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406" r:id="rId3"/>
    <p:sldId id="366" r:id="rId4"/>
    <p:sldId id="300" r:id="rId5"/>
    <p:sldId id="385" r:id="rId6"/>
    <p:sldId id="301" r:id="rId7"/>
    <p:sldId id="367" r:id="rId8"/>
    <p:sldId id="386" r:id="rId9"/>
    <p:sldId id="387" r:id="rId10"/>
    <p:sldId id="388" r:id="rId11"/>
    <p:sldId id="389" r:id="rId12"/>
    <p:sldId id="390" r:id="rId13"/>
    <p:sldId id="391" r:id="rId14"/>
    <p:sldId id="392" r:id="rId15"/>
    <p:sldId id="393" r:id="rId16"/>
    <p:sldId id="394" r:id="rId17"/>
    <p:sldId id="395" r:id="rId18"/>
    <p:sldId id="396" r:id="rId19"/>
    <p:sldId id="397" r:id="rId20"/>
    <p:sldId id="398" r:id="rId21"/>
    <p:sldId id="399" r:id="rId22"/>
    <p:sldId id="400" r:id="rId23"/>
    <p:sldId id="401" r:id="rId24"/>
    <p:sldId id="402" r:id="rId25"/>
    <p:sldId id="403" r:id="rId26"/>
    <p:sldId id="404" r:id="rId27"/>
    <p:sldId id="40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4660"/>
  </p:normalViewPr>
  <p:slideViewPr>
    <p:cSldViewPr snapToGrid="0">
      <p:cViewPr varScale="1">
        <p:scale>
          <a:sx n="63" d="100"/>
          <a:sy n="63" d="100"/>
        </p:scale>
        <p:origin x="74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766C1-831E-408B-BC90-EEBA2A8C08D8}" type="datetimeFigureOut">
              <a:rPr lang="en-AE" smtClean="0"/>
              <a:t>13/02/2024</a:t>
            </a:fld>
            <a:endParaRPr lang="en-A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CC0616-1024-46F6-8CFE-3DDC17727AD5}" type="slidenum">
              <a:rPr lang="en-AE" smtClean="0"/>
              <a:t>‹#›</a:t>
            </a:fld>
            <a:endParaRPr lang="en-AE"/>
          </a:p>
        </p:txBody>
      </p:sp>
    </p:spTree>
    <p:extLst>
      <p:ext uri="{BB962C8B-B14F-4D97-AF65-F5344CB8AC3E}">
        <p14:creationId xmlns:p14="http://schemas.microsoft.com/office/powerpoint/2010/main" val="3400012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48EA2-E093-F596-5B0B-865052F92C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E"/>
          </a:p>
        </p:txBody>
      </p:sp>
      <p:sp>
        <p:nvSpPr>
          <p:cNvPr id="3" name="Subtitle 2">
            <a:extLst>
              <a:ext uri="{FF2B5EF4-FFF2-40B4-BE49-F238E27FC236}">
                <a16:creationId xmlns:a16="http://schemas.microsoft.com/office/drawing/2014/main" id="{A80F74D9-D306-4C32-D329-459D7CCA2B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E"/>
          </a:p>
        </p:txBody>
      </p:sp>
      <p:sp>
        <p:nvSpPr>
          <p:cNvPr id="4" name="Date Placeholder 3">
            <a:extLst>
              <a:ext uri="{FF2B5EF4-FFF2-40B4-BE49-F238E27FC236}">
                <a16:creationId xmlns:a16="http://schemas.microsoft.com/office/drawing/2014/main" id="{9E0694F1-4E1C-8E8F-0713-73318C595D5A}"/>
              </a:ext>
            </a:extLst>
          </p:cNvPr>
          <p:cNvSpPr>
            <a:spLocks noGrp="1"/>
          </p:cNvSpPr>
          <p:nvPr>
            <p:ph type="dt" sz="half" idx="10"/>
          </p:nvPr>
        </p:nvSpPr>
        <p:spPr/>
        <p:txBody>
          <a:bodyPr/>
          <a:lstStyle/>
          <a:p>
            <a:fld id="{309B0306-5503-4B58-91BD-54D94F070777}" type="datetime1">
              <a:rPr lang="en-AE" smtClean="0"/>
              <a:t>13/02/2024</a:t>
            </a:fld>
            <a:endParaRPr lang="en-AE"/>
          </a:p>
        </p:txBody>
      </p:sp>
      <p:sp>
        <p:nvSpPr>
          <p:cNvPr id="5" name="Footer Placeholder 4">
            <a:extLst>
              <a:ext uri="{FF2B5EF4-FFF2-40B4-BE49-F238E27FC236}">
                <a16:creationId xmlns:a16="http://schemas.microsoft.com/office/drawing/2014/main" id="{F2298238-B9B1-E277-EBC6-190BB2427228}"/>
              </a:ext>
            </a:extLst>
          </p:cNvPr>
          <p:cNvSpPr>
            <a:spLocks noGrp="1"/>
          </p:cNvSpPr>
          <p:nvPr>
            <p:ph type="ftr" sz="quarter" idx="11"/>
          </p:nvPr>
        </p:nvSpPr>
        <p:spPr/>
        <p:txBody>
          <a:bodyPr anchor="t"/>
          <a:lstStyle>
            <a:lvl1pPr>
              <a:defRPr sz="2400" b="1"/>
            </a:lvl1pPr>
          </a:lstStyle>
          <a:p>
            <a:endParaRPr lang="en-AE" dirty="0"/>
          </a:p>
        </p:txBody>
      </p:sp>
      <p:sp>
        <p:nvSpPr>
          <p:cNvPr id="6" name="Slide Number Placeholder 5">
            <a:extLst>
              <a:ext uri="{FF2B5EF4-FFF2-40B4-BE49-F238E27FC236}">
                <a16:creationId xmlns:a16="http://schemas.microsoft.com/office/drawing/2014/main" id="{202F99C2-3024-7280-6149-48C86B905E57}"/>
              </a:ext>
            </a:extLst>
          </p:cNvPr>
          <p:cNvSpPr>
            <a:spLocks noGrp="1"/>
          </p:cNvSpPr>
          <p:nvPr>
            <p:ph type="sldNum" sz="quarter" idx="12"/>
          </p:nvPr>
        </p:nvSpPr>
        <p:spPr/>
        <p:txBody>
          <a:bodyPr/>
          <a:lstStyle/>
          <a:p>
            <a:fld id="{9D7E10A5-D6BE-49F1-B6B0-3994C46CDFDC}" type="slidenum">
              <a:rPr lang="en-AE" smtClean="0"/>
              <a:t>‹#›</a:t>
            </a:fld>
            <a:endParaRPr lang="en-AE"/>
          </a:p>
        </p:txBody>
      </p:sp>
    </p:spTree>
    <p:extLst>
      <p:ext uri="{BB962C8B-B14F-4D97-AF65-F5344CB8AC3E}">
        <p14:creationId xmlns:p14="http://schemas.microsoft.com/office/powerpoint/2010/main" val="1693064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25BD-D0AA-6486-26B8-B34AC1497BF3}"/>
              </a:ext>
            </a:extLst>
          </p:cNvPr>
          <p:cNvSpPr>
            <a:spLocks noGrp="1"/>
          </p:cNvSpPr>
          <p:nvPr>
            <p:ph type="title"/>
          </p:nvPr>
        </p:nvSpPr>
        <p:spPr>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a:lstStyle>
            <a:lvl1pPr>
              <a:defRPr b="1">
                <a:solidFill>
                  <a:srgbClr val="FF0000"/>
                </a:solidFill>
              </a:defRPr>
            </a:lvl1pPr>
          </a:lstStyle>
          <a:p>
            <a:r>
              <a:rPr lang="en-US" dirty="0"/>
              <a:t>Click to edit Master title style</a:t>
            </a:r>
            <a:endParaRPr lang="en-AE" dirty="0"/>
          </a:p>
        </p:txBody>
      </p:sp>
      <p:sp>
        <p:nvSpPr>
          <p:cNvPr id="3" name="Content Placeholder 2">
            <a:extLst>
              <a:ext uri="{FF2B5EF4-FFF2-40B4-BE49-F238E27FC236}">
                <a16:creationId xmlns:a16="http://schemas.microsoft.com/office/drawing/2014/main" id="{103AAA4D-1C5A-CAC0-E8F7-32C7B61C09FB}"/>
              </a:ext>
            </a:extLst>
          </p:cNvPr>
          <p:cNvSpPr>
            <a:spLocks noGrp="1"/>
          </p:cNvSpPr>
          <p:nvPr>
            <p:ph idx="1"/>
          </p:nvPr>
        </p:nvSpPr>
        <p:spPr>
          <a:custGeom>
            <a:avLst/>
            <a:gdLst>
              <a:gd name="connsiteX0" fmla="*/ 0 w 10515600"/>
              <a:gd name="connsiteY0" fmla="*/ 0 h 4351338"/>
              <a:gd name="connsiteX1" fmla="*/ 794512 w 10515600"/>
              <a:gd name="connsiteY1" fmla="*/ 0 h 4351338"/>
              <a:gd name="connsiteX2" fmla="*/ 1589024 w 10515600"/>
              <a:gd name="connsiteY2" fmla="*/ 0 h 4351338"/>
              <a:gd name="connsiteX3" fmla="*/ 2383536 w 10515600"/>
              <a:gd name="connsiteY3" fmla="*/ 0 h 4351338"/>
              <a:gd name="connsiteX4" fmla="*/ 2967736 w 10515600"/>
              <a:gd name="connsiteY4" fmla="*/ 0 h 4351338"/>
              <a:gd name="connsiteX5" fmla="*/ 3236468 w 10515600"/>
              <a:gd name="connsiteY5" fmla="*/ 0 h 4351338"/>
              <a:gd name="connsiteX6" fmla="*/ 4030980 w 10515600"/>
              <a:gd name="connsiteY6" fmla="*/ 0 h 4351338"/>
              <a:gd name="connsiteX7" fmla="*/ 4299712 w 10515600"/>
              <a:gd name="connsiteY7" fmla="*/ 0 h 4351338"/>
              <a:gd name="connsiteX8" fmla="*/ 4568444 w 10515600"/>
              <a:gd name="connsiteY8" fmla="*/ 0 h 4351338"/>
              <a:gd name="connsiteX9" fmla="*/ 5047488 w 10515600"/>
              <a:gd name="connsiteY9" fmla="*/ 0 h 4351338"/>
              <a:gd name="connsiteX10" fmla="*/ 5316220 w 10515600"/>
              <a:gd name="connsiteY10" fmla="*/ 0 h 4351338"/>
              <a:gd name="connsiteX11" fmla="*/ 5795264 w 10515600"/>
              <a:gd name="connsiteY11" fmla="*/ 0 h 4351338"/>
              <a:gd name="connsiteX12" fmla="*/ 6063996 w 10515600"/>
              <a:gd name="connsiteY12" fmla="*/ 0 h 4351338"/>
              <a:gd name="connsiteX13" fmla="*/ 6648196 w 10515600"/>
              <a:gd name="connsiteY13" fmla="*/ 0 h 4351338"/>
              <a:gd name="connsiteX14" fmla="*/ 7337552 w 10515600"/>
              <a:gd name="connsiteY14" fmla="*/ 0 h 4351338"/>
              <a:gd name="connsiteX15" fmla="*/ 7816596 w 10515600"/>
              <a:gd name="connsiteY15" fmla="*/ 0 h 4351338"/>
              <a:gd name="connsiteX16" fmla="*/ 8611108 w 10515600"/>
              <a:gd name="connsiteY16" fmla="*/ 0 h 4351338"/>
              <a:gd name="connsiteX17" fmla="*/ 9405620 w 10515600"/>
              <a:gd name="connsiteY17" fmla="*/ 0 h 4351338"/>
              <a:gd name="connsiteX18" fmla="*/ 10515600 w 10515600"/>
              <a:gd name="connsiteY18" fmla="*/ 0 h 4351338"/>
              <a:gd name="connsiteX19" fmla="*/ 10515600 w 10515600"/>
              <a:gd name="connsiteY19" fmla="*/ 413377 h 4351338"/>
              <a:gd name="connsiteX20" fmla="*/ 10515600 w 10515600"/>
              <a:gd name="connsiteY20" fmla="*/ 1000808 h 4351338"/>
              <a:gd name="connsiteX21" fmla="*/ 10515600 w 10515600"/>
              <a:gd name="connsiteY21" fmla="*/ 1457698 h 4351338"/>
              <a:gd name="connsiteX22" fmla="*/ 10515600 w 10515600"/>
              <a:gd name="connsiteY22" fmla="*/ 2001615 h 4351338"/>
              <a:gd name="connsiteX23" fmla="*/ 10515600 w 10515600"/>
              <a:gd name="connsiteY23" fmla="*/ 2414993 h 4351338"/>
              <a:gd name="connsiteX24" fmla="*/ 10515600 w 10515600"/>
              <a:gd name="connsiteY24" fmla="*/ 2871883 h 4351338"/>
              <a:gd name="connsiteX25" fmla="*/ 10515600 w 10515600"/>
              <a:gd name="connsiteY25" fmla="*/ 3459314 h 4351338"/>
              <a:gd name="connsiteX26" fmla="*/ 10515600 w 10515600"/>
              <a:gd name="connsiteY26" fmla="*/ 4351338 h 4351338"/>
              <a:gd name="connsiteX27" fmla="*/ 10141712 w 10515600"/>
              <a:gd name="connsiteY27" fmla="*/ 4351338 h 4351338"/>
              <a:gd name="connsiteX28" fmla="*/ 9662668 w 10515600"/>
              <a:gd name="connsiteY28" fmla="*/ 4351338 h 4351338"/>
              <a:gd name="connsiteX29" fmla="*/ 9288780 w 10515600"/>
              <a:gd name="connsiteY29" fmla="*/ 4351338 h 4351338"/>
              <a:gd name="connsiteX30" fmla="*/ 8809736 w 10515600"/>
              <a:gd name="connsiteY30" fmla="*/ 4351338 h 4351338"/>
              <a:gd name="connsiteX31" fmla="*/ 8120380 w 10515600"/>
              <a:gd name="connsiteY31" fmla="*/ 4351338 h 4351338"/>
              <a:gd name="connsiteX32" fmla="*/ 7325868 w 10515600"/>
              <a:gd name="connsiteY32" fmla="*/ 4351338 h 4351338"/>
              <a:gd name="connsiteX33" fmla="*/ 6741668 w 10515600"/>
              <a:gd name="connsiteY33" fmla="*/ 4351338 h 4351338"/>
              <a:gd name="connsiteX34" fmla="*/ 6052312 w 10515600"/>
              <a:gd name="connsiteY34" fmla="*/ 4351338 h 4351338"/>
              <a:gd name="connsiteX35" fmla="*/ 5362956 w 10515600"/>
              <a:gd name="connsiteY35" fmla="*/ 4351338 h 4351338"/>
              <a:gd name="connsiteX36" fmla="*/ 5094224 w 10515600"/>
              <a:gd name="connsiteY36" fmla="*/ 4351338 h 4351338"/>
              <a:gd name="connsiteX37" fmla="*/ 4404868 w 10515600"/>
              <a:gd name="connsiteY37" fmla="*/ 4351338 h 4351338"/>
              <a:gd name="connsiteX38" fmla="*/ 3925824 w 10515600"/>
              <a:gd name="connsiteY38" fmla="*/ 4351338 h 4351338"/>
              <a:gd name="connsiteX39" fmla="*/ 3657092 w 10515600"/>
              <a:gd name="connsiteY39" fmla="*/ 4351338 h 4351338"/>
              <a:gd name="connsiteX40" fmla="*/ 3178048 w 10515600"/>
              <a:gd name="connsiteY40" fmla="*/ 4351338 h 4351338"/>
              <a:gd name="connsiteX41" fmla="*/ 2383536 w 10515600"/>
              <a:gd name="connsiteY41" fmla="*/ 4351338 h 4351338"/>
              <a:gd name="connsiteX42" fmla="*/ 2009648 w 10515600"/>
              <a:gd name="connsiteY42" fmla="*/ 4351338 h 4351338"/>
              <a:gd name="connsiteX43" fmla="*/ 1635760 w 10515600"/>
              <a:gd name="connsiteY43" fmla="*/ 4351338 h 4351338"/>
              <a:gd name="connsiteX44" fmla="*/ 1367028 w 10515600"/>
              <a:gd name="connsiteY44" fmla="*/ 4351338 h 4351338"/>
              <a:gd name="connsiteX45" fmla="*/ 572516 w 10515600"/>
              <a:gd name="connsiteY45" fmla="*/ 4351338 h 4351338"/>
              <a:gd name="connsiteX46" fmla="*/ 0 w 10515600"/>
              <a:gd name="connsiteY46" fmla="*/ 4351338 h 4351338"/>
              <a:gd name="connsiteX47" fmla="*/ 0 w 10515600"/>
              <a:gd name="connsiteY47" fmla="*/ 3937961 h 4351338"/>
              <a:gd name="connsiteX48" fmla="*/ 0 w 10515600"/>
              <a:gd name="connsiteY48" fmla="*/ 3394044 h 4351338"/>
              <a:gd name="connsiteX49" fmla="*/ 0 w 10515600"/>
              <a:gd name="connsiteY49" fmla="*/ 2806613 h 4351338"/>
              <a:gd name="connsiteX50" fmla="*/ 0 w 10515600"/>
              <a:gd name="connsiteY50" fmla="*/ 2306209 h 4351338"/>
              <a:gd name="connsiteX51" fmla="*/ 0 w 10515600"/>
              <a:gd name="connsiteY51" fmla="*/ 1805805 h 4351338"/>
              <a:gd name="connsiteX52" fmla="*/ 0 w 10515600"/>
              <a:gd name="connsiteY52" fmla="*/ 1348915 h 4351338"/>
              <a:gd name="connsiteX53" fmla="*/ 0 w 10515600"/>
              <a:gd name="connsiteY53" fmla="*/ 804998 h 4351338"/>
              <a:gd name="connsiteX54" fmla="*/ 0 w 10515600"/>
              <a:gd name="connsiteY54"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0515600" h="4351338" fill="none" extrusionOk="0">
                <a:moveTo>
                  <a:pt x="0" y="0"/>
                </a:moveTo>
                <a:cubicBezTo>
                  <a:pt x="366388" y="-13445"/>
                  <a:pt x="564167" y="80571"/>
                  <a:pt x="794512" y="0"/>
                </a:cubicBezTo>
                <a:cubicBezTo>
                  <a:pt x="1024857" y="-80571"/>
                  <a:pt x="1391150" y="2820"/>
                  <a:pt x="1589024" y="0"/>
                </a:cubicBezTo>
                <a:cubicBezTo>
                  <a:pt x="1786898" y="-2820"/>
                  <a:pt x="2046873" y="11058"/>
                  <a:pt x="2383536" y="0"/>
                </a:cubicBezTo>
                <a:cubicBezTo>
                  <a:pt x="2720199" y="-11058"/>
                  <a:pt x="2764752" y="30524"/>
                  <a:pt x="2967736" y="0"/>
                </a:cubicBezTo>
                <a:cubicBezTo>
                  <a:pt x="3170720" y="-30524"/>
                  <a:pt x="3150415" y="12509"/>
                  <a:pt x="3236468" y="0"/>
                </a:cubicBezTo>
                <a:cubicBezTo>
                  <a:pt x="3322521" y="-12509"/>
                  <a:pt x="3813534" y="26598"/>
                  <a:pt x="4030980" y="0"/>
                </a:cubicBezTo>
                <a:cubicBezTo>
                  <a:pt x="4248426" y="-26598"/>
                  <a:pt x="4186578" y="24355"/>
                  <a:pt x="4299712" y="0"/>
                </a:cubicBezTo>
                <a:cubicBezTo>
                  <a:pt x="4412846" y="-24355"/>
                  <a:pt x="4463481" y="17641"/>
                  <a:pt x="4568444" y="0"/>
                </a:cubicBezTo>
                <a:cubicBezTo>
                  <a:pt x="4673407" y="-17641"/>
                  <a:pt x="4897040" y="10844"/>
                  <a:pt x="5047488" y="0"/>
                </a:cubicBezTo>
                <a:cubicBezTo>
                  <a:pt x="5197936" y="-10844"/>
                  <a:pt x="5191568" y="6609"/>
                  <a:pt x="5316220" y="0"/>
                </a:cubicBezTo>
                <a:cubicBezTo>
                  <a:pt x="5440872" y="-6609"/>
                  <a:pt x="5641029" y="33699"/>
                  <a:pt x="5795264" y="0"/>
                </a:cubicBezTo>
                <a:cubicBezTo>
                  <a:pt x="5949499" y="-33699"/>
                  <a:pt x="5960774" y="30224"/>
                  <a:pt x="6063996" y="0"/>
                </a:cubicBezTo>
                <a:cubicBezTo>
                  <a:pt x="6167218" y="-30224"/>
                  <a:pt x="6366479" y="63364"/>
                  <a:pt x="6648196" y="0"/>
                </a:cubicBezTo>
                <a:cubicBezTo>
                  <a:pt x="6929913" y="-63364"/>
                  <a:pt x="7181560" y="16033"/>
                  <a:pt x="7337552" y="0"/>
                </a:cubicBezTo>
                <a:cubicBezTo>
                  <a:pt x="7493544" y="-16033"/>
                  <a:pt x="7708249" y="53180"/>
                  <a:pt x="7816596" y="0"/>
                </a:cubicBezTo>
                <a:cubicBezTo>
                  <a:pt x="7924943" y="-53180"/>
                  <a:pt x="8259020" y="54302"/>
                  <a:pt x="8611108" y="0"/>
                </a:cubicBezTo>
                <a:cubicBezTo>
                  <a:pt x="8963196" y="-54302"/>
                  <a:pt x="9107264" y="59773"/>
                  <a:pt x="9405620" y="0"/>
                </a:cubicBezTo>
                <a:cubicBezTo>
                  <a:pt x="9703976" y="-59773"/>
                  <a:pt x="10157368" y="62658"/>
                  <a:pt x="10515600" y="0"/>
                </a:cubicBezTo>
                <a:cubicBezTo>
                  <a:pt x="10558640" y="149942"/>
                  <a:pt x="10468499" y="253726"/>
                  <a:pt x="10515600" y="413377"/>
                </a:cubicBezTo>
                <a:cubicBezTo>
                  <a:pt x="10562701" y="573028"/>
                  <a:pt x="10462279" y="851067"/>
                  <a:pt x="10515600" y="1000808"/>
                </a:cubicBezTo>
                <a:cubicBezTo>
                  <a:pt x="10568921" y="1150549"/>
                  <a:pt x="10483102" y="1281612"/>
                  <a:pt x="10515600" y="1457698"/>
                </a:cubicBezTo>
                <a:cubicBezTo>
                  <a:pt x="10548098" y="1633784"/>
                  <a:pt x="10498246" y="1739672"/>
                  <a:pt x="10515600" y="2001615"/>
                </a:cubicBezTo>
                <a:cubicBezTo>
                  <a:pt x="10532954" y="2263558"/>
                  <a:pt x="10469061" y="2273507"/>
                  <a:pt x="10515600" y="2414993"/>
                </a:cubicBezTo>
                <a:cubicBezTo>
                  <a:pt x="10562139" y="2556479"/>
                  <a:pt x="10479685" y="2775755"/>
                  <a:pt x="10515600" y="2871883"/>
                </a:cubicBezTo>
                <a:cubicBezTo>
                  <a:pt x="10551515" y="2968011"/>
                  <a:pt x="10470782" y="3327576"/>
                  <a:pt x="10515600" y="3459314"/>
                </a:cubicBezTo>
                <a:cubicBezTo>
                  <a:pt x="10560418" y="3591052"/>
                  <a:pt x="10470887" y="3919357"/>
                  <a:pt x="10515600" y="4351338"/>
                </a:cubicBezTo>
                <a:cubicBezTo>
                  <a:pt x="10370122" y="4380287"/>
                  <a:pt x="10294271" y="4343013"/>
                  <a:pt x="10141712" y="4351338"/>
                </a:cubicBezTo>
                <a:cubicBezTo>
                  <a:pt x="9989153" y="4359663"/>
                  <a:pt x="9765093" y="4313005"/>
                  <a:pt x="9662668" y="4351338"/>
                </a:cubicBezTo>
                <a:cubicBezTo>
                  <a:pt x="9560243" y="4389671"/>
                  <a:pt x="9388006" y="4307721"/>
                  <a:pt x="9288780" y="4351338"/>
                </a:cubicBezTo>
                <a:cubicBezTo>
                  <a:pt x="9189554" y="4394955"/>
                  <a:pt x="9022579" y="4339582"/>
                  <a:pt x="8809736" y="4351338"/>
                </a:cubicBezTo>
                <a:cubicBezTo>
                  <a:pt x="8596893" y="4363094"/>
                  <a:pt x="8307299" y="4298449"/>
                  <a:pt x="8120380" y="4351338"/>
                </a:cubicBezTo>
                <a:cubicBezTo>
                  <a:pt x="7933461" y="4404227"/>
                  <a:pt x="7652026" y="4264044"/>
                  <a:pt x="7325868" y="4351338"/>
                </a:cubicBezTo>
                <a:cubicBezTo>
                  <a:pt x="6999710" y="4438632"/>
                  <a:pt x="6962428" y="4335034"/>
                  <a:pt x="6741668" y="4351338"/>
                </a:cubicBezTo>
                <a:cubicBezTo>
                  <a:pt x="6520908" y="4367642"/>
                  <a:pt x="6306452" y="4333836"/>
                  <a:pt x="6052312" y="4351338"/>
                </a:cubicBezTo>
                <a:cubicBezTo>
                  <a:pt x="5798172" y="4368840"/>
                  <a:pt x="5673483" y="4323587"/>
                  <a:pt x="5362956" y="4351338"/>
                </a:cubicBezTo>
                <a:cubicBezTo>
                  <a:pt x="5052429" y="4379089"/>
                  <a:pt x="5164787" y="4333722"/>
                  <a:pt x="5094224" y="4351338"/>
                </a:cubicBezTo>
                <a:cubicBezTo>
                  <a:pt x="5023661" y="4368954"/>
                  <a:pt x="4575045" y="4296964"/>
                  <a:pt x="4404868" y="4351338"/>
                </a:cubicBezTo>
                <a:cubicBezTo>
                  <a:pt x="4234691" y="4405712"/>
                  <a:pt x="4073954" y="4294721"/>
                  <a:pt x="3925824" y="4351338"/>
                </a:cubicBezTo>
                <a:cubicBezTo>
                  <a:pt x="3777694" y="4407955"/>
                  <a:pt x="3731434" y="4344732"/>
                  <a:pt x="3657092" y="4351338"/>
                </a:cubicBezTo>
                <a:cubicBezTo>
                  <a:pt x="3582750" y="4357944"/>
                  <a:pt x="3408919" y="4317209"/>
                  <a:pt x="3178048" y="4351338"/>
                </a:cubicBezTo>
                <a:cubicBezTo>
                  <a:pt x="2947177" y="4385467"/>
                  <a:pt x="2733922" y="4273229"/>
                  <a:pt x="2383536" y="4351338"/>
                </a:cubicBezTo>
                <a:cubicBezTo>
                  <a:pt x="2033150" y="4429447"/>
                  <a:pt x="2135665" y="4344747"/>
                  <a:pt x="2009648" y="4351338"/>
                </a:cubicBezTo>
                <a:cubicBezTo>
                  <a:pt x="1883631" y="4357929"/>
                  <a:pt x="1796148" y="4312928"/>
                  <a:pt x="1635760" y="4351338"/>
                </a:cubicBezTo>
                <a:cubicBezTo>
                  <a:pt x="1475372" y="4389748"/>
                  <a:pt x="1476298" y="4320751"/>
                  <a:pt x="1367028" y="4351338"/>
                </a:cubicBezTo>
                <a:cubicBezTo>
                  <a:pt x="1257758" y="4381925"/>
                  <a:pt x="872298" y="4338854"/>
                  <a:pt x="572516" y="4351338"/>
                </a:cubicBezTo>
                <a:cubicBezTo>
                  <a:pt x="272734" y="4363822"/>
                  <a:pt x="121011" y="4324761"/>
                  <a:pt x="0" y="4351338"/>
                </a:cubicBezTo>
                <a:cubicBezTo>
                  <a:pt x="-7027" y="4149292"/>
                  <a:pt x="17553" y="4115376"/>
                  <a:pt x="0" y="3937961"/>
                </a:cubicBezTo>
                <a:cubicBezTo>
                  <a:pt x="-17553" y="3760546"/>
                  <a:pt x="46299" y="3520070"/>
                  <a:pt x="0" y="3394044"/>
                </a:cubicBezTo>
                <a:cubicBezTo>
                  <a:pt x="-46299" y="3268018"/>
                  <a:pt x="56836" y="3010888"/>
                  <a:pt x="0" y="2806613"/>
                </a:cubicBezTo>
                <a:cubicBezTo>
                  <a:pt x="-56836" y="2602338"/>
                  <a:pt x="11133" y="2500758"/>
                  <a:pt x="0" y="2306209"/>
                </a:cubicBezTo>
                <a:cubicBezTo>
                  <a:pt x="-11133" y="2111660"/>
                  <a:pt x="38438" y="2012177"/>
                  <a:pt x="0" y="1805805"/>
                </a:cubicBezTo>
                <a:cubicBezTo>
                  <a:pt x="-38438" y="1599433"/>
                  <a:pt x="12385" y="1502681"/>
                  <a:pt x="0" y="1348915"/>
                </a:cubicBezTo>
                <a:cubicBezTo>
                  <a:pt x="-12385" y="1195149"/>
                  <a:pt x="45242" y="935219"/>
                  <a:pt x="0" y="804998"/>
                </a:cubicBezTo>
                <a:cubicBezTo>
                  <a:pt x="-45242" y="674777"/>
                  <a:pt x="25918" y="301805"/>
                  <a:pt x="0" y="0"/>
                </a:cubicBezTo>
                <a:close/>
              </a:path>
              <a:path w="10515600" h="4351338" stroke="0" extrusionOk="0">
                <a:moveTo>
                  <a:pt x="0" y="0"/>
                </a:moveTo>
                <a:cubicBezTo>
                  <a:pt x="103096" y="-11671"/>
                  <a:pt x="142990" y="7027"/>
                  <a:pt x="268732" y="0"/>
                </a:cubicBezTo>
                <a:cubicBezTo>
                  <a:pt x="394474" y="-7027"/>
                  <a:pt x="468059" y="1590"/>
                  <a:pt x="537464" y="0"/>
                </a:cubicBezTo>
                <a:cubicBezTo>
                  <a:pt x="606869" y="-1590"/>
                  <a:pt x="961777" y="62175"/>
                  <a:pt x="1226820" y="0"/>
                </a:cubicBezTo>
                <a:cubicBezTo>
                  <a:pt x="1491863" y="-62175"/>
                  <a:pt x="1495435" y="56563"/>
                  <a:pt x="1705864" y="0"/>
                </a:cubicBezTo>
                <a:cubicBezTo>
                  <a:pt x="1916293" y="-56563"/>
                  <a:pt x="1951825" y="38934"/>
                  <a:pt x="2079752" y="0"/>
                </a:cubicBezTo>
                <a:cubicBezTo>
                  <a:pt x="2207679" y="-38934"/>
                  <a:pt x="2328023" y="42326"/>
                  <a:pt x="2453640" y="0"/>
                </a:cubicBezTo>
                <a:cubicBezTo>
                  <a:pt x="2579257" y="-42326"/>
                  <a:pt x="2604796" y="13808"/>
                  <a:pt x="2722372" y="0"/>
                </a:cubicBezTo>
                <a:cubicBezTo>
                  <a:pt x="2839948" y="-13808"/>
                  <a:pt x="3022014" y="24829"/>
                  <a:pt x="3306572" y="0"/>
                </a:cubicBezTo>
                <a:cubicBezTo>
                  <a:pt x="3591130" y="-24829"/>
                  <a:pt x="3645185" y="3098"/>
                  <a:pt x="3785616" y="0"/>
                </a:cubicBezTo>
                <a:cubicBezTo>
                  <a:pt x="3926047" y="-3098"/>
                  <a:pt x="4203250" y="14912"/>
                  <a:pt x="4474972" y="0"/>
                </a:cubicBezTo>
                <a:cubicBezTo>
                  <a:pt x="4746694" y="-14912"/>
                  <a:pt x="4902478" y="81581"/>
                  <a:pt x="5269484" y="0"/>
                </a:cubicBezTo>
                <a:cubicBezTo>
                  <a:pt x="5636490" y="-81581"/>
                  <a:pt x="5415393" y="17597"/>
                  <a:pt x="5538216" y="0"/>
                </a:cubicBezTo>
                <a:cubicBezTo>
                  <a:pt x="5661039" y="-17597"/>
                  <a:pt x="5813158" y="47295"/>
                  <a:pt x="6017260" y="0"/>
                </a:cubicBezTo>
                <a:cubicBezTo>
                  <a:pt x="6221362" y="-47295"/>
                  <a:pt x="6352406" y="49931"/>
                  <a:pt x="6601460" y="0"/>
                </a:cubicBezTo>
                <a:cubicBezTo>
                  <a:pt x="6850514" y="-49931"/>
                  <a:pt x="6772689" y="23539"/>
                  <a:pt x="6870192" y="0"/>
                </a:cubicBezTo>
                <a:cubicBezTo>
                  <a:pt x="6967695" y="-23539"/>
                  <a:pt x="7078567" y="20534"/>
                  <a:pt x="7138924" y="0"/>
                </a:cubicBezTo>
                <a:cubicBezTo>
                  <a:pt x="7199281" y="-20534"/>
                  <a:pt x="7588310" y="33412"/>
                  <a:pt x="7828280" y="0"/>
                </a:cubicBezTo>
                <a:cubicBezTo>
                  <a:pt x="8068250" y="-33412"/>
                  <a:pt x="8248170" y="51228"/>
                  <a:pt x="8517636" y="0"/>
                </a:cubicBezTo>
                <a:cubicBezTo>
                  <a:pt x="8787102" y="-51228"/>
                  <a:pt x="9067368" y="74442"/>
                  <a:pt x="9312148" y="0"/>
                </a:cubicBezTo>
                <a:cubicBezTo>
                  <a:pt x="9556928" y="-74442"/>
                  <a:pt x="9940687" y="116376"/>
                  <a:pt x="10515600" y="0"/>
                </a:cubicBezTo>
                <a:cubicBezTo>
                  <a:pt x="10530176" y="201911"/>
                  <a:pt x="10512917" y="278047"/>
                  <a:pt x="10515600" y="456890"/>
                </a:cubicBezTo>
                <a:cubicBezTo>
                  <a:pt x="10518283" y="635733"/>
                  <a:pt x="10507462" y="738965"/>
                  <a:pt x="10515600" y="870268"/>
                </a:cubicBezTo>
                <a:cubicBezTo>
                  <a:pt x="10523738" y="1001571"/>
                  <a:pt x="10509543" y="1296515"/>
                  <a:pt x="10515600" y="1457698"/>
                </a:cubicBezTo>
                <a:cubicBezTo>
                  <a:pt x="10521657" y="1618881"/>
                  <a:pt x="10494743" y="1751432"/>
                  <a:pt x="10515600" y="1958102"/>
                </a:cubicBezTo>
                <a:cubicBezTo>
                  <a:pt x="10536457" y="2164772"/>
                  <a:pt x="10507212" y="2252460"/>
                  <a:pt x="10515600" y="2502019"/>
                </a:cubicBezTo>
                <a:cubicBezTo>
                  <a:pt x="10523988" y="2751578"/>
                  <a:pt x="10511138" y="2822700"/>
                  <a:pt x="10515600" y="3002423"/>
                </a:cubicBezTo>
                <a:cubicBezTo>
                  <a:pt x="10520062" y="3182146"/>
                  <a:pt x="10503764" y="3254542"/>
                  <a:pt x="10515600" y="3502827"/>
                </a:cubicBezTo>
                <a:cubicBezTo>
                  <a:pt x="10527436" y="3751112"/>
                  <a:pt x="10448158" y="3979260"/>
                  <a:pt x="10515600" y="4351338"/>
                </a:cubicBezTo>
                <a:cubicBezTo>
                  <a:pt x="10371521" y="4389385"/>
                  <a:pt x="10155506" y="4298614"/>
                  <a:pt x="10036556" y="4351338"/>
                </a:cubicBezTo>
                <a:cubicBezTo>
                  <a:pt x="9917606" y="4404062"/>
                  <a:pt x="9673229" y="4322234"/>
                  <a:pt x="9557512" y="4351338"/>
                </a:cubicBezTo>
                <a:cubicBezTo>
                  <a:pt x="9441795" y="4380442"/>
                  <a:pt x="9202290" y="4285166"/>
                  <a:pt x="8973312" y="4351338"/>
                </a:cubicBezTo>
                <a:cubicBezTo>
                  <a:pt x="8744334" y="4417510"/>
                  <a:pt x="8634485" y="4340725"/>
                  <a:pt x="8494268" y="4351338"/>
                </a:cubicBezTo>
                <a:cubicBezTo>
                  <a:pt x="8354051" y="4361951"/>
                  <a:pt x="8067775" y="4321206"/>
                  <a:pt x="7910068" y="4351338"/>
                </a:cubicBezTo>
                <a:cubicBezTo>
                  <a:pt x="7752361" y="4381470"/>
                  <a:pt x="7622888" y="4339988"/>
                  <a:pt x="7431024" y="4351338"/>
                </a:cubicBezTo>
                <a:cubicBezTo>
                  <a:pt x="7239160" y="4362688"/>
                  <a:pt x="7137234" y="4350387"/>
                  <a:pt x="7057136" y="4351338"/>
                </a:cubicBezTo>
                <a:cubicBezTo>
                  <a:pt x="6977038" y="4352289"/>
                  <a:pt x="6522421" y="4349409"/>
                  <a:pt x="6262624" y="4351338"/>
                </a:cubicBezTo>
                <a:cubicBezTo>
                  <a:pt x="6002827" y="4353267"/>
                  <a:pt x="6071587" y="4326560"/>
                  <a:pt x="5888736" y="4351338"/>
                </a:cubicBezTo>
                <a:cubicBezTo>
                  <a:pt x="5705885" y="4376116"/>
                  <a:pt x="5605506" y="4337450"/>
                  <a:pt x="5514848" y="4351338"/>
                </a:cubicBezTo>
                <a:cubicBezTo>
                  <a:pt x="5424190" y="4365226"/>
                  <a:pt x="5112292" y="4290042"/>
                  <a:pt x="4930648" y="4351338"/>
                </a:cubicBezTo>
                <a:cubicBezTo>
                  <a:pt x="4749004" y="4412634"/>
                  <a:pt x="4558173" y="4341500"/>
                  <a:pt x="4241292" y="4351338"/>
                </a:cubicBezTo>
                <a:cubicBezTo>
                  <a:pt x="3924411" y="4361176"/>
                  <a:pt x="3817434" y="4305611"/>
                  <a:pt x="3657092" y="4351338"/>
                </a:cubicBezTo>
                <a:cubicBezTo>
                  <a:pt x="3496750" y="4397065"/>
                  <a:pt x="3223168" y="4343257"/>
                  <a:pt x="3072892" y="4351338"/>
                </a:cubicBezTo>
                <a:cubicBezTo>
                  <a:pt x="2922616" y="4359419"/>
                  <a:pt x="2751892" y="4313949"/>
                  <a:pt x="2593848" y="4351338"/>
                </a:cubicBezTo>
                <a:cubicBezTo>
                  <a:pt x="2435804" y="4388727"/>
                  <a:pt x="2348550" y="4338861"/>
                  <a:pt x="2114804" y="4351338"/>
                </a:cubicBezTo>
                <a:cubicBezTo>
                  <a:pt x="1881058" y="4363815"/>
                  <a:pt x="1744098" y="4300202"/>
                  <a:pt x="1530604" y="4351338"/>
                </a:cubicBezTo>
                <a:cubicBezTo>
                  <a:pt x="1317110" y="4402474"/>
                  <a:pt x="1115455" y="4307364"/>
                  <a:pt x="946404" y="4351338"/>
                </a:cubicBezTo>
                <a:cubicBezTo>
                  <a:pt x="777353" y="4395312"/>
                  <a:pt x="414170" y="4260949"/>
                  <a:pt x="0" y="4351338"/>
                </a:cubicBezTo>
                <a:cubicBezTo>
                  <a:pt x="-2000" y="4193196"/>
                  <a:pt x="54371" y="3937498"/>
                  <a:pt x="0" y="3763907"/>
                </a:cubicBezTo>
                <a:cubicBezTo>
                  <a:pt x="-54371" y="3590316"/>
                  <a:pt x="50157" y="3421729"/>
                  <a:pt x="0" y="3219990"/>
                </a:cubicBezTo>
                <a:cubicBezTo>
                  <a:pt x="-50157" y="3018251"/>
                  <a:pt x="71077" y="2876181"/>
                  <a:pt x="0" y="2589046"/>
                </a:cubicBezTo>
                <a:cubicBezTo>
                  <a:pt x="-71077" y="2301911"/>
                  <a:pt x="16861" y="2248543"/>
                  <a:pt x="0" y="2045129"/>
                </a:cubicBezTo>
                <a:cubicBezTo>
                  <a:pt x="-16861" y="1841715"/>
                  <a:pt x="56499" y="1628417"/>
                  <a:pt x="0" y="1501212"/>
                </a:cubicBezTo>
                <a:cubicBezTo>
                  <a:pt x="-56499" y="1374007"/>
                  <a:pt x="17481" y="1142603"/>
                  <a:pt x="0" y="1044321"/>
                </a:cubicBezTo>
                <a:cubicBezTo>
                  <a:pt x="-17481" y="946039"/>
                  <a:pt x="13143" y="778906"/>
                  <a:pt x="0" y="587431"/>
                </a:cubicBezTo>
                <a:cubicBezTo>
                  <a:pt x="-13143" y="395956"/>
                  <a:pt x="18956" y="238359"/>
                  <a:pt x="0" y="0"/>
                </a:cubicBezTo>
                <a:close/>
              </a:path>
            </a:pathLst>
          </a:custGeom>
          <a:ln>
            <a:solidFill>
              <a:schemeClr val="bg1">
                <a:lumMod val="85000"/>
              </a:schemeClr>
            </a:solidFill>
            <a:prstDash val="sysDot"/>
            <a:extLst>
              <a:ext uri="{C807C97D-BFC1-408E-A445-0C87EB9F89A2}">
                <ask:lineSketchStyleProps xmlns:ask="http://schemas.microsoft.com/office/drawing/2018/sketchyshapes" sd="698649615">
                  <ask:type>
                    <ask:lineSketchScribble/>
                  </ask:type>
                </ask:lineSketchStyleProps>
              </a:ext>
            </a:extLst>
          </a:ln>
          <a:effectLst>
            <a:glow rad="63500">
              <a:schemeClr val="accent4">
                <a:satMod val="175000"/>
                <a:alpha val="40000"/>
              </a:schemeClr>
            </a:glow>
          </a:effectLst>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E" dirty="0"/>
          </a:p>
        </p:txBody>
      </p:sp>
      <p:sp>
        <p:nvSpPr>
          <p:cNvPr id="4" name="Date Placeholder 3">
            <a:extLst>
              <a:ext uri="{FF2B5EF4-FFF2-40B4-BE49-F238E27FC236}">
                <a16:creationId xmlns:a16="http://schemas.microsoft.com/office/drawing/2014/main" id="{FEBA8ACA-DC8B-00D9-D058-966753C66F94}"/>
              </a:ext>
            </a:extLst>
          </p:cNvPr>
          <p:cNvSpPr>
            <a:spLocks noGrp="1"/>
          </p:cNvSpPr>
          <p:nvPr>
            <p:ph type="dt" sz="half" idx="10"/>
          </p:nvPr>
        </p:nvSpPr>
        <p:spPr/>
        <p:txBody>
          <a:bodyPr/>
          <a:lstStyle/>
          <a:p>
            <a:fld id="{47DEF95B-FD05-4CE4-A8F0-49657B1BF85A}" type="datetime1">
              <a:rPr lang="en-AE" smtClean="0"/>
              <a:t>13/02/2024</a:t>
            </a:fld>
            <a:endParaRPr lang="en-AE"/>
          </a:p>
        </p:txBody>
      </p:sp>
      <p:sp>
        <p:nvSpPr>
          <p:cNvPr id="5" name="Footer Placeholder 4">
            <a:extLst>
              <a:ext uri="{FF2B5EF4-FFF2-40B4-BE49-F238E27FC236}">
                <a16:creationId xmlns:a16="http://schemas.microsoft.com/office/drawing/2014/main" id="{9EB00532-3219-B399-2E41-C4EFECE91D9C}"/>
              </a:ext>
            </a:extLst>
          </p:cNvPr>
          <p:cNvSpPr>
            <a:spLocks noGrp="1"/>
          </p:cNvSpPr>
          <p:nvPr>
            <p:ph type="ftr" sz="quarter" idx="11"/>
          </p:nvPr>
        </p:nvSpPr>
        <p:spPr/>
        <p:txBody>
          <a:bodyPr anchor="t"/>
          <a:lstStyle>
            <a:lvl1pPr>
              <a:defRPr sz="2800"/>
            </a:lvl1pPr>
          </a:lstStyle>
          <a:p>
            <a:endParaRPr lang="en-AE" dirty="0"/>
          </a:p>
        </p:txBody>
      </p:sp>
      <p:sp>
        <p:nvSpPr>
          <p:cNvPr id="6" name="Slide Number Placeholder 5">
            <a:extLst>
              <a:ext uri="{FF2B5EF4-FFF2-40B4-BE49-F238E27FC236}">
                <a16:creationId xmlns:a16="http://schemas.microsoft.com/office/drawing/2014/main" id="{62CD9B6E-B947-1B06-7F19-F1B8ED230BAA}"/>
              </a:ext>
            </a:extLst>
          </p:cNvPr>
          <p:cNvSpPr>
            <a:spLocks noGrp="1"/>
          </p:cNvSpPr>
          <p:nvPr>
            <p:ph type="sldNum" sz="quarter" idx="12"/>
          </p:nvPr>
        </p:nvSpPr>
        <p:spPr>
          <a:xfrm>
            <a:off x="11221278" y="6265862"/>
            <a:ext cx="871331" cy="546100"/>
          </a:xfrm>
        </p:spPr>
        <p:txBody>
          <a:bodyPr/>
          <a:lstStyle>
            <a:lvl1pPr>
              <a:defRPr sz="3600"/>
            </a:lvl1pPr>
          </a:lstStyle>
          <a:p>
            <a:fld id="{9D7E10A5-D6BE-49F1-B6B0-3994C46CDFDC}" type="slidenum">
              <a:rPr lang="en-AE" smtClean="0"/>
              <a:pPr/>
              <a:t>‹#›</a:t>
            </a:fld>
            <a:endParaRPr lang="en-AE" dirty="0"/>
          </a:p>
        </p:txBody>
      </p:sp>
    </p:spTree>
    <p:extLst>
      <p:ext uri="{BB962C8B-B14F-4D97-AF65-F5344CB8AC3E}">
        <p14:creationId xmlns:p14="http://schemas.microsoft.com/office/powerpoint/2010/main" val="238574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431A0-07FA-2164-68EA-C2D93AA16BAF}"/>
              </a:ext>
            </a:extLst>
          </p:cNvPr>
          <p:cNvSpPr>
            <a:spLocks noGrp="1"/>
          </p:cNvSpPr>
          <p:nvPr>
            <p:ph type="title"/>
          </p:nvPr>
        </p:nvSpPr>
        <p:spPr>
          <a:blipFill>
            <a:blip r:embed="rId2"/>
            <a:tile tx="0" ty="0" sx="100000" sy="100000" flip="none" algn="tl"/>
          </a:blipFill>
        </p:spPr>
        <p:txBody>
          <a:bodyPr>
            <a:normAutofit/>
          </a:bodyPr>
          <a:lstStyle>
            <a:lvl1pPr>
              <a:defRPr sz="5400" b="1">
                <a:solidFill>
                  <a:srgbClr val="FF0000"/>
                </a:solidFill>
              </a:defRPr>
            </a:lvl1pPr>
          </a:lstStyle>
          <a:p>
            <a:r>
              <a:rPr lang="en-US" dirty="0"/>
              <a:t>Click to edit Master title style</a:t>
            </a:r>
            <a:endParaRPr lang="en-AE" dirty="0"/>
          </a:p>
        </p:txBody>
      </p:sp>
      <p:sp>
        <p:nvSpPr>
          <p:cNvPr id="3" name="Content Placeholder 2">
            <a:extLst>
              <a:ext uri="{FF2B5EF4-FFF2-40B4-BE49-F238E27FC236}">
                <a16:creationId xmlns:a16="http://schemas.microsoft.com/office/drawing/2014/main" id="{9CC8047C-AF79-084B-52B6-D3CA7E3215E6}"/>
              </a:ext>
            </a:extLst>
          </p:cNvPr>
          <p:cNvSpPr>
            <a:spLocks noGrp="1"/>
          </p:cNvSpPr>
          <p:nvPr>
            <p:ph sz="half" idx="1"/>
          </p:nvPr>
        </p:nvSpPr>
        <p:spPr>
          <a:xfrm>
            <a:off x="838200" y="1825625"/>
            <a:ext cx="5181600" cy="4351338"/>
          </a:xfrm>
          <a:custGeom>
            <a:avLst/>
            <a:gdLst>
              <a:gd name="connsiteX0" fmla="*/ 0 w 5181600"/>
              <a:gd name="connsiteY0" fmla="*/ 0 h 4351338"/>
              <a:gd name="connsiteX1" fmla="*/ 523917 w 5181600"/>
              <a:gd name="connsiteY1" fmla="*/ 0 h 4351338"/>
              <a:gd name="connsiteX2" fmla="*/ 1203283 w 5181600"/>
              <a:gd name="connsiteY2" fmla="*/ 0 h 4351338"/>
              <a:gd name="connsiteX3" fmla="*/ 1779016 w 5181600"/>
              <a:gd name="connsiteY3" fmla="*/ 0 h 4351338"/>
              <a:gd name="connsiteX4" fmla="*/ 2251117 w 5181600"/>
              <a:gd name="connsiteY4" fmla="*/ 0 h 4351338"/>
              <a:gd name="connsiteX5" fmla="*/ 2723219 w 5181600"/>
              <a:gd name="connsiteY5" fmla="*/ 0 h 4351338"/>
              <a:gd name="connsiteX6" fmla="*/ 3350768 w 5181600"/>
              <a:gd name="connsiteY6" fmla="*/ 0 h 4351338"/>
              <a:gd name="connsiteX7" fmla="*/ 3926501 w 5181600"/>
              <a:gd name="connsiteY7" fmla="*/ 0 h 4351338"/>
              <a:gd name="connsiteX8" fmla="*/ 4398603 w 5181600"/>
              <a:gd name="connsiteY8" fmla="*/ 0 h 4351338"/>
              <a:gd name="connsiteX9" fmla="*/ 5181600 w 5181600"/>
              <a:gd name="connsiteY9" fmla="*/ 0 h 4351338"/>
              <a:gd name="connsiteX10" fmla="*/ 5181600 w 5181600"/>
              <a:gd name="connsiteY10" fmla="*/ 456890 h 4351338"/>
              <a:gd name="connsiteX11" fmla="*/ 5181600 w 5181600"/>
              <a:gd name="connsiteY11" fmla="*/ 870268 h 4351338"/>
              <a:gd name="connsiteX12" fmla="*/ 5181600 w 5181600"/>
              <a:gd name="connsiteY12" fmla="*/ 1414185 h 4351338"/>
              <a:gd name="connsiteX13" fmla="*/ 5181600 w 5181600"/>
              <a:gd name="connsiteY13" fmla="*/ 1914589 h 4351338"/>
              <a:gd name="connsiteX14" fmla="*/ 5181600 w 5181600"/>
              <a:gd name="connsiteY14" fmla="*/ 2414993 h 4351338"/>
              <a:gd name="connsiteX15" fmla="*/ 5181600 w 5181600"/>
              <a:gd name="connsiteY15" fmla="*/ 3045937 h 4351338"/>
              <a:gd name="connsiteX16" fmla="*/ 5181600 w 5181600"/>
              <a:gd name="connsiteY16" fmla="*/ 3546340 h 4351338"/>
              <a:gd name="connsiteX17" fmla="*/ 5181600 w 5181600"/>
              <a:gd name="connsiteY17" fmla="*/ 4351338 h 4351338"/>
              <a:gd name="connsiteX18" fmla="*/ 4657683 w 5181600"/>
              <a:gd name="connsiteY18" fmla="*/ 4351338 h 4351338"/>
              <a:gd name="connsiteX19" fmla="*/ 3978317 w 5181600"/>
              <a:gd name="connsiteY19" fmla="*/ 4351338 h 4351338"/>
              <a:gd name="connsiteX20" fmla="*/ 3350768 w 5181600"/>
              <a:gd name="connsiteY20" fmla="*/ 4351338 h 4351338"/>
              <a:gd name="connsiteX21" fmla="*/ 2930483 w 5181600"/>
              <a:gd name="connsiteY21" fmla="*/ 4351338 h 4351338"/>
              <a:gd name="connsiteX22" fmla="*/ 2406565 w 5181600"/>
              <a:gd name="connsiteY22" fmla="*/ 4351338 h 4351338"/>
              <a:gd name="connsiteX23" fmla="*/ 1986280 w 5181600"/>
              <a:gd name="connsiteY23" fmla="*/ 4351338 h 4351338"/>
              <a:gd name="connsiteX24" fmla="*/ 1514179 w 5181600"/>
              <a:gd name="connsiteY24" fmla="*/ 4351338 h 4351338"/>
              <a:gd name="connsiteX25" fmla="*/ 834813 w 5181600"/>
              <a:gd name="connsiteY25" fmla="*/ 4351338 h 4351338"/>
              <a:gd name="connsiteX26" fmla="*/ 0 w 5181600"/>
              <a:gd name="connsiteY26" fmla="*/ 4351338 h 4351338"/>
              <a:gd name="connsiteX27" fmla="*/ 0 w 5181600"/>
              <a:gd name="connsiteY27" fmla="*/ 3850934 h 4351338"/>
              <a:gd name="connsiteX28" fmla="*/ 0 w 5181600"/>
              <a:gd name="connsiteY28" fmla="*/ 3394044 h 4351338"/>
              <a:gd name="connsiteX29" fmla="*/ 0 w 5181600"/>
              <a:gd name="connsiteY29" fmla="*/ 2806613 h 4351338"/>
              <a:gd name="connsiteX30" fmla="*/ 0 w 5181600"/>
              <a:gd name="connsiteY30" fmla="*/ 2349723 h 4351338"/>
              <a:gd name="connsiteX31" fmla="*/ 0 w 5181600"/>
              <a:gd name="connsiteY31" fmla="*/ 1892832 h 4351338"/>
              <a:gd name="connsiteX32" fmla="*/ 0 w 5181600"/>
              <a:gd name="connsiteY32" fmla="*/ 1479455 h 4351338"/>
              <a:gd name="connsiteX33" fmla="*/ 0 w 5181600"/>
              <a:gd name="connsiteY33" fmla="*/ 935538 h 4351338"/>
              <a:gd name="connsiteX34" fmla="*/ 0 w 5181600"/>
              <a:gd name="connsiteY34"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181600" h="4351338" fill="none" extrusionOk="0">
                <a:moveTo>
                  <a:pt x="0" y="0"/>
                </a:moveTo>
                <a:cubicBezTo>
                  <a:pt x="140202" y="-37323"/>
                  <a:pt x="411803" y="61708"/>
                  <a:pt x="523917" y="0"/>
                </a:cubicBezTo>
                <a:cubicBezTo>
                  <a:pt x="636031" y="-61708"/>
                  <a:pt x="1039674" y="47469"/>
                  <a:pt x="1203283" y="0"/>
                </a:cubicBezTo>
                <a:cubicBezTo>
                  <a:pt x="1366892" y="-47469"/>
                  <a:pt x="1506833" y="47919"/>
                  <a:pt x="1779016" y="0"/>
                </a:cubicBezTo>
                <a:cubicBezTo>
                  <a:pt x="2051199" y="-47919"/>
                  <a:pt x="2109074" y="37845"/>
                  <a:pt x="2251117" y="0"/>
                </a:cubicBezTo>
                <a:cubicBezTo>
                  <a:pt x="2393160" y="-37845"/>
                  <a:pt x="2526583" y="25970"/>
                  <a:pt x="2723219" y="0"/>
                </a:cubicBezTo>
                <a:cubicBezTo>
                  <a:pt x="2919855" y="-25970"/>
                  <a:pt x="3112993" y="31464"/>
                  <a:pt x="3350768" y="0"/>
                </a:cubicBezTo>
                <a:cubicBezTo>
                  <a:pt x="3588543" y="-31464"/>
                  <a:pt x="3680925" y="13923"/>
                  <a:pt x="3926501" y="0"/>
                </a:cubicBezTo>
                <a:cubicBezTo>
                  <a:pt x="4172077" y="-13923"/>
                  <a:pt x="4205854" y="7917"/>
                  <a:pt x="4398603" y="0"/>
                </a:cubicBezTo>
                <a:cubicBezTo>
                  <a:pt x="4591352" y="-7917"/>
                  <a:pt x="4823039" y="80401"/>
                  <a:pt x="5181600" y="0"/>
                </a:cubicBezTo>
                <a:cubicBezTo>
                  <a:pt x="5203120" y="119609"/>
                  <a:pt x="5128241" y="264788"/>
                  <a:pt x="5181600" y="456890"/>
                </a:cubicBezTo>
                <a:cubicBezTo>
                  <a:pt x="5234959" y="648992"/>
                  <a:pt x="5157894" y="777763"/>
                  <a:pt x="5181600" y="870268"/>
                </a:cubicBezTo>
                <a:cubicBezTo>
                  <a:pt x="5205306" y="962773"/>
                  <a:pt x="5180992" y="1266426"/>
                  <a:pt x="5181600" y="1414185"/>
                </a:cubicBezTo>
                <a:cubicBezTo>
                  <a:pt x="5182208" y="1561944"/>
                  <a:pt x="5147787" y="1777775"/>
                  <a:pt x="5181600" y="1914589"/>
                </a:cubicBezTo>
                <a:cubicBezTo>
                  <a:pt x="5215413" y="2051403"/>
                  <a:pt x="5153545" y="2260919"/>
                  <a:pt x="5181600" y="2414993"/>
                </a:cubicBezTo>
                <a:cubicBezTo>
                  <a:pt x="5209655" y="2569067"/>
                  <a:pt x="5161999" y="2837685"/>
                  <a:pt x="5181600" y="3045937"/>
                </a:cubicBezTo>
                <a:cubicBezTo>
                  <a:pt x="5201201" y="3254189"/>
                  <a:pt x="5141326" y="3334517"/>
                  <a:pt x="5181600" y="3546340"/>
                </a:cubicBezTo>
                <a:cubicBezTo>
                  <a:pt x="5221874" y="3758163"/>
                  <a:pt x="5178204" y="4151591"/>
                  <a:pt x="5181600" y="4351338"/>
                </a:cubicBezTo>
                <a:cubicBezTo>
                  <a:pt x="4937523" y="4398196"/>
                  <a:pt x="4908016" y="4340982"/>
                  <a:pt x="4657683" y="4351338"/>
                </a:cubicBezTo>
                <a:cubicBezTo>
                  <a:pt x="4407350" y="4361694"/>
                  <a:pt x="4172165" y="4337062"/>
                  <a:pt x="3978317" y="4351338"/>
                </a:cubicBezTo>
                <a:cubicBezTo>
                  <a:pt x="3784469" y="4365614"/>
                  <a:pt x="3649548" y="4346773"/>
                  <a:pt x="3350768" y="4351338"/>
                </a:cubicBezTo>
                <a:cubicBezTo>
                  <a:pt x="3051988" y="4355903"/>
                  <a:pt x="3076729" y="4300969"/>
                  <a:pt x="2930483" y="4351338"/>
                </a:cubicBezTo>
                <a:cubicBezTo>
                  <a:pt x="2784238" y="4401707"/>
                  <a:pt x="2513988" y="4292211"/>
                  <a:pt x="2406565" y="4351338"/>
                </a:cubicBezTo>
                <a:cubicBezTo>
                  <a:pt x="2299142" y="4410465"/>
                  <a:pt x="2081686" y="4310319"/>
                  <a:pt x="1986280" y="4351338"/>
                </a:cubicBezTo>
                <a:cubicBezTo>
                  <a:pt x="1890874" y="4392357"/>
                  <a:pt x="1706113" y="4316164"/>
                  <a:pt x="1514179" y="4351338"/>
                </a:cubicBezTo>
                <a:cubicBezTo>
                  <a:pt x="1322245" y="4386512"/>
                  <a:pt x="974523" y="4343893"/>
                  <a:pt x="834813" y="4351338"/>
                </a:cubicBezTo>
                <a:cubicBezTo>
                  <a:pt x="695103" y="4358783"/>
                  <a:pt x="225555" y="4251171"/>
                  <a:pt x="0" y="4351338"/>
                </a:cubicBezTo>
                <a:cubicBezTo>
                  <a:pt x="-13349" y="4216112"/>
                  <a:pt x="4483" y="4054173"/>
                  <a:pt x="0" y="3850934"/>
                </a:cubicBezTo>
                <a:cubicBezTo>
                  <a:pt x="-4483" y="3647695"/>
                  <a:pt x="54532" y="3548908"/>
                  <a:pt x="0" y="3394044"/>
                </a:cubicBezTo>
                <a:cubicBezTo>
                  <a:pt x="-54532" y="3239180"/>
                  <a:pt x="68221" y="2949545"/>
                  <a:pt x="0" y="2806613"/>
                </a:cubicBezTo>
                <a:cubicBezTo>
                  <a:pt x="-68221" y="2663681"/>
                  <a:pt x="53459" y="2521885"/>
                  <a:pt x="0" y="2349723"/>
                </a:cubicBezTo>
                <a:cubicBezTo>
                  <a:pt x="-53459" y="2177561"/>
                  <a:pt x="29944" y="2033420"/>
                  <a:pt x="0" y="1892832"/>
                </a:cubicBezTo>
                <a:cubicBezTo>
                  <a:pt x="-29944" y="1752244"/>
                  <a:pt x="46125" y="1675296"/>
                  <a:pt x="0" y="1479455"/>
                </a:cubicBezTo>
                <a:cubicBezTo>
                  <a:pt x="-46125" y="1283614"/>
                  <a:pt x="44678" y="1180617"/>
                  <a:pt x="0" y="935538"/>
                </a:cubicBezTo>
                <a:cubicBezTo>
                  <a:pt x="-44678" y="690459"/>
                  <a:pt x="12488" y="191803"/>
                  <a:pt x="0" y="0"/>
                </a:cubicBezTo>
                <a:close/>
              </a:path>
              <a:path w="5181600" h="4351338" stroke="0" extrusionOk="0">
                <a:moveTo>
                  <a:pt x="0" y="0"/>
                </a:moveTo>
                <a:cubicBezTo>
                  <a:pt x="259538" y="-22211"/>
                  <a:pt x="307752" y="31215"/>
                  <a:pt x="523917" y="0"/>
                </a:cubicBezTo>
                <a:cubicBezTo>
                  <a:pt x="740082" y="-31215"/>
                  <a:pt x="968639" y="45763"/>
                  <a:pt x="1203283" y="0"/>
                </a:cubicBezTo>
                <a:cubicBezTo>
                  <a:pt x="1437927" y="-45763"/>
                  <a:pt x="1680744" y="1256"/>
                  <a:pt x="1830832" y="0"/>
                </a:cubicBezTo>
                <a:cubicBezTo>
                  <a:pt x="1980920" y="-1256"/>
                  <a:pt x="2134702" y="45073"/>
                  <a:pt x="2406565" y="0"/>
                </a:cubicBezTo>
                <a:cubicBezTo>
                  <a:pt x="2678428" y="-45073"/>
                  <a:pt x="2761549" y="46257"/>
                  <a:pt x="2982299" y="0"/>
                </a:cubicBezTo>
                <a:cubicBezTo>
                  <a:pt x="3203049" y="-46257"/>
                  <a:pt x="3467463" y="25218"/>
                  <a:pt x="3661664" y="0"/>
                </a:cubicBezTo>
                <a:cubicBezTo>
                  <a:pt x="3855865" y="-25218"/>
                  <a:pt x="4146171" y="80717"/>
                  <a:pt x="4341029" y="0"/>
                </a:cubicBezTo>
                <a:cubicBezTo>
                  <a:pt x="4535887" y="-80717"/>
                  <a:pt x="4954187" y="85116"/>
                  <a:pt x="5181600" y="0"/>
                </a:cubicBezTo>
                <a:cubicBezTo>
                  <a:pt x="5238011" y="219481"/>
                  <a:pt x="5135107" y="310172"/>
                  <a:pt x="5181600" y="500404"/>
                </a:cubicBezTo>
                <a:cubicBezTo>
                  <a:pt x="5228093" y="690636"/>
                  <a:pt x="5128460" y="782596"/>
                  <a:pt x="5181600" y="1000808"/>
                </a:cubicBezTo>
                <a:cubicBezTo>
                  <a:pt x="5234740" y="1219020"/>
                  <a:pt x="5130725" y="1300065"/>
                  <a:pt x="5181600" y="1501212"/>
                </a:cubicBezTo>
                <a:cubicBezTo>
                  <a:pt x="5232475" y="1702359"/>
                  <a:pt x="5152350" y="1886590"/>
                  <a:pt x="5181600" y="2045129"/>
                </a:cubicBezTo>
                <a:cubicBezTo>
                  <a:pt x="5210850" y="2203668"/>
                  <a:pt x="5149894" y="2397027"/>
                  <a:pt x="5181600" y="2545533"/>
                </a:cubicBezTo>
                <a:cubicBezTo>
                  <a:pt x="5213306" y="2694039"/>
                  <a:pt x="5159036" y="2894407"/>
                  <a:pt x="5181600" y="3002423"/>
                </a:cubicBezTo>
                <a:cubicBezTo>
                  <a:pt x="5204164" y="3110439"/>
                  <a:pt x="5144785" y="3356652"/>
                  <a:pt x="5181600" y="3502827"/>
                </a:cubicBezTo>
                <a:cubicBezTo>
                  <a:pt x="5218415" y="3649002"/>
                  <a:pt x="5148359" y="4066148"/>
                  <a:pt x="5181600" y="4351338"/>
                </a:cubicBezTo>
                <a:cubicBezTo>
                  <a:pt x="5026279" y="4384642"/>
                  <a:pt x="4872668" y="4297116"/>
                  <a:pt x="4657683" y="4351338"/>
                </a:cubicBezTo>
                <a:cubicBezTo>
                  <a:pt x="4442698" y="4405560"/>
                  <a:pt x="4262148" y="4312153"/>
                  <a:pt x="3978317" y="4351338"/>
                </a:cubicBezTo>
                <a:cubicBezTo>
                  <a:pt x="3694486" y="4390523"/>
                  <a:pt x="3654052" y="4312510"/>
                  <a:pt x="3454400" y="4351338"/>
                </a:cubicBezTo>
                <a:cubicBezTo>
                  <a:pt x="3254748" y="4390166"/>
                  <a:pt x="3051343" y="4290355"/>
                  <a:pt x="2878667" y="4351338"/>
                </a:cubicBezTo>
                <a:cubicBezTo>
                  <a:pt x="2705991" y="4412321"/>
                  <a:pt x="2475590" y="4328760"/>
                  <a:pt x="2354749" y="4351338"/>
                </a:cubicBezTo>
                <a:cubicBezTo>
                  <a:pt x="2233908" y="4373916"/>
                  <a:pt x="1936707" y="4302340"/>
                  <a:pt x="1779016" y="4351338"/>
                </a:cubicBezTo>
                <a:cubicBezTo>
                  <a:pt x="1621325" y="4400336"/>
                  <a:pt x="1275022" y="4342691"/>
                  <a:pt x="1099651" y="4351338"/>
                </a:cubicBezTo>
                <a:cubicBezTo>
                  <a:pt x="924281" y="4359985"/>
                  <a:pt x="355719" y="4260770"/>
                  <a:pt x="0" y="4351338"/>
                </a:cubicBezTo>
                <a:cubicBezTo>
                  <a:pt x="-46924" y="4136433"/>
                  <a:pt x="56331" y="3988376"/>
                  <a:pt x="0" y="3807421"/>
                </a:cubicBezTo>
                <a:cubicBezTo>
                  <a:pt x="-56331" y="3626466"/>
                  <a:pt x="52606" y="3485804"/>
                  <a:pt x="0" y="3263504"/>
                </a:cubicBezTo>
                <a:cubicBezTo>
                  <a:pt x="-52606" y="3041204"/>
                  <a:pt x="24125" y="2974481"/>
                  <a:pt x="0" y="2850126"/>
                </a:cubicBezTo>
                <a:cubicBezTo>
                  <a:pt x="-24125" y="2725771"/>
                  <a:pt x="10115" y="2576245"/>
                  <a:pt x="0" y="2306209"/>
                </a:cubicBezTo>
                <a:cubicBezTo>
                  <a:pt x="-10115" y="2036173"/>
                  <a:pt x="31447" y="2012514"/>
                  <a:pt x="0" y="1849319"/>
                </a:cubicBezTo>
                <a:cubicBezTo>
                  <a:pt x="-31447" y="1686124"/>
                  <a:pt x="10483" y="1501489"/>
                  <a:pt x="0" y="1348915"/>
                </a:cubicBezTo>
                <a:cubicBezTo>
                  <a:pt x="-10483" y="1196341"/>
                  <a:pt x="12510" y="885423"/>
                  <a:pt x="0" y="761484"/>
                </a:cubicBezTo>
                <a:cubicBezTo>
                  <a:pt x="-12510" y="637545"/>
                  <a:pt x="31337" y="231938"/>
                  <a:pt x="0" y="0"/>
                </a:cubicBezTo>
                <a:close/>
              </a:path>
            </a:pathLst>
          </a:custGeom>
          <a:ln>
            <a:solidFill>
              <a:schemeClr val="bg1">
                <a:lumMod val="85000"/>
              </a:schemeClr>
            </a:solidFill>
            <a:extLst>
              <a:ext uri="{C807C97D-BFC1-408E-A445-0C87EB9F89A2}">
                <ask:lineSketchStyleProps xmlns:ask="http://schemas.microsoft.com/office/drawing/2018/sketchyshapes" sd="1890664336">
                  <ask:type>
                    <ask:lineSketchScribble/>
                  </ask:type>
                </ask:lineSketchStyleProps>
              </a:ext>
            </a:extLst>
          </a:ln>
          <a:effectLst>
            <a:glow rad="63500">
              <a:schemeClr val="accent4">
                <a:satMod val="175000"/>
                <a:alpha val="40000"/>
              </a:schemeClr>
            </a:glow>
          </a:effectLst>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E" dirty="0"/>
          </a:p>
        </p:txBody>
      </p:sp>
      <p:sp>
        <p:nvSpPr>
          <p:cNvPr id="4" name="Content Placeholder 3">
            <a:extLst>
              <a:ext uri="{FF2B5EF4-FFF2-40B4-BE49-F238E27FC236}">
                <a16:creationId xmlns:a16="http://schemas.microsoft.com/office/drawing/2014/main" id="{31D3EA92-A72F-CD6E-80DF-DFA93F02521F}"/>
              </a:ext>
            </a:extLst>
          </p:cNvPr>
          <p:cNvSpPr>
            <a:spLocks noGrp="1"/>
          </p:cNvSpPr>
          <p:nvPr>
            <p:ph sz="half" idx="2"/>
          </p:nvPr>
        </p:nvSpPr>
        <p:spPr>
          <a:xfrm>
            <a:off x="6172200" y="1825625"/>
            <a:ext cx="5181600" cy="4351338"/>
          </a:xfrm>
          <a:custGeom>
            <a:avLst/>
            <a:gdLst>
              <a:gd name="connsiteX0" fmla="*/ 0 w 5181600"/>
              <a:gd name="connsiteY0" fmla="*/ 0 h 4351338"/>
              <a:gd name="connsiteX1" fmla="*/ 420285 w 5181600"/>
              <a:gd name="connsiteY1" fmla="*/ 0 h 4351338"/>
              <a:gd name="connsiteX2" fmla="*/ 892387 w 5181600"/>
              <a:gd name="connsiteY2" fmla="*/ 0 h 4351338"/>
              <a:gd name="connsiteX3" fmla="*/ 1519936 w 5181600"/>
              <a:gd name="connsiteY3" fmla="*/ 0 h 4351338"/>
              <a:gd name="connsiteX4" fmla="*/ 1992037 w 5181600"/>
              <a:gd name="connsiteY4" fmla="*/ 0 h 4351338"/>
              <a:gd name="connsiteX5" fmla="*/ 2567771 w 5181600"/>
              <a:gd name="connsiteY5" fmla="*/ 0 h 4351338"/>
              <a:gd name="connsiteX6" fmla="*/ 3195320 w 5181600"/>
              <a:gd name="connsiteY6" fmla="*/ 0 h 4351338"/>
              <a:gd name="connsiteX7" fmla="*/ 3667421 w 5181600"/>
              <a:gd name="connsiteY7" fmla="*/ 0 h 4351338"/>
              <a:gd name="connsiteX8" fmla="*/ 4087707 w 5181600"/>
              <a:gd name="connsiteY8" fmla="*/ 0 h 4351338"/>
              <a:gd name="connsiteX9" fmla="*/ 4559808 w 5181600"/>
              <a:gd name="connsiteY9" fmla="*/ 0 h 4351338"/>
              <a:gd name="connsiteX10" fmla="*/ 5181600 w 5181600"/>
              <a:gd name="connsiteY10" fmla="*/ 0 h 4351338"/>
              <a:gd name="connsiteX11" fmla="*/ 5181600 w 5181600"/>
              <a:gd name="connsiteY11" fmla="*/ 456890 h 4351338"/>
              <a:gd name="connsiteX12" fmla="*/ 5181600 w 5181600"/>
              <a:gd name="connsiteY12" fmla="*/ 870268 h 4351338"/>
              <a:gd name="connsiteX13" fmla="*/ 5181600 w 5181600"/>
              <a:gd name="connsiteY13" fmla="*/ 1457698 h 4351338"/>
              <a:gd name="connsiteX14" fmla="*/ 5181600 w 5181600"/>
              <a:gd name="connsiteY14" fmla="*/ 2088642 h 4351338"/>
              <a:gd name="connsiteX15" fmla="*/ 5181600 w 5181600"/>
              <a:gd name="connsiteY15" fmla="*/ 2719586 h 4351338"/>
              <a:gd name="connsiteX16" fmla="*/ 5181600 w 5181600"/>
              <a:gd name="connsiteY16" fmla="*/ 3307017 h 4351338"/>
              <a:gd name="connsiteX17" fmla="*/ 5181600 w 5181600"/>
              <a:gd name="connsiteY17" fmla="*/ 3807421 h 4351338"/>
              <a:gd name="connsiteX18" fmla="*/ 5181600 w 5181600"/>
              <a:gd name="connsiteY18" fmla="*/ 4351338 h 4351338"/>
              <a:gd name="connsiteX19" fmla="*/ 4761315 w 5181600"/>
              <a:gd name="connsiteY19" fmla="*/ 4351338 h 4351338"/>
              <a:gd name="connsiteX20" fmla="*/ 4185581 w 5181600"/>
              <a:gd name="connsiteY20" fmla="*/ 4351338 h 4351338"/>
              <a:gd name="connsiteX21" fmla="*/ 3765296 w 5181600"/>
              <a:gd name="connsiteY21" fmla="*/ 4351338 h 4351338"/>
              <a:gd name="connsiteX22" fmla="*/ 3189563 w 5181600"/>
              <a:gd name="connsiteY22" fmla="*/ 4351338 h 4351338"/>
              <a:gd name="connsiteX23" fmla="*/ 2769277 w 5181600"/>
              <a:gd name="connsiteY23" fmla="*/ 4351338 h 4351338"/>
              <a:gd name="connsiteX24" fmla="*/ 2245360 w 5181600"/>
              <a:gd name="connsiteY24" fmla="*/ 4351338 h 4351338"/>
              <a:gd name="connsiteX25" fmla="*/ 1565995 w 5181600"/>
              <a:gd name="connsiteY25" fmla="*/ 4351338 h 4351338"/>
              <a:gd name="connsiteX26" fmla="*/ 990261 w 5181600"/>
              <a:gd name="connsiteY26" fmla="*/ 4351338 h 4351338"/>
              <a:gd name="connsiteX27" fmla="*/ 0 w 5181600"/>
              <a:gd name="connsiteY27" fmla="*/ 4351338 h 4351338"/>
              <a:gd name="connsiteX28" fmla="*/ 0 w 5181600"/>
              <a:gd name="connsiteY28" fmla="*/ 3894448 h 4351338"/>
              <a:gd name="connsiteX29" fmla="*/ 0 w 5181600"/>
              <a:gd name="connsiteY29" fmla="*/ 3350530 h 4351338"/>
              <a:gd name="connsiteX30" fmla="*/ 0 w 5181600"/>
              <a:gd name="connsiteY30" fmla="*/ 2763100 h 4351338"/>
              <a:gd name="connsiteX31" fmla="*/ 0 w 5181600"/>
              <a:gd name="connsiteY31" fmla="*/ 2306209 h 4351338"/>
              <a:gd name="connsiteX32" fmla="*/ 0 w 5181600"/>
              <a:gd name="connsiteY32" fmla="*/ 1805805 h 4351338"/>
              <a:gd name="connsiteX33" fmla="*/ 0 w 5181600"/>
              <a:gd name="connsiteY33" fmla="*/ 1218375 h 4351338"/>
              <a:gd name="connsiteX34" fmla="*/ 0 w 5181600"/>
              <a:gd name="connsiteY34" fmla="*/ 674457 h 4351338"/>
              <a:gd name="connsiteX35" fmla="*/ 0 w 5181600"/>
              <a:gd name="connsiteY35"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181600" h="4351338" fill="none" extrusionOk="0">
                <a:moveTo>
                  <a:pt x="0" y="0"/>
                </a:moveTo>
                <a:cubicBezTo>
                  <a:pt x="199255" y="-3607"/>
                  <a:pt x="270886" y="22566"/>
                  <a:pt x="420285" y="0"/>
                </a:cubicBezTo>
                <a:cubicBezTo>
                  <a:pt x="569685" y="-22566"/>
                  <a:pt x="769517" y="20936"/>
                  <a:pt x="892387" y="0"/>
                </a:cubicBezTo>
                <a:cubicBezTo>
                  <a:pt x="1015257" y="-20936"/>
                  <a:pt x="1325469" y="9022"/>
                  <a:pt x="1519936" y="0"/>
                </a:cubicBezTo>
                <a:cubicBezTo>
                  <a:pt x="1714403" y="-9022"/>
                  <a:pt x="1877789" y="9903"/>
                  <a:pt x="1992037" y="0"/>
                </a:cubicBezTo>
                <a:cubicBezTo>
                  <a:pt x="2106285" y="-9903"/>
                  <a:pt x="2357570" y="12870"/>
                  <a:pt x="2567771" y="0"/>
                </a:cubicBezTo>
                <a:cubicBezTo>
                  <a:pt x="2777972" y="-12870"/>
                  <a:pt x="3028728" y="34190"/>
                  <a:pt x="3195320" y="0"/>
                </a:cubicBezTo>
                <a:cubicBezTo>
                  <a:pt x="3361912" y="-34190"/>
                  <a:pt x="3488768" y="28778"/>
                  <a:pt x="3667421" y="0"/>
                </a:cubicBezTo>
                <a:cubicBezTo>
                  <a:pt x="3846074" y="-28778"/>
                  <a:pt x="3970596" y="49825"/>
                  <a:pt x="4087707" y="0"/>
                </a:cubicBezTo>
                <a:cubicBezTo>
                  <a:pt x="4204818" y="-49825"/>
                  <a:pt x="4340787" y="51361"/>
                  <a:pt x="4559808" y="0"/>
                </a:cubicBezTo>
                <a:cubicBezTo>
                  <a:pt x="4778829" y="-51361"/>
                  <a:pt x="4989106" y="21952"/>
                  <a:pt x="5181600" y="0"/>
                </a:cubicBezTo>
                <a:cubicBezTo>
                  <a:pt x="5188420" y="161594"/>
                  <a:pt x="5154724" y="351420"/>
                  <a:pt x="5181600" y="456890"/>
                </a:cubicBezTo>
                <a:cubicBezTo>
                  <a:pt x="5208476" y="562360"/>
                  <a:pt x="5174208" y="767849"/>
                  <a:pt x="5181600" y="870268"/>
                </a:cubicBezTo>
                <a:cubicBezTo>
                  <a:pt x="5188992" y="972687"/>
                  <a:pt x="5141215" y="1272373"/>
                  <a:pt x="5181600" y="1457698"/>
                </a:cubicBezTo>
                <a:cubicBezTo>
                  <a:pt x="5221985" y="1643023"/>
                  <a:pt x="5116344" y="1858617"/>
                  <a:pt x="5181600" y="2088642"/>
                </a:cubicBezTo>
                <a:cubicBezTo>
                  <a:pt x="5246856" y="2318667"/>
                  <a:pt x="5112601" y="2480688"/>
                  <a:pt x="5181600" y="2719586"/>
                </a:cubicBezTo>
                <a:cubicBezTo>
                  <a:pt x="5250599" y="2958484"/>
                  <a:pt x="5162638" y="3086089"/>
                  <a:pt x="5181600" y="3307017"/>
                </a:cubicBezTo>
                <a:cubicBezTo>
                  <a:pt x="5200562" y="3527945"/>
                  <a:pt x="5139600" y="3692431"/>
                  <a:pt x="5181600" y="3807421"/>
                </a:cubicBezTo>
                <a:cubicBezTo>
                  <a:pt x="5223600" y="3922411"/>
                  <a:pt x="5143054" y="4155801"/>
                  <a:pt x="5181600" y="4351338"/>
                </a:cubicBezTo>
                <a:cubicBezTo>
                  <a:pt x="5094383" y="4375498"/>
                  <a:pt x="4917744" y="4341468"/>
                  <a:pt x="4761315" y="4351338"/>
                </a:cubicBezTo>
                <a:cubicBezTo>
                  <a:pt x="4604886" y="4361208"/>
                  <a:pt x="4337448" y="4313314"/>
                  <a:pt x="4185581" y="4351338"/>
                </a:cubicBezTo>
                <a:cubicBezTo>
                  <a:pt x="4033714" y="4389362"/>
                  <a:pt x="3918681" y="4308810"/>
                  <a:pt x="3765296" y="4351338"/>
                </a:cubicBezTo>
                <a:cubicBezTo>
                  <a:pt x="3611911" y="4393866"/>
                  <a:pt x="3365619" y="4297772"/>
                  <a:pt x="3189563" y="4351338"/>
                </a:cubicBezTo>
                <a:cubicBezTo>
                  <a:pt x="3013507" y="4404904"/>
                  <a:pt x="2890907" y="4312339"/>
                  <a:pt x="2769277" y="4351338"/>
                </a:cubicBezTo>
                <a:cubicBezTo>
                  <a:pt x="2647647" y="4390337"/>
                  <a:pt x="2435144" y="4329451"/>
                  <a:pt x="2245360" y="4351338"/>
                </a:cubicBezTo>
                <a:cubicBezTo>
                  <a:pt x="2055576" y="4373225"/>
                  <a:pt x="1774600" y="4286245"/>
                  <a:pt x="1565995" y="4351338"/>
                </a:cubicBezTo>
                <a:cubicBezTo>
                  <a:pt x="1357390" y="4416431"/>
                  <a:pt x="1232360" y="4336934"/>
                  <a:pt x="990261" y="4351338"/>
                </a:cubicBezTo>
                <a:cubicBezTo>
                  <a:pt x="748162" y="4365742"/>
                  <a:pt x="468178" y="4250374"/>
                  <a:pt x="0" y="4351338"/>
                </a:cubicBezTo>
                <a:cubicBezTo>
                  <a:pt x="-18333" y="4138349"/>
                  <a:pt x="16212" y="3994091"/>
                  <a:pt x="0" y="3894448"/>
                </a:cubicBezTo>
                <a:cubicBezTo>
                  <a:pt x="-16212" y="3794805"/>
                  <a:pt x="52783" y="3590276"/>
                  <a:pt x="0" y="3350530"/>
                </a:cubicBezTo>
                <a:cubicBezTo>
                  <a:pt x="-52783" y="3110784"/>
                  <a:pt x="17760" y="2896054"/>
                  <a:pt x="0" y="2763100"/>
                </a:cubicBezTo>
                <a:cubicBezTo>
                  <a:pt x="-17760" y="2630146"/>
                  <a:pt x="47175" y="2522882"/>
                  <a:pt x="0" y="2306209"/>
                </a:cubicBezTo>
                <a:cubicBezTo>
                  <a:pt x="-47175" y="2089536"/>
                  <a:pt x="16822" y="1913249"/>
                  <a:pt x="0" y="1805805"/>
                </a:cubicBezTo>
                <a:cubicBezTo>
                  <a:pt x="-16822" y="1698361"/>
                  <a:pt x="19740" y="1452394"/>
                  <a:pt x="0" y="1218375"/>
                </a:cubicBezTo>
                <a:cubicBezTo>
                  <a:pt x="-19740" y="984356"/>
                  <a:pt x="54010" y="815036"/>
                  <a:pt x="0" y="674457"/>
                </a:cubicBezTo>
                <a:cubicBezTo>
                  <a:pt x="-54010" y="533878"/>
                  <a:pt x="1861" y="205022"/>
                  <a:pt x="0" y="0"/>
                </a:cubicBezTo>
                <a:close/>
              </a:path>
              <a:path w="5181600" h="4351338" stroke="0" extrusionOk="0">
                <a:moveTo>
                  <a:pt x="0" y="0"/>
                </a:moveTo>
                <a:cubicBezTo>
                  <a:pt x="214684" y="-20639"/>
                  <a:pt x="312585" y="22453"/>
                  <a:pt x="472101" y="0"/>
                </a:cubicBezTo>
                <a:cubicBezTo>
                  <a:pt x="631617" y="-22453"/>
                  <a:pt x="753096" y="14721"/>
                  <a:pt x="944203" y="0"/>
                </a:cubicBezTo>
                <a:cubicBezTo>
                  <a:pt x="1135310" y="-14721"/>
                  <a:pt x="1300198" y="37997"/>
                  <a:pt x="1571752" y="0"/>
                </a:cubicBezTo>
                <a:cubicBezTo>
                  <a:pt x="1843306" y="-37997"/>
                  <a:pt x="1901025" y="13585"/>
                  <a:pt x="2147485" y="0"/>
                </a:cubicBezTo>
                <a:cubicBezTo>
                  <a:pt x="2393945" y="-13585"/>
                  <a:pt x="2402798" y="22250"/>
                  <a:pt x="2619587" y="0"/>
                </a:cubicBezTo>
                <a:cubicBezTo>
                  <a:pt x="2836376" y="-22250"/>
                  <a:pt x="2945748" y="14876"/>
                  <a:pt x="3039872" y="0"/>
                </a:cubicBezTo>
                <a:cubicBezTo>
                  <a:pt x="3133997" y="-14876"/>
                  <a:pt x="3548674" y="55401"/>
                  <a:pt x="3719237" y="0"/>
                </a:cubicBezTo>
                <a:cubicBezTo>
                  <a:pt x="3889801" y="-55401"/>
                  <a:pt x="4085245" y="36110"/>
                  <a:pt x="4398603" y="0"/>
                </a:cubicBezTo>
                <a:cubicBezTo>
                  <a:pt x="4711961" y="-36110"/>
                  <a:pt x="4849811" y="93125"/>
                  <a:pt x="5181600" y="0"/>
                </a:cubicBezTo>
                <a:cubicBezTo>
                  <a:pt x="5249960" y="201555"/>
                  <a:pt x="5149096" y="338729"/>
                  <a:pt x="5181600" y="630944"/>
                </a:cubicBezTo>
                <a:cubicBezTo>
                  <a:pt x="5214104" y="923159"/>
                  <a:pt x="5177754" y="957162"/>
                  <a:pt x="5181600" y="1087835"/>
                </a:cubicBezTo>
                <a:cubicBezTo>
                  <a:pt x="5185446" y="1218508"/>
                  <a:pt x="5117893" y="1450408"/>
                  <a:pt x="5181600" y="1631752"/>
                </a:cubicBezTo>
                <a:cubicBezTo>
                  <a:pt x="5245307" y="1813096"/>
                  <a:pt x="5171164" y="1896035"/>
                  <a:pt x="5181600" y="2045129"/>
                </a:cubicBezTo>
                <a:cubicBezTo>
                  <a:pt x="5192036" y="2194223"/>
                  <a:pt x="5161464" y="2438858"/>
                  <a:pt x="5181600" y="2589046"/>
                </a:cubicBezTo>
                <a:cubicBezTo>
                  <a:pt x="5201736" y="2739234"/>
                  <a:pt x="5172882" y="2934953"/>
                  <a:pt x="5181600" y="3176477"/>
                </a:cubicBezTo>
                <a:cubicBezTo>
                  <a:pt x="5190318" y="3418001"/>
                  <a:pt x="5163758" y="3541125"/>
                  <a:pt x="5181600" y="3633367"/>
                </a:cubicBezTo>
                <a:cubicBezTo>
                  <a:pt x="5199442" y="3725609"/>
                  <a:pt x="5139595" y="4010830"/>
                  <a:pt x="5181600" y="4351338"/>
                </a:cubicBezTo>
                <a:cubicBezTo>
                  <a:pt x="5043341" y="4358733"/>
                  <a:pt x="4837616" y="4307251"/>
                  <a:pt x="4657683" y="4351338"/>
                </a:cubicBezTo>
                <a:cubicBezTo>
                  <a:pt x="4477750" y="4395425"/>
                  <a:pt x="4316047" y="4324824"/>
                  <a:pt x="4030133" y="4351338"/>
                </a:cubicBezTo>
                <a:cubicBezTo>
                  <a:pt x="3744219" y="4377852"/>
                  <a:pt x="3660298" y="4297395"/>
                  <a:pt x="3454400" y="4351338"/>
                </a:cubicBezTo>
                <a:cubicBezTo>
                  <a:pt x="3248502" y="4405281"/>
                  <a:pt x="3002690" y="4350444"/>
                  <a:pt x="2878667" y="4351338"/>
                </a:cubicBezTo>
                <a:cubicBezTo>
                  <a:pt x="2754644" y="4352232"/>
                  <a:pt x="2420746" y="4283575"/>
                  <a:pt x="2251117" y="4351338"/>
                </a:cubicBezTo>
                <a:cubicBezTo>
                  <a:pt x="2081488" y="4419101"/>
                  <a:pt x="1919458" y="4323132"/>
                  <a:pt x="1830832" y="4351338"/>
                </a:cubicBezTo>
                <a:cubicBezTo>
                  <a:pt x="1742207" y="4379544"/>
                  <a:pt x="1465401" y="4337489"/>
                  <a:pt x="1255099" y="4351338"/>
                </a:cubicBezTo>
                <a:cubicBezTo>
                  <a:pt x="1044797" y="4365187"/>
                  <a:pt x="784162" y="4328437"/>
                  <a:pt x="575733" y="4351338"/>
                </a:cubicBezTo>
                <a:cubicBezTo>
                  <a:pt x="367304" y="4374239"/>
                  <a:pt x="126173" y="4292515"/>
                  <a:pt x="0" y="4351338"/>
                </a:cubicBezTo>
                <a:cubicBezTo>
                  <a:pt x="-43404" y="4132094"/>
                  <a:pt x="30948" y="4029750"/>
                  <a:pt x="0" y="3807421"/>
                </a:cubicBezTo>
                <a:cubicBezTo>
                  <a:pt x="-30948" y="3585092"/>
                  <a:pt x="13970" y="3389632"/>
                  <a:pt x="0" y="3219990"/>
                </a:cubicBezTo>
                <a:cubicBezTo>
                  <a:pt x="-13970" y="3050348"/>
                  <a:pt x="29380" y="2856097"/>
                  <a:pt x="0" y="2632559"/>
                </a:cubicBezTo>
                <a:cubicBezTo>
                  <a:pt x="-29380" y="2409021"/>
                  <a:pt x="3888" y="2206013"/>
                  <a:pt x="0" y="2045129"/>
                </a:cubicBezTo>
                <a:cubicBezTo>
                  <a:pt x="-3888" y="1884245"/>
                  <a:pt x="3691" y="1702666"/>
                  <a:pt x="0" y="1501212"/>
                </a:cubicBezTo>
                <a:cubicBezTo>
                  <a:pt x="-3691" y="1299758"/>
                  <a:pt x="19848" y="1141251"/>
                  <a:pt x="0" y="957294"/>
                </a:cubicBezTo>
                <a:cubicBezTo>
                  <a:pt x="-19848" y="773337"/>
                  <a:pt x="1688" y="379216"/>
                  <a:pt x="0" y="0"/>
                </a:cubicBezTo>
                <a:close/>
              </a:path>
            </a:pathLst>
          </a:custGeom>
          <a:ln>
            <a:solidFill>
              <a:schemeClr val="bg1">
                <a:lumMod val="85000"/>
              </a:schemeClr>
            </a:solidFill>
            <a:extLst>
              <a:ext uri="{C807C97D-BFC1-408E-A445-0C87EB9F89A2}">
                <ask:lineSketchStyleProps xmlns:ask="http://schemas.microsoft.com/office/drawing/2018/sketchyshapes" sd="340498338">
                  <ask:type>
                    <ask:lineSketchScribble/>
                  </ask:type>
                </ask:lineSketchStyleProps>
              </a:ext>
            </a:extLst>
          </a:ln>
          <a:effectLst>
            <a:glow rad="139700">
              <a:schemeClr val="accent6">
                <a:lumMod val="60000"/>
                <a:lumOff val="40000"/>
                <a:alpha val="40000"/>
              </a:schemeClr>
            </a:glow>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Date Placeholder 4">
            <a:extLst>
              <a:ext uri="{FF2B5EF4-FFF2-40B4-BE49-F238E27FC236}">
                <a16:creationId xmlns:a16="http://schemas.microsoft.com/office/drawing/2014/main" id="{DA6154C6-EE12-C69F-D992-484E644F6B1D}"/>
              </a:ext>
            </a:extLst>
          </p:cNvPr>
          <p:cNvSpPr>
            <a:spLocks noGrp="1"/>
          </p:cNvSpPr>
          <p:nvPr>
            <p:ph type="dt" sz="half" idx="10"/>
          </p:nvPr>
        </p:nvSpPr>
        <p:spPr/>
        <p:txBody>
          <a:bodyPr/>
          <a:lstStyle/>
          <a:p>
            <a:fld id="{1ECB5AC3-8413-41C9-A8A2-54225EDF544B}" type="datetime1">
              <a:rPr lang="en-AE" smtClean="0"/>
              <a:t>13/02/2024</a:t>
            </a:fld>
            <a:endParaRPr lang="en-AE"/>
          </a:p>
        </p:txBody>
      </p:sp>
      <p:sp>
        <p:nvSpPr>
          <p:cNvPr id="6" name="Footer Placeholder 5">
            <a:extLst>
              <a:ext uri="{FF2B5EF4-FFF2-40B4-BE49-F238E27FC236}">
                <a16:creationId xmlns:a16="http://schemas.microsoft.com/office/drawing/2014/main" id="{5B646FF8-3B3A-D23A-21A2-7B62A841F91B}"/>
              </a:ext>
            </a:extLst>
          </p:cNvPr>
          <p:cNvSpPr>
            <a:spLocks noGrp="1"/>
          </p:cNvSpPr>
          <p:nvPr>
            <p:ph type="ftr" sz="quarter" idx="11"/>
          </p:nvPr>
        </p:nvSpPr>
        <p:spPr>
          <a:xfrm>
            <a:off x="4247321" y="6402387"/>
            <a:ext cx="4114800" cy="455613"/>
          </a:xfrm>
        </p:spPr>
        <p:txBody>
          <a:bodyPr anchor="t"/>
          <a:lstStyle>
            <a:lvl1pPr>
              <a:defRPr>
                <a:solidFill>
                  <a:schemeClr val="bg1">
                    <a:lumMod val="50000"/>
                  </a:schemeClr>
                </a:solidFill>
              </a:defRPr>
            </a:lvl1pPr>
          </a:lstStyle>
          <a:p>
            <a:endParaRPr lang="en-AE" dirty="0"/>
          </a:p>
        </p:txBody>
      </p:sp>
      <p:sp>
        <p:nvSpPr>
          <p:cNvPr id="7" name="Slide Number Placeholder 6">
            <a:extLst>
              <a:ext uri="{FF2B5EF4-FFF2-40B4-BE49-F238E27FC236}">
                <a16:creationId xmlns:a16="http://schemas.microsoft.com/office/drawing/2014/main" id="{256DEEB9-0B16-FC05-B8E2-BD5C16EC380B}"/>
              </a:ext>
            </a:extLst>
          </p:cNvPr>
          <p:cNvSpPr>
            <a:spLocks noGrp="1"/>
          </p:cNvSpPr>
          <p:nvPr>
            <p:ph type="sldNum" sz="quarter" idx="12"/>
          </p:nvPr>
        </p:nvSpPr>
        <p:spPr>
          <a:xfrm>
            <a:off x="11353800" y="6311900"/>
            <a:ext cx="838199" cy="546101"/>
          </a:xfrm>
        </p:spPr>
        <p:txBody>
          <a:bodyPr/>
          <a:lstStyle>
            <a:lvl1pPr>
              <a:defRPr sz="3600"/>
            </a:lvl1pPr>
          </a:lstStyle>
          <a:p>
            <a:fld id="{24E1593F-C6A5-48D7-8322-BC8526C86B25}" type="slidenum">
              <a:rPr lang="en-AE" smtClean="0"/>
              <a:pPr/>
              <a:t>‹#›</a:t>
            </a:fld>
            <a:endParaRPr lang="en-AE" dirty="0"/>
          </a:p>
        </p:txBody>
      </p:sp>
    </p:spTree>
    <p:extLst>
      <p:ext uri="{BB962C8B-B14F-4D97-AF65-F5344CB8AC3E}">
        <p14:creationId xmlns:p14="http://schemas.microsoft.com/office/powerpoint/2010/main" val="3818050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https://www.allbasra.com/"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0FD71-DE46-F344-7F16-B48550DCAD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AE" dirty="0"/>
          </a:p>
        </p:txBody>
      </p:sp>
      <p:sp>
        <p:nvSpPr>
          <p:cNvPr id="3" name="Text Placeholder 2">
            <a:extLst>
              <a:ext uri="{FF2B5EF4-FFF2-40B4-BE49-F238E27FC236}">
                <a16:creationId xmlns:a16="http://schemas.microsoft.com/office/drawing/2014/main" id="{0D2C09EF-A422-4238-504C-F8F1F155DA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a:t>
            </a:r>
            <a:r>
              <a:rPr lang="en-US" dirty="0" err="1"/>
              <a:t>tstylesstyl</a:t>
            </a:r>
            <a:endParaRPr lang="en-US" dirty="0"/>
          </a:p>
          <a:p>
            <a:pPr lvl="1"/>
            <a:r>
              <a:rPr lang="en-US" dirty="0"/>
              <a:t>Second level</a:t>
            </a:r>
          </a:p>
        </p:txBody>
      </p:sp>
      <p:sp>
        <p:nvSpPr>
          <p:cNvPr id="4" name="Date Placeholder 3">
            <a:extLst>
              <a:ext uri="{FF2B5EF4-FFF2-40B4-BE49-F238E27FC236}">
                <a16:creationId xmlns:a16="http://schemas.microsoft.com/office/drawing/2014/main" id="{A19E03D7-B630-DBBD-BCE6-F100E4409A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753BB-5601-49DD-8170-B16675E4F1DC}" type="datetime1">
              <a:rPr lang="en-AE" smtClean="0"/>
              <a:t>13/02/2024</a:t>
            </a:fld>
            <a:endParaRPr lang="en-AE"/>
          </a:p>
        </p:txBody>
      </p:sp>
      <p:sp>
        <p:nvSpPr>
          <p:cNvPr id="5" name="Footer Placeholder 4">
            <a:extLst>
              <a:ext uri="{FF2B5EF4-FFF2-40B4-BE49-F238E27FC236}">
                <a16:creationId xmlns:a16="http://schemas.microsoft.com/office/drawing/2014/main" id="{31FF6C86-06F2-DC71-FFF5-226D1C335F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800">
                <a:solidFill>
                  <a:schemeClr val="bg1">
                    <a:lumMod val="50000"/>
                  </a:schemeClr>
                </a:solidFill>
              </a:defRPr>
            </a:lvl1pPr>
          </a:lstStyle>
          <a:p>
            <a:endParaRPr lang="en-AE" dirty="0"/>
          </a:p>
        </p:txBody>
      </p:sp>
      <p:sp>
        <p:nvSpPr>
          <p:cNvPr id="6" name="Slide Number Placeholder 5">
            <a:extLst>
              <a:ext uri="{FF2B5EF4-FFF2-40B4-BE49-F238E27FC236}">
                <a16:creationId xmlns:a16="http://schemas.microsoft.com/office/drawing/2014/main" id="{A615BA0A-8B92-C4E9-64D5-CDA310569F9D}"/>
              </a:ext>
            </a:extLst>
          </p:cNvPr>
          <p:cNvSpPr>
            <a:spLocks noGrp="1"/>
          </p:cNvSpPr>
          <p:nvPr>
            <p:ph type="sldNum" sz="quarter" idx="4"/>
          </p:nvPr>
        </p:nvSpPr>
        <p:spPr>
          <a:xfrm>
            <a:off x="11353800" y="6176962"/>
            <a:ext cx="838200" cy="681037"/>
          </a:xfrm>
          <a:prstGeom prst="rect">
            <a:avLst/>
          </a:prstGeom>
        </p:spPr>
        <p:txBody>
          <a:bodyPr vert="horz" lIns="91440" tIns="45720" rIns="91440" bIns="45720" rtlCol="0" anchor="ctr"/>
          <a:lstStyle>
            <a:lvl1pPr algn="ctr">
              <a:defRPr sz="3600">
                <a:solidFill>
                  <a:srgbClr val="FF0000"/>
                </a:solidFill>
                <a:highlight>
                  <a:srgbClr val="FFFF00"/>
                </a:highlight>
              </a:defRPr>
            </a:lvl1pPr>
          </a:lstStyle>
          <a:p>
            <a:fld id="{29CA5760-96F6-4BB9-9F01-E4123846D571}" type="slidenum">
              <a:rPr lang="en-AE" smtClean="0"/>
              <a:pPr/>
              <a:t>‹#›</a:t>
            </a:fld>
            <a:endParaRPr lang="en-AE" dirty="0"/>
          </a:p>
        </p:txBody>
      </p:sp>
      <p:sp>
        <p:nvSpPr>
          <p:cNvPr id="7" name="TextBox 6">
            <a:extLst>
              <a:ext uri="{FF2B5EF4-FFF2-40B4-BE49-F238E27FC236}">
                <a16:creationId xmlns:a16="http://schemas.microsoft.com/office/drawing/2014/main" id="{05D54B05-A41A-5938-EAEE-117CFFDF7E42}"/>
              </a:ext>
            </a:extLst>
          </p:cNvPr>
          <p:cNvSpPr txBox="1"/>
          <p:nvPr userDrawn="1"/>
        </p:nvSpPr>
        <p:spPr>
          <a:xfrm rot="16200000">
            <a:off x="-906958" y="5204917"/>
            <a:ext cx="2448340" cy="584775"/>
          </a:xfrm>
          <a:prstGeom prst="rect">
            <a:avLst/>
          </a:prstGeom>
          <a:noFill/>
        </p:spPr>
        <p:txBody>
          <a:bodyPr wrap="square" rtlCol="0">
            <a:spAutoFit/>
          </a:bodyPr>
          <a:lstStyle/>
          <a:p>
            <a:r>
              <a:rPr lang="en-US" sz="3200" dirty="0">
                <a:solidFill>
                  <a:srgbClr val="0563C1"/>
                </a:solidFill>
                <a:hlinkClick r:id="rId5">
                  <a:extLst>
                    <a:ext uri="{A12FA001-AC4F-418D-AE19-62706E023703}">
                      <ahyp:hlinkClr xmlns:ahyp="http://schemas.microsoft.com/office/drawing/2018/hyperlinkcolor" val="tx"/>
                    </a:ext>
                  </a:extLst>
                </a:hlinkClick>
              </a:rPr>
              <a:t>all</a:t>
            </a:r>
            <a:r>
              <a:rPr lang="en-US" sz="3200" dirty="0">
                <a:solidFill>
                  <a:srgbClr val="FF0000"/>
                </a:solidFill>
                <a:hlinkClick r:id="rId5">
                  <a:extLst>
                    <a:ext uri="{A12FA001-AC4F-418D-AE19-62706E023703}">
                      <ahyp:hlinkClr xmlns:ahyp="http://schemas.microsoft.com/office/drawing/2018/hyperlinkcolor" val="tx"/>
                    </a:ext>
                  </a:extLst>
                </a:hlinkClick>
              </a:rPr>
              <a:t>basra</a:t>
            </a:r>
            <a:r>
              <a:rPr lang="en-US" sz="3200" dirty="0">
                <a:solidFill>
                  <a:srgbClr val="0563C1"/>
                </a:solidFill>
                <a:hlinkClick r:id="rId5">
                  <a:extLst>
                    <a:ext uri="{A12FA001-AC4F-418D-AE19-62706E023703}">
                      <ahyp:hlinkClr xmlns:ahyp="http://schemas.microsoft.com/office/drawing/2018/hyperlinkcolor" val="tx"/>
                    </a:ext>
                  </a:extLst>
                </a:hlinkClick>
              </a:rPr>
              <a:t>.com </a:t>
            </a:r>
            <a:endParaRPr lang="en-AE" sz="3200" dirty="0">
              <a:solidFill>
                <a:schemeClr val="bg1">
                  <a:lumMod val="50000"/>
                </a:schemeClr>
              </a:solidFill>
            </a:endParaRPr>
          </a:p>
        </p:txBody>
      </p:sp>
      <p:sp>
        <p:nvSpPr>
          <p:cNvPr id="8" name="TextBox 7">
            <a:extLst>
              <a:ext uri="{FF2B5EF4-FFF2-40B4-BE49-F238E27FC236}">
                <a16:creationId xmlns:a16="http://schemas.microsoft.com/office/drawing/2014/main" id="{F0DBDD05-1F60-68F0-20D1-F535912419DC}"/>
              </a:ext>
            </a:extLst>
          </p:cNvPr>
          <p:cNvSpPr txBox="1"/>
          <p:nvPr userDrawn="1"/>
        </p:nvSpPr>
        <p:spPr>
          <a:xfrm rot="16200000">
            <a:off x="-898914" y="1769165"/>
            <a:ext cx="2259496" cy="461665"/>
          </a:xfrm>
          <a:prstGeom prst="rect">
            <a:avLst/>
          </a:prstGeom>
          <a:noFill/>
        </p:spPr>
        <p:txBody>
          <a:bodyPr wrap="square" rtlCol="0">
            <a:spAutoFit/>
          </a:bodyPr>
          <a:lstStyle/>
          <a:p>
            <a:r>
              <a:rPr lang="en-US" sz="2400" dirty="0">
                <a:solidFill>
                  <a:schemeClr val="accent6">
                    <a:lumMod val="75000"/>
                  </a:schemeClr>
                </a:solidFill>
              </a:rPr>
              <a:t>Salem Al-Jundi</a:t>
            </a:r>
            <a:endParaRPr lang="en-AE" sz="2400" dirty="0">
              <a:solidFill>
                <a:schemeClr val="accent6">
                  <a:lumMod val="75000"/>
                </a:schemeClr>
              </a:solidFill>
            </a:endParaRPr>
          </a:p>
        </p:txBody>
      </p:sp>
    </p:spTree>
    <p:extLst>
      <p:ext uri="{BB962C8B-B14F-4D97-AF65-F5344CB8AC3E}">
        <p14:creationId xmlns:p14="http://schemas.microsoft.com/office/powerpoint/2010/main" val="3762469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ftr="0" dt="0"/>
  <p:txStyles>
    <p:titleStyle>
      <a:lvl1pPr algn="ct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r" defTabSz="914400" rtl="1" eaLnBrk="1" latinLnBrk="0" hangingPunct="1">
        <a:lnSpc>
          <a:spcPct val="90000"/>
        </a:lnSpc>
        <a:spcBef>
          <a:spcPts val="1000"/>
        </a:spcBef>
        <a:buFontTx/>
        <a:buNone/>
        <a:defRPr sz="2800" kern="1200">
          <a:solidFill>
            <a:schemeClr val="tx1"/>
          </a:solidFill>
          <a:latin typeface="Arial" panose="020B0604020202020204" pitchFamily="34" charset="0"/>
          <a:ea typeface="+mn-ea"/>
          <a:cs typeface="Arial" panose="020B0604020202020204" pitchFamily="34" charset="0"/>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lem.aljundi@kunoozu.edu.iq"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transtle.com/general-learning/how-to-write-an-essay/" TargetMode="External"/><Relationship Id="rId1" Type="http://schemas.openxmlformats.org/officeDocument/2006/relationships/slideLayout" Target="../slideLayouts/slideLayout2.xml"/><Relationship Id="rId5" Type="http://schemas.openxmlformats.org/officeDocument/2006/relationships/hyperlink" Target="mailto:salem.aljundi@kunoozu.edu.iq" TargetMode="External"/><Relationship Id="rId4" Type="http://schemas.openxmlformats.org/officeDocument/2006/relationships/hyperlink" Target="https://www.for9a.com/learn/%D9%83%D9%8A%D9%81%D9%8A%D8%A9-%D9%83%D8%AA%D8%A7%D8%A8%D8%A9-%D9%85%D9%82%D8%A7%D9%84-%D8%AE%D8%B7%D9%88%D8%A7%D8%AA-%D8%B9%D9%85%D9%84%D9%8A%D8%A9-%D9%84%D9%83%D8%AA%D8%A7%D8%A8%D8%A9-%D9%85%D9%82%D8%A7%D9%84-%D8%A3%D9%83%D8%A7%D8%AF%D9%8A%D9%85%D9%8A-%D8%A7%D8%AD%D8%AA%D8%B1%D8%A7%D9%81%D9%8A"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target.com/" TargetMode="External"/><Relationship Id="rId13" Type="http://schemas.openxmlformats.org/officeDocument/2006/relationships/hyperlink" Target="http://www.asos.com/" TargetMode="External"/><Relationship Id="rId18" Type="http://schemas.openxmlformats.org/officeDocument/2006/relationships/hyperlink" Target="http://www.macys.com/" TargetMode="External"/><Relationship Id="rId3" Type="http://schemas.openxmlformats.org/officeDocument/2006/relationships/hyperlink" Target="http://www.ebay.com/" TargetMode="External"/><Relationship Id="rId21" Type="http://schemas.openxmlformats.org/officeDocument/2006/relationships/hyperlink" Target="http://www.costco.com/" TargetMode="External"/><Relationship Id="rId7" Type="http://schemas.openxmlformats.org/officeDocument/2006/relationships/hyperlink" Target="http://www.bestbuy.com/" TargetMode="External"/><Relationship Id="rId12" Type="http://schemas.openxmlformats.org/officeDocument/2006/relationships/hyperlink" Target="http://www.zalando.com/" TargetMode="External"/><Relationship Id="rId17" Type="http://schemas.openxmlformats.org/officeDocument/2006/relationships/hyperlink" Target="http://www.wayfair.com/" TargetMode="External"/><Relationship Id="rId2" Type="http://schemas.openxmlformats.org/officeDocument/2006/relationships/hyperlink" Target="http://www.amazon.com/" TargetMode="External"/><Relationship Id="rId16" Type="http://schemas.openxmlformats.org/officeDocument/2006/relationships/hyperlink" Target="http://www.aliexpress.com/" TargetMode="External"/><Relationship Id="rId20" Type="http://schemas.openxmlformats.org/officeDocument/2006/relationships/hyperlink" Target="http://www.jd.com/" TargetMode="External"/><Relationship Id="rId1" Type="http://schemas.openxmlformats.org/officeDocument/2006/relationships/slideLayout" Target="../slideLayouts/slideLayout3.xml"/><Relationship Id="rId6" Type="http://schemas.openxmlformats.org/officeDocument/2006/relationships/hyperlink" Target="http://www.walmart.com/" TargetMode="External"/><Relationship Id="rId11" Type="http://schemas.openxmlformats.org/officeDocument/2006/relationships/hyperlink" Target="http://www.rakuten.com/" TargetMode="External"/><Relationship Id="rId5" Type="http://schemas.openxmlformats.org/officeDocument/2006/relationships/hyperlink" Target="http://www.etsy.com/" TargetMode="External"/><Relationship Id="rId15" Type="http://schemas.openxmlformats.org/officeDocument/2006/relationships/hyperlink" Target="http://www.overstock.com/" TargetMode="External"/><Relationship Id="rId10" Type="http://schemas.openxmlformats.org/officeDocument/2006/relationships/hyperlink" Target="http://www.flipkart.com/" TargetMode="External"/><Relationship Id="rId19" Type="http://schemas.openxmlformats.org/officeDocument/2006/relationships/hyperlink" Target="http://www.homedepot.com/" TargetMode="External"/><Relationship Id="rId4" Type="http://schemas.openxmlformats.org/officeDocument/2006/relationships/hyperlink" Target="http://www.alibaba.com/" TargetMode="External"/><Relationship Id="rId9" Type="http://schemas.openxmlformats.org/officeDocument/2006/relationships/hyperlink" Target="http://www.shopify.com/" TargetMode="External"/><Relationship Id="rId14" Type="http://schemas.openxmlformats.org/officeDocument/2006/relationships/hyperlink" Target="http://www.newegg.com/"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E4D846-3AFC-4F86-8C35-24B0542A26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hand holding a bag and a computer&#10;&#10;Description automatically generated">
            <a:extLst>
              <a:ext uri="{FF2B5EF4-FFF2-40B4-BE49-F238E27FC236}">
                <a16:creationId xmlns:a16="http://schemas.microsoft.com/office/drawing/2014/main" id="{1130EAE7-589B-AB37-F490-44F04403112C}"/>
              </a:ext>
            </a:extLst>
          </p:cNvPr>
          <p:cNvPicPr>
            <a:picLocks noChangeAspect="1"/>
          </p:cNvPicPr>
          <p:nvPr/>
        </p:nvPicPr>
        <p:blipFill rotWithShape="1">
          <a:blip r:embed="rId2"/>
          <a:srcRect l="17265" t="9091" r="1" b="1"/>
          <a:stretch/>
        </p:blipFill>
        <p:spPr>
          <a:xfrm>
            <a:off x="20" y="10"/>
            <a:ext cx="8668492" cy="6857990"/>
          </a:xfrm>
          <a:prstGeom prst="rect">
            <a:avLst/>
          </a:prstGeom>
        </p:spPr>
      </p:pic>
      <p:sp>
        <p:nvSpPr>
          <p:cNvPr id="11" name="Rectangle 10">
            <a:extLst>
              <a:ext uri="{FF2B5EF4-FFF2-40B4-BE49-F238E27FC236}">
                <a16:creationId xmlns:a16="http://schemas.microsoft.com/office/drawing/2014/main" id="{284781B9-12CB-45C3-907A-9ED93FF72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35399" y="0"/>
            <a:ext cx="9756601" cy="6858000"/>
          </a:xfrm>
          <a:prstGeom prst="rect">
            <a:avLst/>
          </a:prstGeom>
          <a:gradFill>
            <a:gsLst>
              <a:gs pos="53000">
                <a:schemeClr val="bg1"/>
              </a:gs>
              <a:gs pos="35000">
                <a:schemeClr val="bg1">
                  <a:alpha val="76000"/>
                </a:schemeClr>
              </a:gs>
              <a:gs pos="19000">
                <a:schemeClr val="bg1">
                  <a:alpha val="40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EC48480-DC1B-13D7-4856-1A60810F5782}"/>
              </a:ext>
            </a:extLst>
          </p:cNvPr>
          <p:cNvSpPr>
            <a:spLocks noGrp="1"/>
          </p:cNvSpPr>
          <p:nvPr>
            <p:ph type="ctrTitle"/>
          </p:nvPr>
        </p:nvSpPr>
        <p:spPr>
          <a:xfrm>
            <a:off x="5049520" y="1161288"/>
            <a:ext cx="6278880" cy="1124712"/>
          </a:xfrm>
        </p:spPr>
        <p:txBody>
          <a:bodyPr vert="horz" lIns="91440" tIns="45720" rIns="91440" bIns="45720" rtlCol="0" anchor="ctr">
            <a:normAutofit fontScale="90000"/>
          </a:bodyPr>
          <a:lstStyle/>
          <a:p>
            <a:pPr algn="r" rtl="0"/>
            <a:r>
              <a:rPr lang="en-US" sz="8000" dirty="0" err="1"/>
              <a:t>التجارة</a:t>
            </a:r>
            <a:r>
              <a:rPr lang="en-US" sz="8000" dirty="0"/>
              <a:t> </a:t>
            </a:r>
            <a:r>
              <a:rPr lang="en-US" sz="8000" dirty="0" err="1"/>
              <a:t>الإلكترونية</a:t>
            </a:r>
            <a:endParaRPr lang="en-US" sz="8000" dirty="0"/>
          </a:p>
        </p:txBody>
      </p:sp>
      <p:sp>
        <p:nvSpPr>
          <p:cNvPr id="13" name="Rectangle 1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687333"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53018" y="2443480"/>
            <a:ext cx="3218688"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182A7D13-93F0-4C18-B0CC-A38B08CBB91F}"/>
              </a:ext>
            </a:extLst>
          </p:cNvPr>
          <p:cNvSpPr>
            <a:spLocks noGrp="1"/>
          </p:cNvSpPr>
          <p:nvPr>
            <p:ph type="subTitle" idx="1"/>
          </p:nvPr>
        </p:nvSpPr>
        <p:spPr>
          <a:xfrm>
            <a:off x="6898640" y="3820160"/>
            <a:ext cx="4910736" cy="2105152"/>
          </a:xfrm>
        </p:spPr>
        <p:txBody>
          <a:bodyPr vert="horz" lIns="91440" tIns="45720" rIns="91440" bIns="45720" rtlCol="0" anchor="t">
            <a:normAutofit/>
          </a:bodyPr>
          <a:lstStyle/>
          <a:p>
            <a:r>
              <a:rPr lang="en-US" sz="2800" dirty="0">
                <a:latin typeface="+mn-lt"/>
                <a:cs typeface="+mn-cs"/>
              </a:rPr>
              <a:t>د. </a:t>
            </a:r>
            <a:r>
              <a:rPr lang="en-US" sz="2800" dirty="0" err="1">
                <a:latin typeface="+mn-lt"/>
                <a:cs typeface="+mn-cs"/>
              </a:rPr>
              <a:t>سالم</a:t>
            </a:r>
            <a:r>
              <a:rPr lang="en-US" sz="2800" dirty="0">
                <a:latin typeface="+mn-lt"/>
                <a:cs typeface="+mn-cs"/>
              </a:rPr>
              <a:t> </a:t>
            </a:r>
            <a:r>
              <a:rPr lang="en-US" sz="2800" dirty="0" err="1">
                <a:latin typeface="+mn-lt"/>
                <a:cs typeface="+mn-cs"/>
              </a:rPr>
              <a:t>الجندي</a:t>
            </a:r>
            <a:endParaRPr lang="en-US" sz="2800" dirty="0">
              <a:latin typeface="+mn-lt"/>
              <a:cs typeface="+mn-cs"/>
            </a:endParaRPr>
          </a:p>
          <a:p>
            <a:r>
              <a:rPr lang="en-US" dirty="0">
                <a:latin typeface="+mn-lt"/>
                <a:cs typeface="+mn-cs"/>
                <a:hlinkClick r:id="rId3"/>
              </a:rPr>
              <a:t>Salem.aljundi@kunoozu.edu.iq</a:t>
            </a:r>
            <a:r>
              <a:rPr lang="en-US" dirty="0">
                <a:latin typeface="+mn-lt"/>
                <a:cs typeface="+mn-cs"/>
              </a:rPr>
              <a:t> </a:t>
            </a:r>
          </a:p>
          <a:p>
            <a:r>
              <a:rPr lang="en-US" sz="2800" dirty="0" err="1">
                <a:latin typeface="+mn-lt"/>
                <a:cs typeface="+mn-cs"/>
              </a:rPr>
              <a:t>كلية</a:t>
            </a:r>
            <a:r>
              <a:rPr lang="en-US" sz="2800" dirty="0">
                <a:latin typeface="+mn-lt"/>
                <a:cs typeface="+mn-cs"/>
              </a:rPr>
              <a:t> </a:t>
            </a:r>
            <a:r>
              <a:rPr lang="en-US" sz="2800" dirty="0" err="1">
                <a:latin typeface="+mn-lt"/>
                <a:cs typeface="+mn-cs"/>
              </a:rPr>
              <a:t>الكنوز</a:t>
            </a:r>
            <a:r>
              <a:rPr lang="en-US" sz="2800" dirty="0">
                <a:latin typeface="+mn-lt"/>
                <a:cs typeface="+mn-cs"/>
              </a:rPr>
              <a:t> </a:t>
            </a:r>
            <a:r>
              <a:rPr lang="en-US" sz="2800" dirty="0" err="1">
                <a:latin typeface="+mn-lt"/>
                <a:cs typeface="+mn-cs"/>
              </a:rPr>
              <a:t>الجامعة</a:t>
            </a:r>
            <a:endParaRPr lang="en-US" sz="2800" dirty="0">
              <a:latin typeface="+mn-lt"/>
              <a:cs typeface="+mn-cs"/>
            </a:endParaRPr>
          </a:p>
          <a:p>
            <a:r>
              <a:rPr lang="en-US" sz="2800" dirty="0">
                <a:latin typeface="+mn-lt"/>
                <a:cs typeface="+mn-cs"/>
              </a:rPr>
              <a:t>2024</a:t>
            </a:r>
          </a:p>
        </p:txBody>
      </p:sp>
    </p:spTree>
    <p:extLst>
      <p:ext uri="{BB962C8B-B14F-4D97-AF65-F5344CB8AC3E}">
        <p14:creationId xmlns:p14="http://schemas.microsoft.com/office/powerpoint/2010/main" val="3645709512"/>
      </p:ext>
    </p:extLst>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1F6789-FB63-D77A-C0E0-F7899730AE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D01776-26F5-2100-05D4-B4B92F8A35E1}"/>
              </a:ext>
            </a:extLst>
          </p:cNvPr>
          <p:cNvSpPr>
            <a:spLocks noGrp="1"/>
          </p:cNvSpPr>
          <p:nvPr>
            <p:ph type="title"/>
          </p:nvPr>
        </p:nvSpPr>
        <p:spPr>
          <a:blipFill>
            <a:blip r:embed="rId2"/>
            <a:tile tx="0" ty="0" sx="100000" sy="100000" flip="none" algn="tl"/>
          </a:blipFill>
        </p:spPr>
        <p:txBody>
          <a:bodyPr>
            <a:noAutofit/>
          </a:bodyPr>
          <a:lstStyle/>
          <a:p>
            <a:r>
              <a:rPr lang="ar-SA" sz="5400" dirty="0"/>
              <a:t>استراتيجيات دخول السوق العالمية الكترونيا</a:t>
            </a:r>
            <a:endParaRPr lang="en-AE" sz="5400" dirty="0"/>
          </a:p>
        </p:txBody>
      </p:sp>
      <p:sp>
        <p:nvSpPr>
          <p:cNvPr id="3" name="Content Placeholder 2">
            <a:extLst>
              <a:ext uri="{FF2B5EF4-FFF2-40B4-BE49-F238E27FC236}">
                <a16:creationId xmlns:a16="http://schemas.microsoft.com/office/drawing/2014/main" id="{B010C881-F400-B762-8787-4A70C9B07BFE}"/>
              </a:ext>
            </a:extLst>
          </p:cNvPr>
          <p:cNvSpPr>
            <a:spLocks noGrp="1"/>
          </p:cNvSpPr>
          <p:nvPr>
            <p:ph idx="1"/>
          </p:nvPr>
        </p:nvSpPr>
        <p:spPr/>
        <p:txBody>
          <a:bodyPr>
            <a:noAutofit/>
          </a:bodyPr>
          <a:lstStyle/>
          <a:p>
            <a:pPr marL="742950" indent="-742950">
              <a:buAutoNum type="arabicPeriod" startAt="4"/>
            </a:pPr>
            <a:r>
              <a:rPr lang="ar-SA" sz="4000" b="1" dirty="0">
                <a:solidFill>
                  <a:schemeClr val="accent1"/>
                </a:solidFill>
              </a:rPr>
              <a:t>التوسع في الشحن الدولي:</a:t>
            </a:r>
          </a:p>
          <a:p>
            <a:r>
              <a:rPr lang="ar-SA" sz="4000" dirty="0"/>
              <a:t> 									</a:t>
            </a:r>
          </a:p>
          <a:p>
            <a:r>
              <a:rPr lang="ar-SA" sz="4000" dirty="0"/>
              <a:t> </a:t>
            </a:r>
            <a:r>
              <a:rPr lang="ar-SA" sz="4400" dirty="0"/>
              <a:t>يمكن للشركات توسيع خدمات الشحن الدولي لتلبية احتياجات العملاء العالميين. من خلال توفير خيارات شحن متنوعة وموثوقة وبتكلفة معقولة، يمكن للشركات جذب عملاء جدد وبناء سمعة قوية في السوق العالمية.</a:t>
            </a:r>
            <a:endParaRPr lang="ar-SA" sz="4000" dirty="0"/>
          </a:p>
        </p:txBody>
      </p:sp>
      <p:sp>
        <p:nvSpPr>
          <p:cNvPr id="4" name="Slide Number Placeholder 3">
            <a:extLst>
              <a:ext uri="{FF2B5EF4-FFF2-40B4-BE49-F238E27FC236}">
                <a16:creationId xmlns:a16="http://schemas.microsoft.com/office/drawing/2014/main" id="{F6430DDA-E335-FB6A-CB3F-FF5A813345D9}"/>
              </a:ext>
            </a:extLst>
          </p:cNvPr>
          <p:cNvSpPr>
            <a:spLocks noGrp="1"/>
          </p:cNvSpPr>
          <p:nvPr>
            <p:ph type="sldNum" sz="quarter" idx="12"/>
          </p:nvPr>
        </p:nvSpPr>
        <p:spPr/>
        <p:txBody>
          <a:bodyPr/>
          <a:lstStyle/>
          <a:p>
            <a:fld id="{9D7E10A5-D6BE-49F1-B6B0-3994C46CDFDC}" type="slidenum">
              <a:rPr lang="en-AE" smtClean="0"/>
              <a:pPr/>
              <a:t>10</a:t>
            </a:fld>
            <a:endParaRPr lang="en-AE" dirty="0"/>
          </a:p>
        </p:txBody>
      </p:sp>
    </p:spTree>
    <p:extLst>
      <p:ext uri="{BB962C8B-B14F-4D97-AF65-F5344CB8AC3E}">
        <p14:creationId xmlns:p14="http://schemas.microsoft.com/office/powerpoint/2010/main" val="27119173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733B4D-30B0-42F9-3829-7F116768A4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EA0856-6B72-CF6E-56B5-152347E27F09}"/>
              </a:ext>
            </a:extLst>
          </p:cNvPr>
          <p:cNvSpPr>
            <a:spLocks noGrp="1"/>
          </p:cNvSpPr>
          <p:nvPr>
            <p:ph type="title"/>
          </p:nvPr>
        </p:nvSpPr>
        <p:spPr>
          <a:blipFill>
            <a:blip r:embed="rId2"/>
            <a:tile tx="0" ty="0" sx="100000" sy="100000" flip="none" algn="tl"/>
          </a:blipFill>
        </p:spPr>
        <p:txBody>
          <a:bodyPr>
            <a:noAutofit/>
          </a:bodyPr>
          <a:lstStyle/>
          <a:p>
            <a:r>
              <a:rPr lang="ar-SA" sz="5400" dirty="0"/>
              <a:t>استراتيجيات دخول السوق العالمية الكترونيا</a:t>
            </a:r>
            <a:endParaRPr lang="en-AE" sz="5400" dirty="0"/>
          </a:p>
        </p:txBody>
      </p:sp>
      <p:sp>
        <p:nvSpPr>
          <p:cNvPr id="3" name="Content Placeholder 2">
            <a:extLst>
              <a:ext uri="{FF2B5EF4-FFF2-40B4-BE49-F238E27FC236}">
                <a16:creationId xmlns:a16="http://schemas.microsoft.com/office/drawing/2014/main" id="{E569A05F-114E-14CD-5E76-770847F13DEC}"/>
              </a:ext>
            </a:extLst>
          </p:cNvPr>
          <p:cNvSpPr>
            <a:spLocks noGrp="1"/>
          </p:cNvSpPr>
          <p:nvPr>
            <p:ph idx="1"/>
          </p:nvPr>
        </p:nvSpPr>
        <p:spPr/>
        <p:txBody>
          <a:bodyPr>
            <a:noAutofit/>
          </a:bodyPr>
          <a:lstStyle/>
          <a:p>
            <a:r>
              <a:rPr lang="ar-SA" sz="4000" dirty="0"/>
              <a:t>5.</a:t>
            </a:r>
            <a:r>
              <a:rPr lang="ar-SA" sz="4000" b="1" dirty="0">
                <a:solidFill>
                  <a:schemeClr val="accent1"/>
                </a:solidFill>
              </a:rPr>
              <a:t>	تخصيص المنتجات للأسواق الدولية: </a:t>
            </a:r>
          </a:p>
          <a:p>
            <a:endParaRPr lang="ar-SA" sz="4000" dirty="0"/>
          </a:p>
          <a:p>
            <a:r>
              <a:rPr lang="ar-SA" sz="4400" dirty="0"/>
              <a:t>يمكن للشركات تخصيص منتجاتها لتلبية احتياجات السوق الدولية. من خلال فهم الثقافات والعادات المحلية والاحتياجات الخاصة لكل سوق، يمكن للشركات تطوير منتجات مخصصة تلبي توقعات العملاء في جميع أنحاء العالم.</a:t>
            </a:r>
          </a:p>
        </p:txBody>
      </p:sp>
      <p:sp>
        <p:nvSpPr>
          <p:cNvPr id="4" name="Slide Number Placeholder 3">
            <a:extLst>
              <a:ext uri="{FF2B5EF4-FFF2-40B4-BE49-F238E27FC236}">
                <a16:creationId xmlns:a16="http://schemas.microsoft.com/office/drawing/2014/main" id="{C6C6B0D8-5437-6800-CC68-67CFF4FE3080}"/>
              </a:ext>
            </a:extLst>
          </p:cNvPr>
          <p:cNvSpPr>
            <a:spLocks noGrp="1"/>
          </p:cNvSpPr>
          <p:nvPr>
            <p:ph type="sldNum" sz="quarter" idx="12"/>
          </p:nvPr>
        </p:nvSpPr>
        <p:spPr/>
        <p:txBody>
          <a:bodyPr/>
          <a:lstStyle/>
          <a:p>
            <a:fld id="{9D7E10A5-D6BE-49F1-B6B0-3994C46CDFDC}" type="slidenum">
              <a:rPr lang="en-AE" smtClean="0"/>
              <a:pPr/>
              <a:t>11</a:t>
            </a:fld>
            <a:endParaRPr lang="en-AE" dirty="0"/>
          </a:p>
        </p:txBody>
      </p:sp>
    </p:spTree>
    <p:extLst>
      <p:ext uri="{BB962C8B-B14F-4D97-AF65-F5344CB8AC3E}">
        <p14:creationId xmlns:p14="http://schemas.microsoft.com/office/powerpoint/2010/main" val="169420405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271A1-77DD-CF5F-A640-821C54589A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372AE0-B673-39E3-D642-BDD03087D37B}"/>
              </a:ext>
            </a:extLst>
          </p:cNvPr>
          <p:cNvSpPr>
            <a:spLocks noGrp="1"/>
          </p:cNvSpPr>
          <p:nvPr>
            <p:ph type="title"/>
          </p:nvPr>
        </p:nvSpPr>
        <p:spPr>
          <a:blipFill>
            <a:blip r:embed="rId2"/>
            <a:tile tx="0" ty="0" sx="100000" sy="100000" flip="none" algn="tl"/>
          </a:blipFill>
        </p:spPr>
        <p:txBody>
          <a:bodyPr>
            <a:noAutofit/>
          </a:bodyPr>
          <a:lstStyle/>
          <a:p>
            <a:r>
              <a:rPr lang="ar-SA" sz="5400" dirty="0"/>
              <a:t>استراتيجيات دخول السوق العالمية الكترونيا</a:t>
            </a:r>
            <a:endParaRPr lang="en-AE" sz="5400" dirty="0"/>
          </a:p>
        </p:txBody>
      </p:sp>
      <p:sp>
        <p:nvSpPr>
          <p:cNvPr id="3" name="Content Placeholder 2">
            <a:extLst>
              <a:ext uri="{FF2B5EF4-FFF2-40B4-BE49-F238E27FC236}">
                <a16:creationId xmlns:a16="http://schemas.microsoft.com/office/drawing/2014/main" id="{CC38FB49-1C06-F2EA-409D-204CD9482C05}"/>
              </a:ext>
            </a:extLst>
          </p:cNvPr>
          <p:cNvSpPr>
            <a:spLocks noGrp="1"/>
          </p:cNvSpPr>
          <p:nvPr>
            <p:ph idx="1"/>
          </p:nvPr>
        </p:nvSpPr>
        <p:spPr/>
        <p:txBody>
          <a:bodyPr>
            <a:noAutofit/>
          </a:bodyPr>
          <a:lstStyle/>
          <a:p>
            <a:r>
              <a:rPr lang="ar-SA" sz="4800" dirty="0"/>
              <a:t>تنفذ هذه الاستراتيجيات بشكل متكامل وتعزز قدرة الشركات على التوسع والنمو في السوق العالمية عبر الإنترنت. ومع ذلك، يجب على الشركات أن تكون حذرة ومستعدة للتكيف مع تحديات السوق العالمية، مثل اللوائح المحلية والتنافس الشديد وتحولات التكنولوجيا.</a:t>
            </a:r>
          </a:p>
        </p:txBody>
      </p:sp>
      <p:sp>
        <p:nvSpPr>
          <p:cNvPr id="4" name="Slide Number Placeholder 3">
            <a:extLst>
              <a:ext uri="{FF2B5EF4-FFF2-40B4-BE49-F238E27FC236}">
                <a16:creationId xmlns:a16="http://schemas.microsoft.com/office/drawing/2014/main" id="{A3B670C7-3CF5-E0CB-E943-2D805E22AF96}"/>
              </a:ext>
            </a:extLst>
          </p:cNvPr>
          <p:cNvSpPr>
            <a:spLocks noGrp="1"/>
          </p:cNvSpPr>
          <p:nvPr>
            <p:ph type="sldNum" sz="quarter" idx="12"/>
          </p:nvPr>
        </p:nvSpPr>
        <p:spPr/>
        <p:txBody>
          <a:bodyPr/>
          <a:lstStyle/>
          <a:p>
            <a:fld id="{9D7E10A5-D6BE-49F1-B6B0-3994C46CDFDC}" type="slidenum">
              <a:rPr lang="en-AE" smtClean="0"/>
              <a:pPr/>
              <a:t>12</a:t>
            </a:fld>
            <a:endParaRPr lang="en-AE" dirty="0"/>
          </a:p>
        </p:txBody>
      </p:sp>
    </p:spTree>
    <p:extLst>
      <p:ext uri="{BB962C8B-B14F-4D97-AF65-F5344CB8AC3E}">
        <p14:creationId xmlns:p14="http://schemas.microsoft.com/office/powerpoint/2010/main" val="4000511004"/>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B1F0-A570-E461-98EF-DD1533DCBA6D}"/>
              </a:ext>
            </a:extLst>
          </p:cNvPr>
          <p:cNvSpPr>
            <a:spLocks noGrp="1"/>
          </p:cNvSpPr>
          <p:nvPr>
            <p:ph type="title"/>
          </p:nvPr>
        </p:nvSpPr>
        <p:spPr/>
        <p:txBody>
          <a:bodyPr/>
          <a:lstStyle/>
          <a:p>
            <a:r>
              <a:rPr lang="ar-SA" dirty="0"/>
              <a:t>العملات واعتبارات الدفع للتجارة الالكترونية الدولية</a:t>
            </a:r>
            <a:endParaRPr lang="en-AE" dirty="0"/>
          </a:p>
        </p:txBody>
      </p:sp>
      <p:sp>
        <p:nvSpPr>
          <p:cNvPr id="3" name="Content Placeholder 2">
            <a:extLst>
              <a:ext uri="{FF2B5EF4-FFF2-40B4-BE49-F238E27FC236}">
                <a16:creationId xmlns:a16="http://schemas.microsoft.com/office/drawing/2014/main" id="{A57C7BD4-7823-370C-C64E-43557EC1A904}"/>
              </a:ext>
            </a:extLst>
          </p:cNvPr>
          <p:cNvSpPr>
            <a:spLocks noGrp="1"/>
          </p:cNvSpPr>
          <p:nvPr>
            <p:ph idx="1"/>
          </p:nvPr>
        </p:nvSpPr>
        <p:spPr/>
        <p:txBody>
          <a:bodyPr>
            <a:normAutofit/>
          </a:bodyPr>
          <a:lstStyle/>
          <a:p>
            <a:r>
              <a:rPr lang="ar-SA" sz="3200" b="1" dirty="0"/>
              <a:t>في التجارة الإلكترونية الدولية، تتضمن العملات ووسائل الدفع العديد من الاعتبارات الهامة التي يجب على الشركات أن تنظر إليها بعناية لضمان تجربة تسوق سلسة وآمنة للعملاء. إليك شرحًا لبعض هذه العناصر:</a:t>
            </a:r>
          </a:p>
          <a:p>
            <a:endParaRPr lang="ar-SA" sz="3200" b="1" dirty="0"/>
          </a:p>
          <a:p>
            <a:r>
              <a:rPr lang="ar-SA" sz="3200" b="1" dirty="0"/>
              <a:t>1.	</a:t>
            </a:r>
            <a:r>
              <a:rPr lang="ar-SA" sz="3200" b="1" dirty="0">
                <a:solidFill>
                  <a:schemeClr val="accent1"/>
                </a:solidFill>
              </a:rPr>
              <a:t>العملات المقبولة: </a:t>
            </a:r>
          </a:p>
          <a:p>
            <a:r>
              <a:rPr lang="ar-SA" sz="3200" b="1" dirty="0"/>
              <a:t>يجب على الشركات أن تدعم مجموعة متنوعة من العملات المحلية والدولية لتلبية احتياجات العملاء العالميين. يساعد تقديم خيارات الدفع بالعملات المفضلة لدى العملاء في زيادة معدلات التحويل وتحسين تجربة التسوق.</a:t>
            </a:r>
          </a:p>
        </p:txBody>
      </p:sp>
      <p:sp>
        <p:nvSpPr>
          <p:cNvPr id="4" name="Slide Number Placeholder 3">
            <a:extLst>
              <a:ext uri="{FF2B5EF4-FFF2-40B4-BE49-F238E27FC236}">
                <a16:creationId xmlns:a16="http://schemas.microsoft.com/office/drawing/2014/main" id="{3C06AF94-CE85-E201-648A-50A8F2CC3F98}"/>
              </a:ext>
            </a:extLst>
          </p:cNvPr>
          <p:cNvSpPr>
            <a:spLocks noGrp="1"/>
          </p:cNvSpPr>
          <p:nvPr>
            <p:ph type="sldNum" sz="quarter" idx="12"/>
          </p:nvPr>
        </p:nvSpPr>
        <p:spPr/>
        <p:txBody>
          <a:bodyPr/>
          <a:lstStyle/>
          <a:p>
            <a:fld id="{9D7E10A5-D6BE-49F1-B6B0-3994C46CDFDC}" type="slidenum">
              <a:rPr lang="en-AE" smtClean="0"/>
              <a:pPr/>
              <a:t>13</a:t>
            </a:fld>
            <a:endParaRPr lang="en-AE" dirty="0"/>
          </a:p>
        </p:txBody>
      </p:sp>
    </p:spTree>
    <p:extLst>
      <p:ext uri="{BB962C8B-B14F-4D97-AF65-F5344CB8AC3E}">
        <p14:creationId xmlns:p14="http://schemas.microsoft.com/office/powerpoint/2010/main" val="27520676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D4592-169D-165F-1234-73AE1A125B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D82659-79BB-E3EC-6BCF-1D64A66812D8}"/>
              </a:ext>
            </a:extLst>
          </p:cNvPr>
          <p:cNvSpPr>
            <a:spLocks noGrp="1"/>
          </p:cNvSpPr>
          <p:nvPr>
            <p:ph type="title"/>
          </p:nvPr>
        </p:nvSpPr>
        <p:spPr/>
        <p:txBody>
          <a:bodyPr/>
          <a:lstStyle/>
          <a:p>
            <a:r>
              <a:rPr lang="ar-SA" dirty="0"/>
              <a:t>العملات واعتبارات الدفع للتجارة الالكترونية الدولية</a:t>
            </a:r>
            <a:endParaRPr lang="en-AE" dirty="0"/>
          </a:p>
        </p:txBody>
      </p:sp>
      <p:sp>
        <p:nvSpPr>
          <p:cNvPr id="3" name="Content Placeholder 2">
            <a:extLst>
              <a:ext uri="{FF2B5EF4-FFF2-40B4-BE49-F238E27FC236}">
                <a16:creationId xmlns:a16="http://schemas.microsoft.com/office/drawing/2014/main" id="{FE30A503-5521-44F2-7DA5-4D952898BE26}"/>
              </a:ext>
            </a:extLst>
          </p:cNvPr>
          <p:cNvSpPr>
            <a:spLocks noGrp="1"/>
          </p:cNvSpPr>
          <p:nvPr>
            <p:ph idx="1"/>
          </p:nvPr>
        </p:nvSpPr>
        <p:spPr/>
        <p:txBody>
          <a:bodyPr>
            <a:normAutofit/>
          </a:bodyPr>
          <a:lstStyle/>
          <a:p>
            <a:r>
              <a:rPr lang="ar-SA" sz="3200" b="1" dirty="0"/>
              <a:t>2.	</a:t>
            </a:r>
            <a:r>
              <a:rPr lang="ar-SA" sz="3200" b="1" dirty="0">
                <a:solidFill>
                  <a:schemeClr val="accent1"/>
                </a:solidFill>
              </a:rPr>
              <a:t>أسعار الصرف: </a:t>
            </a:r>
          </a:p>
          <a:p>
            <a:r>
              <a:rPr lang="ar-SA" sz="3200" b="1" dirty="0"/>
              <a:t>يجب على الشركات مراقبة تقلبات أسعار الصرف للعملات المختلفة وتحديث الأسعار بانتظام لضمان التسعير بشكل دقيق وعادل للمنتجات والخدمات.</a:t>
            </a:r>
          </a:p>
          <a:p>
            <a:endParaRPr lang="ar-SA" sz="3200" b="1" dirty="0"/>
          </a:p>
          <a:p>
            <a:r>
              <a:rPr lang="ar-SA" sz="3200" b="1" dirty="0"/>
              <a:t>3.	</a:t>
            </a:r>
            <a:r>
              <a:rPr lang="ar-SA" sz="3200" b="1" dirty="0">
                <a:solidFill>
                  <a:schemeClr val="accent1"/>
                </a:solidFill>
              </a:rPr>
              <a:t>تكاليف التحويل: </a:t>
            </a:r>
          </a:p>
          <a:p>
            <a:r>
              <a:rPr lang="ar-SA" sz="3200" b="1" dirty="0"/>
              <a:t>قد تتكبد الشركات تكاليف إضافية عندما يتم تحويل العملات، سواء من قبل البنوك أو مزودي خدمات الدفع. يجب على الشركات أن تأخذ هذه التكاليف في الاعتبار عند تحديد أساليب الدفع وتحديد رسوم الشحن والتسعير.</a:t>
            </a:r>
          </a:p>
        </p:txBody>
      </p:sp>
      <p:sp>
        <p:nvSpPr>
          <p:cNvPr id="4" name="Slide Number Placeholder 3">
            <a:extLst>
              <a:ext uri="{FF2B5EF4-FFF2-40B4-BE49-F238E27FC236}">
                <a16:creationId xmlns:a16="http://schemas.microsoft.com/office/drawing/2014/main" id="{FDD97CF3-E9A0-CAF6-D080-9FCFB26C368D}"/>
              </a:ext>
            </a:extLst>
          </p:cNvPr>
          <p:cNvSpPr>
            <a:spLocks noGrp="1"/>
          </p:cNvSpPr>
          <p:nvPr>
            <p:ph type="sldNum" sz="quarter" idx="12"/>
          </p:nvPr>
        </p:nvSpPr>
        <p:spPr/>
        <p:txBody>
          <a:bodyPr/>
          <a:lstStyle/>
          <a:p>
            <a:fld id="{9D7E10A5-D6BE-49F1-B6B0-3994C46CDFDC}" type="slidenum">
              <a:rPr lang="en-AE" smtClean="0"/>
              <a:pPr/>
              <a:t>14</a:t>
            </a:fld>
            <a:endParaRPr lang="en-AE" dirty="0"/>
          </a:p>
        </p:txBody>
      </p:sp>
    </p:spTree>
    <p:extLst>
      <p:ext uri="{BB962C8B-B14F-4D97-AF65-F5344CB8AC3E}">
        <p14:creationId xmlns:p14="http://schemas.microsoft.com/office/powerpoint/2010/main" val="12716885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ECE3B-16C5-BED4-F43E-75449FBFCF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DAB23D-1489-C774-A6E7-F0DCEEFF8554}"/>
              </a:ext>
            </a:extLst>
          </p:cNvPr>
          <p:cNvSpPr>
            <a:spLocks noGrp="1"/>
          </p:cNvSpPr>
          <p:nvPr>
            <p:ph type="title"/>
          </p:nvPr>
        </p:nvSpPr>
        <p:spPr/>
        <p:txBody>
          <a:bodyPr/>
          <a:lstStyle/>
          <a:p>
            <a:r>
              <a:rPr lang="ar-SA" dirty="0"/>
              <a:t>العملات واعتبارات الدفع للتجارة الالكترونية الدولية</a:t>
            </a:r>
            <a:endParaRPr lang="en-AE" dirty="0"/>
          </a:p>
        </p:txBody>
      </p:sp>
      <p:sp>
        <p:nvSpPr>
          <p:cNvPr id="3" name="Content Placeholder 2">
            <a:extLst>
              <a:ext uri="{FF2B5EF4-FFF2-40B4-BE49-F238E27FC236}">
                <a16:creationId xmlns:a16="http://schemas.microsoft.com/office/drawing/2014/main" id="{C645F51F-2D1E-7B75-D699-4742EA42C649}"/>
              </a:ext>
            </a:extLst>
          </p:cNvPr>
          <p:cNvSpPr>
            <a:spLocks noGrp="1"/>
          </p:cNvSpPr>
          <p:nvPr>
            <p:ph idx="1"/>
          </p:nvPr>
        </p:nvSpPr>
        <p:spPr/>
        <p:txBody>
          <a:bodyPr>
            <a:normAutofit lnSpcReduction="10000"/>
          </a:bodyPr>
          <a:lstStyle/>
          <a:p>
            <a:r>
              <a:rPr lang="ar-SA" sz="3200" b="1" dirty="0"/>
              <a:t>4.	</a:t>
            </a:r>
            <a:r>
              <a:rPr lang="ar-SA" sz="3200" b="1" dirty="0">
                <a:solidFill>
                  <a:schemeClr val="accent1"/>
                </a:solidFill>
              </a:rPr>
              <a:t>التوافق مع معايير الأمان والامتثال: </a:t>
            </a:r>
          </a:p>
          <a:p>
            <a:r>
              <a:rPr lang="ar-SA" sz="3200" b="1" dirty="0"/>
              <a:t>يجب أن توفر الشركات أنظمة دفع آمنة وموثوقة للعملاء الدوليين. يشمل ذلك استخدام تقنيات التشفير والبروتوكولات الآمنة لتأمين عمليات الدفع عبر الإنترنت وحماية بيانات العملاء الحساسة.</a:t>
            </a:r>
          </a:p>
          <a:p>
            <a:endParaRPr lang="ar-SA" sz="3200" b="1" dirty="0"/>
          </a:p>
          <a:p>
            <a:r>
              <a:rPr lang="ar-SA" sz="3200" b="1" dirty="0"/>
              <a:t>5.	</a:t>
            </a:r>
            <a:r>
              <a:rPr lang="ar-SA" sz="3200" b="1" dirty="0">
                <a:solidFill>
                  <a:schemeClr val="accent1"/>
                </a:solidFill>
              </a:rPr>
              <a:t>القوانين واللوائح: </a:t>
            </a:r>
          </a:p>
          <a:p>
            <a:r>
              <a:rPr lang="ar-SA" sz="3200" b="1" dirty="0"/>
              <a:t>يجب أن تلتزم الشركات بالقوانين واللوائح المحلية والدولية المتعلقة بالدفع والتجارة الإلكترونية، بما في ذلك قوانين حماية المستهلك والضرائب ومكافحة غسل الأموال.</a:t>
            </a:r>
          </a:p>
        </p:txBody>
      </p:sp>
      <p:sp>
        <p:nvSpPr>
          <p:cNvPr id="4" name="Slide Number Placeholder 3">
            <a:extLst>
              <a:ext uri="{FF2B5EF4-FFF2-40B4-BE49-F238E27FC236}">
                <a16:creationId xmlns:a16="http://schemas.microsoft.com/office/drawing/2014/main" id="{4954A035-DC68-3C6D-D22C-8A93C8B2F35A}"/>
              </a:ext>
            </a:extLst>
          </p:cNvPr>
          <p:cNvSpPr>
            <a:spLocks noGrp="1"/>
          </p:cNvSpPr>
          <p:nvPr>
            <p:ph type="sldNum" sz="quarter" idx="12"/>
          </p:nvPr>
        </p:nvSpPr>
        <p:spPr/>
        <p:txBody>
          <a:bodyPr/>
          <a:lstStyle/>
          <a:p>
            <a:fld id="{9D7E10A5-D6BE-49F1-B6B0-3994C46CDFDC}" type="slidenum">
              <a:rPr lang="en-AE" smtClean="0"/>
              <a:pPr/>
              <a:t>15</a:t>
            </a:fld>
            <a:endParaRPr lang="en-AE" dirty="0"/>
          </a:p>
        </p:txBody>
      </p:sp>
    </p:spTree>
    <p:extLst>
      <p:ext uri="{BB962C8B-B14F-4D97-AF65-F5344CB8AC3E}">
        <p14:creationId xmlns:p14="http://schemas.microsoft.com/office/powerpoint/2010/main" val="38704563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D25F7-8F2C-4C79-8743-F2F6E8C8E5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9A052B-3D65-25C0-E47B-7C45DF928D93}"/>
              </a:ext>
            </a:extLst>
          </p:cNvPr>
          <p:cNvSpPr>
            <a:spLocks noGrp="1"/>
          </p:cNvSpPr>
          <p:nvPr>
            <p:ph type="title"/>
          </p:nvPr>
        </p:nvSpPr>
        <p:spPr/>
        <p:txBody>
          <a:bodyPr/>
          <a:lstStyle/>
          <a:p>
            <a:r>
              <a:rPr lang="ar-SA" dirty="0"/>
              <a:t>العملات واعتبارات الدفع للتجارة الالكترونية الدولية</a:t>
            </a:r>
            <a:endParaRPr lang="en-AE" dirty="0"/>
          </a:p>
        </p:txBody>
      </p:sp>
      <p:sp>
        <p:nvSpPr>
          <p:cNvPr id="3" name="Content Placeholder 2">
            <a:extLst>
              <a:ext uri="{FF2B5EF4-FFF2-40B4-BE49-F238E27FC236}">
                <a16:creationId xmlns:a16="http://schemas.microsoft.com/office/drawing/2014/main" id="{5D4ECCA1-959B-520B-8A36-6EC60807621C}"/>
              </a:ext>
            </a:extLst>
          </p:cNvPr>
          <p:cNvSpPr>
            <a:spLocks noGrp="1"/>
          </p:cNvSpPr>
          <p:nvPr>
            <p:ph idx="1"/>
          </p:nvPr>
        </p:nvSpPr>
        <p:spPr/>
        <p:txBody>
          <a:bodyPr>
            <a:normAutofit/>
          </a:bodyPr>
          <a:lstStyle/>
          <a:p>
            <a:r>
              <a:rPr lang="ar-SA" sz="3200" b="1" dirty="0"/>
              <a:t>6.	</a:t>
            </a:r>
            <a:r>
              <a:rPr lang="ar-SA" sz="3200" b="1" dirty="0">
                <a:solidFill>
                  <a:schemeClr val="accent1"/>
                </a:solidFill>
              </a:rPr>
              <a:t>خدمات الدفع الإلكتروني: </a:t>
            </a:r>
          </a:p>
          <a:p>
            <a:r>
              <a:rPr lang="ar-SA" sz="3200" b="1" dirty="0"/>
              <a:t>يجب على الشركات اختيار مزودي خدمات الدفع الإلكتروني المناسبين لتلبية احتياجات الدفع الدولية. يجب أن تدعم هذه الخدمات مجموعة متنوعة من طرق الدفع المحلية والعالمية وتوفير واجهات سهلة الاستخدام وموثوقة للعملاء.</a:t>
            </a:r>
          </a:p>
          <a:p>
            <a:endParaRPr lang="ar-SA" sz="3200" b="1" dirty="0"/>
          </a:p>
          <a:p>
            <a:r>
              <a:rPr lang="ar-SA" sz="3200" b="1" dirty="0">
                <a:solidFill>
                  <a:srgbClr val="FF0000"/>
                </a:solidFill>
              </a:rPr>
              <a:t>باعتبار هذه العناصر وتنفيذ استراتيجيات دفع فعالة وموثوقة، يمكن للشركات تحقيق نجاح في التجارة الإلكترونية الدولية وتحقيق تجربة تسوق مريحة وموثوقة للعملاء في جميع أنحاء العالم.</a:t>
            </a:r>
          </a:p>
        </p:txBody>
      </p:sp>
      <p:sp>
        <p:nvSpPr>
          <p:cNvPr id="4" name="Slide Number Placeholder 3">
            <a:extLst>
              <a:ext uri="{FF2B5EF4-FFF2-40B4-BE49-F238E27FC236}">
                <a16:creationId xmlns:a16="http://schemas.microsoft.com/office/drawing/2014/main" id="{75EE29B2-9DB0-B83C-CA12-B7F5E4FE3D89}"/>
              </a:ext>
            </a:extLst>
          </p:cNvPr>
          <p:cNvSpPr>
            <a:spLocks noGrp="1"/>
          </p:cNvSpPr>
          <p:nvPr>
            <p:ph type="sldNum" sz="quarter" idx="12"/>
          </p:nvPr>
        </p:nvSpPr>
        <p:spPr/>
        <p:txBody>
          <a:bodyPr/>
          <a:lstStyle/>
          <a:p>
            <a:fld id="{9D7E10A5-D6BE-49F1-B6B0-3994C46CDFDC}" type="slidenum">
              <a:rPr lang="en-AE" smtClean="0"/>
              <a:pPr/>
              <a:t>16</a:t>
            </a:fld>
            <a:endParaRPr lang="en-AE" dirty="0"/>
          </a:p>
        </p:txBody>
      </p:sp>
    </p:spTree>
    <p:extLst>
      <p:ext uri="{BB962C8B-B14F-4D97-AF65-F5344CB8AC3E}">
        <p14:creationId xmlns:p14="http://schemas.microsoft.com/office/powerpoint/2010/main" val="175483142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1B71-90FE-B25E-F532-7DC5FA71BEE7}"/>
              </a:ext>
            </a:extLst>
          </p:cNvPr>
          <p:cNvSpPr>
            <a:spLocks noGrp="1"/>
          </p:cNvSpPr>
          <p:nvPr>
            <p:ph type="title"/>
          </p:nvPr>
        </p:nvSpPr>
        <p: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normAutofit/>
          </a:bodyPr>
          <a:lstStyle/>
          <a:p>
            <a:r>
              <a:rPr lang="ar-SA" sz="5400" dirty="0"/>
              <a:t>التحديات الثقافية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336CD2C4-5C22-8585-8BBE-97B6B3A3895B}"/>
              </a:ext>
            </a:extLst>
          </p:cNvPr>
          <p:cNvSpPr>
            <a:spLocks noGrp="1"/>
          </p:cNvSpPr>
          <p:nvPr>
            <p:ph idx="1"/>
          </p:nvPr>
        </p:nvSpPr>
        <p:spPr/>
        <p:txBody>
          <a:bodyPr>
            <a:normAutofit/>
          </a:bodyPr>
          <a:lstStyle/>
          <a:p>
            <a:r>
              <a:rPr lang="ar-SA" sz="3200" dirty="0"/>
              <a:t>التحديات الثقافية في التجارة الإلكترونية الدولية تشكل عاملًا مهمًا يؤثر على نجاح الشركات في الوصول إلى الأسواق الدولية. إليك بعض التحديات الثقافية الشائعة:</a:t>
            </a:r>
          </a:p>
          <a:p>
            <a:endParaRPr lang="ar-SA" sz="3200" dirty="0"/>
          </a:p>
          <a:p>
            <a:r>
              <a:rPr lang="ar-SA" sz="3200" dirty="0"/>
              <a:t>1.	</a:t>
            </a:r>
            <a:r>
              <a:rPr lang="ar-SA" sz="3200" b="1" dirty="0">
                <a:solidFill>
                  <a:schemeClr val="accent1"/>
                </a:solidFill>
              </a:rPr>
              <a:t>الفروق الثقافية: </a:t>
            </a:r>
          </a:p>
          <a:p>
            <a:r>
              <a:rPr lang="ar-SA" sz="3200" dirty="0"/>
              <a:t>تتضمن هذه التحديات فهم الاختلافات الثقافية بين الدول والمجتمعات المختلفة، مثل العادات والتقاليد والقيم. يجب على الشركات أن تكون حساسة لهذه الفروق وتضمن أن منتجاتها وخدماتها وأساليب التسويق تتوافق مع توقعات وتفضيلات العملاء في الأسواق المستهدفة.</a:t>
            </a:r>
          </a:p>
        </p:txBody>
      </p:sp>
      <p:sp>
        <p:nvSpPr>
          <p:cNvPr id="4" name="Slide Number Placeholder 3">
            <a:extLst>
              <a:ext uri="{FF2B5EF4-FFF2-40B4-BE49-F238E27FC236}">
                <a16:creationId xmlns:a16="http://schemas.microsoft.com/office/drawing/2014/main" id="{ECE82D0A-0441-C144-E5D5-358BC0167BC6}"/>
              </a:ext>
            </a:extLst>
          </p:cNvPr>
          <p:cNvSpPr>
            <a:spLocks noGrp="1"/>
          </p:cNvSpPr>
          <p:nvPr>
            <p:ph type="sldNum" sz="quarter" idx="12"/>
          </p:nvPr>
        </p:nvSpPr>
        <p:spPr/>
        <p:txBody>
          <a:bodyPr/>
          <a:lstStyle/>
          <a:p>
            <a:fld id="{9D7E10A5-D6BE-49F1-B6B0-3994C46CDFDC}" type="slidenum">
              <a:rPr lang="en-AE" smtClean="0"/>
              <a:pPr/>
              <a:t>17</a:t>
            </a:fld>
            <a:endParaRPr lang="en-AE" dirty="0"/>
          </a:p>
        </p:txBody>
      </p:sp>
    </p:spTree>
    <p:extLst>
      <p:ext uri="{BB962C8B-B14F-4D97-AF65-F5344CB8AC3E}">
        <p14:creationId xmlns:p14="http://schemas.microsoft.com/office/powerpoint/2010/main" val="371560839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A4BF27-05B1-437E-053A-4503A4B592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CE0D6D-67D4-13DA-D68C-F1EBA2AC0EDC}"/>
              </a:ext>
            </a:extLst>
          </p:cNvPr>
          <p:cNvSpPr>
            <a:spLocks noGrp="1"/>
          </p:cNvSpPr>
          <p:nvPr>
            <p:ph type="title"/>
          </p:nvPr>
        </p:nvSpPr>
        <p: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normAutofit/>
          </a:bodyPr>
          <a:lstStyle/>
          <a:p>
            <a:r>
              <a:rPr lang="ar-SA" sz="5400" dirty="0"/>
              <a:t>التحديات الثقافية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09E561FD-B5C3-DBD0-EA02-24A49B3AF5D2}"/>
              </a:ext>
            </a:extLst>
          </p:cNvPr>
          <p:cNvSpPr>
            <a:spLocks noGrp="1"/>
          </p:cNvSpPr>
          <p:nvPr>
            <p:ph idx="1"/>
          </p:nvPr>
        </p:nvSpPr>
        <p:spPr/>
        <p:txBody>
          <a:bodyPr>
            <a:normAutofit/>
          </a:bodyPr>
          <a:lstStyle/>
          <a:p>
            <a:r>
              <a:rPr lang="ar-SA" sz="4800" dirty="0"/>
              <a:t>2.</a:t>
            </a:r>
            <a:r>
              <a:rPr lang="ar-SA" sz="3200" b="1" dirty="0">
                <a:solidFill>
                  <a:schemeClr val="accent1"/>
                </a:solidFill>
              </a:rPr>
              <a:t>	</a:t>
            </a:r>
            <a:r>
              <a:rPr lang="ar-SA" sz="4800" b="1" dirty="0">
                <a:solidFill>
                  <a:schemeClr val="accent1"/>
                </a:solidFill>
              </a:rPr>
              <a:t>اللغة: </a:t>
            </a:r>
          </a:p>
          <a:p>
            <a:r>
              <a:rPr lang="ar-SA" sz="4800" dirty="0"/>
              <a:t>تواجه الشركات تحديات في التواصل مع العملاء الدوليين بلغات مختلفة. يجب عليهم توظيف مترجمين محترفين واستخدام تكنولوجيا الترجمة الآلية لتوفير محتوى متعدد اللغات على مواقعهم الإلكترونية وفي تفاعلاتهم مع العملاء.</a:t>
            </a:r>
          </a:p>
        </p:txBody>
      </p:sp>
      <p:sp>
        <p:nvSpPr>
          <p:cNvPr id="4" name="Slide Number Placeholder 3">
            <a:extLst>
              <a:ext uri="{FF2B5EF4-FFF2-40B4-BE49-F238E27FC236}">
                <a16:creationId xmlns:a16="http://schemas.microsoft.com/office/drawing/2014/main" id="{3D6D6CC9-0C8E-D50B-783B-0CF991B4025B}"/>
              </a:ext>
            </a:extLst>
          </p:cNvPr>
          <p:cNvSpPr>
            <a:spLocks noGrp="1"/>
          </p:cNvSpPr>
          <p:nvPr>
            <p:ph type="sldNum" sz="quarter" idx="12"/>
          </p:nvPr>
        </p:nvSpPr>
        <p:spPr/>
        <p:txBody>
          <a:bodyPr/>
          <a:lstStyle/>
          <a:p>
            <a:fld id="{9D7E10A5-D6BE-49F1-B6B0-3994C46CDFDC}" type="slidenum">
              <a:rPr lang="en-AE" smtClean="0"/>
              <a:pPr/>
              <a:t>18</a:t>
            </a:fld>
            <a:endParaRPr lang="en-AE" dirty="0"/>
          </a:p>
        </p:txBody>
      </p:sp>
    </p:spTree>
    <p:extLst>
      <p:ext uri="{BB962C8B-B14F-4D97-AF65-F5344CB8AC3E}">
        <p14:creationId xmlns:p14="http://schemas.microsoft.com/office/powerpoint/2010/main" val="136282005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228125-B7A7-3AC1-BB11-0F531EE783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BAAEAE-9EF7-A28F-7ED1-BC16D277BD69}"/>
              </a:ext>
            </a:extLst>
          </p:cNvPr>
          <p:cNvSpPr>
            <a:spLocks noGrp="1"/>
          </p:cNvSpPr>
          <p:nvPr>
            <p:ph type="title"/>
          </p:nvPr>
        </p:nvSpPr>
        <p: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normAutofit/>
          </a:bodyPr>
          <a:lstStyle/>
          <a:p>
            <a:r>
              <a:rPr lang="ar-SA" sz="5400" dirty="0"/>
              <a:t>التحديات الثقافية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E4ECE13C-8DE9-7D12-F798-8B7D65D3DEC5}"/>
              </a:ext>
            </a:extLst>
          </p:cNvPr>
          <p:cNvSpPr>
            <a:spLocks noGrp="1"/>
          </p:cNvSpPr>
          <p:nvPr>
            <p:ph idx="1"/>
          </p:nvPr>
        </p:nvSpPr>
        <p:spPr/>
        <p:txBody>
          <a:bodyPr>
            <a:normAutofit/>
          </a:bodyPr>
          <a:lstStyle/>
          <a:p>
            <a:r>
              <a:rPr lang="ar-SA" sz="4800" dirty="0"/>
              <a:t>3.	</a:t>
            </a:r>
            <a:r>
              <a:rPr lang="ar-SA" sz="4800" dirty="0">
                <a:solidFill>
                  <a:schemeClr val="accent1"/>
                </a:solidFill>
              </a:rPr>
              <a:t>الاحترام الثقافي: </a:t>
            </a:r>
          </a:p>
          <a:p>
            <a:r>
              <a:rPr lang="ar-SA" sz="4800" dirty="0"/>
              <a:t>يجب على الشركات أن تحترم العادات والتقاليد والقيم الثقافية للعملاء في الأسواق الدولية. على سبيل المثال، قد تحتاج الشركات إلى تعديل تصميمات المنتجات أو أساليب التسويق لتناسب الثقافة المحلية دون إهانة أو تجاوز الحدود.</a:t>
            </a:r>
          </a:p>
        </p:txBody>
      </p:sp>
      <p:sp>
        <p:nvSpPr>
          <p:cNvPr id="4" name="Slide Number Placeholder 3">
            <a:extLst>
              <a:ext uri="{FF2B5EF4-FFF2-40B4-BE49-F238E27FC236}">
                <a16:creationId xmlns:a16="http://schemas.microsoft.com/office/drawing/2014/main" id="{F41271BD-88F9-325D-9C04-5C20FCB2EF2B}"/>
              </a:ext>
            </a:extLst>
          </p:cNvPr>
          <p:cNvSpPr>
            <a:spLocks noGrp="1"/>
          </p:cNvSpPr>
          <p:nvPr>
            <p:ph type="sldNum" sz="quarter" idx="12"/>
          </p:nvPr>
        </p:nvSpPr>
        <p:spPr/>
        <p:txBody>
          <a:bodyPr/>
          <a:lstStyle/>
          <a:p>
            <a:fld id="{9D7E10A5-D6BE-49F1-B6B0-3994C46CDFDC}" type="slidenum">
              <a:rPr lang="en-AE" smtClean="0"/>
              <a:pPr/>
              <a:t>19</a:t>
            </a:fld>
            <a:endParaRPr lang="en-AE" dirty="0"/>
          </a:p>
        </p:txBody>
      </p:sp>
    </p:spTree>
    <p:extLst>
      <p:ext uri="{BB962C8B-B14F-4D97-AF65-F5344CB8AC3E}">
        <p14:creationId xmlns:p14="http://schemas.microsoft.com/office/powerpoint/2010/main" val="23870401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DF23-38E3-736D-AE16-A344E00D20B0}"/>
              </a:ext>
            </a:extLst>
          </p:cNvPr>
          <p:cNvSpPr>
            <a:spLocks noGrp="1"/>
          </p:cNvSpPr>
          <p:nvPr>
            <p:ph type="title"/>
          </p:nvPr>
        </p:nvSpPr>
        <p:spPr>
          <a:blipFill>
            <a:blip r:embed="rId2"/>
            <a:tile tx="0" ty="0" sx="100000" sy="100000" flip="none" algn="tl"/>
          </a:blipFill>
        </p:spPr>
        <p:txBody>
          <a:bodyPr/>
          <a:lstStyle/>
          <a:p>
            <a:r>
              <a:rPr lang="ar-SA" sz="8000" dirty="0">
                <a:solidFill>
                  <a:schemeClr val="bg1"/>
                </a:solidFill>
              </a:rPr>
              <a:t>المحتويات</a:t>
            </a:r>
            <a:endParaRPr lang="en-AE" dirty="0">
              <a:solidFill>
                <a:schemeClr val="bg1"/>
              </a:solidFill>
            </a:endParaRPr>
          </a:p>
        </p:txBody>
      </p:sp>
      <p:sp>
        <p:nvSpPr>
          <p:cNvPr id="3" name="Content Placeholder 2">
            <a:extLst>
              <a:ext uri="{FF2B5EF4-FFF2-40B4-BE49-F238E27FC236}">
                <a16:creationId xmlns:a16="http://schemas.microsoft.com/office/drawing/2014/main" id="{B86768BA-544C-B2C8-3B4D-7C9874A2A201}"/>
              </a:ext>
            </a:extLst>
          </p:cNvPr>
          <p:cNvSpPr>
            <a:spLocks noGrp="1"/>
          </p:cNvSpPr>
          <p:nvPr>
            <p:ph sz="half" idx="1"/>
          </p:nvPr>
        </p:nvSpPr>
        <p:spPr/>
        <p:txBody>
          <a:bodyPr>
            <a:normAutofit/>
          </a:bodyPr>
          <a:lstStyle/>
          <a:p>
            <a:pPr>
              <a:lnSpc>
                <a:spcPct val="150000"/>
              </a:lnSpc>
            </a:pPr>
            <a:r>
              <a:rPr lang="ar-SA" sz="3200" dirty="0"/>
              <a:t>5. استراتيجيات تسويق التجارة الإلكترونية</a:t>
            </a:r>
          </a:p>
          <a:p>
            <a:pPr>
              <a:lnSpc>
                <a:spcPct val="150000"/>
              </a:lnSpc>
            </a:pPr>
            <a:r>
              <a:rPr lang="ar-SA" sz="3200" dirty="0"/>
              <a:t>6. خدمات الدعم اللوجستي للتجارة الالكترونية</a:t>
            </a:r>
          </a:p>
          <a:p>
            <a:pPr>
              <a:lnSpc>
                <a:spcPct val="150000"/>
              </a:lnSpc>
            </a:pPr>
            <a:r>
              <a:rPr lang="ar-SA" sz="3200" dirty="0"/>
              <a:t>7. </a:t>
            </a:r>
            <a:r>
              <a:rPr lang="ar-SA" sz="3200" dirty="0">
                <a:solidFill>
                  <a:srgbClr val="FF0000"/>
                </a:solidFill>
              </a:rPr>
              <a:t>التجارة الإلكترونية الدولية</a:t>
            </a:r>
            <a:r>
              <a:rPr lang="ar-SA" sz="3200" dirty="0"/>
              <a:t>	</a:t>
            </a:r>
            <a:endParaRPr lang="en-AE" sz="3200" dirty="0"/>
          </a:p>
        </p:txBody>
      </p:sp>
      <p:sp>
        <p:nvSpPr>
          <p:cNvPr id="4" name="Content Placeholder 3">
            <a:extLst>
              <a:ext uri="{FF2B5EF4-FFF2-40B4-BE49-F238E27FC236}">
                <a16:creationId xmlns:a16="http://schemas.microsoft.com/office/drawing/2014/main" id="{F63C77D4-BCB7-FC38-8E7B-C75C682A6AC1}"/>
              </a:ext>
            </a:extLst>
          </p:cNvPr>
          <p:cNvSpPr>
            <a:spLocks noGrp="1"/>
          </p:cNvSpPr>
          <p:nvPr>
            <p:ph sz="half" idx="2"/>
          </p:nvPr>
        </p:nvSpPr>
        <p:spPr/>
        <p:txBody>
          <a:bodyPr>
            <a:normAutofit/>
          </a:bodyPr>
          <a:lstStyle/>
          <a:p>
            <a:pPr marL="514350" indent="-514350">
              <a:lnSpc>
                <a:spcPct val="150000"/>
              </a:lnSpc>
              <a:buAutoNum type="arabicPeriod"/>
            </a:pPr>
            <a:r>
              <a:rPr lang="ar-SA" sz="3200" dirty="0"/>
              <a:t>مقدمة في التجارة الإلكترونية	</a:t>
            </a:r>
          </a:p>
          <a:p>
            <a:pPr marL="514350" indent="-514350">
              <a:lnSpc>
                <a:spcPct val="150000"/>
              </a:lnSpc>
              <a:buAutoNum type="arabicPeriod"/>
            </a:pPr>
            <a:r>
              <a:rPr lang="ar-SA" sz="3200" dirty="0"/>
              <a:t>أسس التجارة الإلكترونية</a:t>
            </a:r>
          </a:p>
          <a:p>
            <a:pPr marL="514350" indent="-514350">
              <a:lnSpc>
                <a:spcPct val="150000"/>
              </a:lnSpc>
              <a:buAutoNum type="arabicPeriod"/>
            </a:pPr>
            <a:r>
              <a:rPr lang="ar-SA" sz="3200" dirty="0"/>
              <a:t>الاعتبارات الفنية والقانونية والأخلاقية للتجارة الالكترونية</a:t>
            </a:r>
          </a:p>
          <a:p>
            <a:pPr marL="514350" indent="-514350">
              <a:lnSpc>
                <a:spcPct val="150000"/>
              </a:lnSpc>
              <a:buAutoNum type="arabicPeriod"/>
            </a:pPr>
            <a:r>
              <a:rPr lang="ar-SA" sz="3200" dirty="0"/>
              <a:t>بناء موقع التجارة الإلكترونية</a:t>
            </a:r>
            <a:endParaRPr lang="en-AE" sz="3200" dirty="0"/>
          </a:p>
        </p:txBody>
      </p:sp>
      <p:sp>
        <p:nvSpPr>
          <p:cNvPr id="5" name="Slide Number Placeholder 4">
            <a:extLst>
              <a:ext uri="{FF2B5EF4-FFF2-40B4-BE49-F238E27FC236}">
                <a16:creationId xmlns:a16="http://schemas.microsoft.com/office/drawing/2014/main" id="{DB56C8C6-51B6-7EFD-9127-594FC92721EF}"/>
              </a:ext>
            </a:extLst>
          </p:cNvPr>
          <p:cNvSpPr>
            <a:spLocks noGrp="1"/>
          </p:cNvSpPr>
          <p:nvPr>
            <p:ph type="sldNum" sz="quarter" idx="12"/>
          </p:nvPr>
        </p:nvSpPr>
        <p:spPr/>
        <p:txBody>
          <a:bodyPr/>
          <a:lstStyle/>
          <a:p>
            <a:fld id="{24E1593F-C6A5-48D7-8322-BC8526C86B25}" type="slidenum">
              <a:rPr lang="en-AE" smtClean="0"/>
              <a:pPr/>
              <a:t>2</a:t>
            </a:fld>
            <a:endParaRPr lang="en-AE" dirty="0"/>
          </a:p>
        </p:txBody>
      </p:sp>
    </p:spTree>
    <p:extLst>
      <p:ext uri="{BB962C8B-B14F-4D97-AF65-F5344CB8AC3E}">
        <p14:creationId xmlns:p14="http://schemas.microsoft.com/office/powerpoint/2010/main" val="1388203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C839A-04F3-93B2-A4E5-8CA5F0722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3A6405-1286-85B3-6444-44B6BEF25706}"/>
              </a:ext>
            </a:extLst>
          </p:cNvPr>
          <p:cNvSpPr>
            <a:spLocks noGrp="1"/>
          </p:cNvSpPr>
          <p:nvPr>
            <p:ph type="title"/>
          </p:nvPr>
        </p:nvSpPr>
        <p: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normAutofit/>
          </a:bodyPr>
          <a:lstStyle/>
          <a:p>
            <a:r>
              <a:rPr lang="ar-SA" sz="5400" dirty="0"/>
              <a:t>التحديات الثقافية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32D6ECC0-1E50-3411-BF65-A44F915440F9}"/>
              </a:ext>
            </a:extLst>
          </p:cNvPr>
          <p:cNvSpPr>
            <a:spLocks noGrp="1"/>
          </p:cNvSpPr>
          <p:nvPr>
            <p:ph idx="1"/>
          </p:nvPr>
        </p:nvSpPr>
        <p:spPr/>
        <p:txBody>
          <a:bodyPr>
            <a:normAutofit lnSpcReduction="10000"/>
          </a:bodyPr>
          <a:lstStyle/>
          <a:p>
            <a:r>
              <a:rPr lang="ar-SA" sz="4800" dirty="0"/>
              <a:t>4.	</a:t>
            </a:r>
            <a:r>
              <a:rPr lang="ar-SA" sz="4800" dirty="0">
                <a:solidFill>
                  <a:schemeClr val="accent1"/>
                </a:solidFill>
              </a:rPr>
              <a:t>التوجيه القانوني والقوانين المحلية: </a:t>
            </a:r>
          </a:p>
          <a:p>
            <a:r>
              <a:rPr lang="ar-SA" sz="4800" dirty="0"/>
              <a:t>تختلف القوانين واللوائح المتعلقة بالتجارة الإلكترونية من بلد إلى آخر، مما يمكن أن يشكل تحديات للشركات في مجالات مثل الضرائب وحقوق المستهلك وحقوق النشر والتسويق عبر الإنترنت. يجب على الشركات أن تكون على دراية بالتشريعات المحلية والالتزام بها لتفادي المشاكل القانونية.</a:t>
            </a:r>
          </a:p>
        </p:txBody>
      </p:sp>
      <p:sp>
        <p:nvSpPr>
          <p:cNvPr id="4" name="Slide Number Placeholder 3">
            <a:extLst>
              <a:ext uri="{FF2B5EF4-FFF2-40B4-BE49-F238E27FC236}">
                <a16:creationId xmlns:a16="http://schemas.microsoft.com/office/drawing/2014/main" id="{DCD0C1A4-C50C-AF86-9704-CDD8DBC7A8C4}"/>
              </a:ext>
            </a:extLst>
          </p:cNvPr>
          <p:cNvSpPr>
            <a:spLocks noGrp="1"/>
          </p:cNvSpPr>
          <p:nvPr>
            <p:ph type="sldNum" sz="quarter" idx="12"/>
          </p:nvPr>
        </p:nvSpPr>
        <p:spPr/>
        <p:txBody>
          <a:bodyPr/>
          <a:lstStyle/>
          <a:p>
            <a:fld id="{9D7E10A5-D6BE-49F1-B6B0-3994C46CDFDC}" type="slidenum">
              <a:rPr lang="en-AE" smtClean="0"/>
              <a:pPr/>
              <a:t>20</a:t>
            </a:fld>
            <a:endParaRPr lang="en-AE" dirty="0"/>
          </a:p>
        </p:txBody>
      </p:sp>
    </p:spTree>
    <p:extLst>
      <p:ext uri="{BB962C8B-B14F-4D97-AF65-F5344CB8AC3E}">
        <p14:creationId xmlns:p14="http://schemas.microsoft.com/office/powerpoint/2010/main" val="3228353334"/>
      </p:ext>
    </p:extLst>
  </p:cSld>
  <p:clrMapOvr>
    <a:masterClrMapping/>
  </p:clrMapOvr>
  <p:transition spd="slow">
    <p:wheel spokes="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2FAB4-60F4-18CC-887E-A407649045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585E4-E9FD-B74F-1348-6E801E3E1F62}"/>
              </a:ext>
            </a:extLst>
          </p:cNvPr>
          <p:cNvSpPr>
            <a:spLocks noGrp="1"/>
          </p:cNvSpPr>
          <p:nvPr>
            <p:ph type="title"/>
          </p:nvPr>
        </p:nvSpPr>
        <p: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normAutofit/>
          </a:bodyPr>
          <a:lstStyle/>
          <a:p>
            <a:r>
              <a:rPr lang="ar-SA" sz="5400" dirty="0"/>
              <a:t>التحديات الثقافية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D12DFAF9-F8C0-E13F-2C19-E2CB0E2E4DC6}"/>
              </a:ext>
            </a:extLst>
          </p:cNvPr>
          <p:cNvSpPr>
            <a:spLocks noGrp="1"/>
          </p:cNvSpPr>
          <p:nvPr>
            <p:ph idx="1"/>
          </p:nvPr>
        </p:nvSpPr>
        <p:spPr/>
        <p:txBody>
          <a:bodyPr>
            <a:normAutofit/>
          </a:bodyPr>
          <a:lstStyle/>
          <a:p>
            <a:r>
              <a:rPr lang="ar-SA" sz="6000" dirty="0"/>
              <a:t>5.	</a:t>
            </a:r>
            <a:r>
              <a:rPr lang="ar-SA" sz="4000" dirty="0">
                <a:solidFill>
                  <a:schemeClr val="accent1"/>
                </a:solidFill>
              </a:rPr>
              <a:t>التعامل مع التوقيت: </a:t>
            </a:r>
          </a:p>
          <a:p>
            <a:r>
              <a:rPr lang="ar-SA" sz="4000" dirty="0"/>
              <a:t>يمكن أن تتسبب فجوات الزمن والفروق الزمنية في تحديات في توفير دعم العملاء والتواصل معهم بشكل فعال. يجب على الشركات تقديم حلول للتعامل مع هذه التحديات، مثل توظيف فرق الدعم الفني على مدار الساعة أو توفير محتوى ذات صلة للعملاء في مناطق مختلفة.</a:t>
            </a:r>
          </a:p>
        </p:txBody>
      </p:sp>
      <p:sp>
        <p:nvSpPr>
          <p:cNvPr id="4" name="Slide Number Placeholder 3">
            <a:extLst>
              <a:ext uri="{FF2B5EF4-FFF2-40B4-BE49-F238E27FC236}">
                <a16:creationId xmlns:a16="http://schemas.microsoft.com/office/drawing/2014/main" id="{423CBDF3-7CE9-7AFA-E161-E2A0BB283109}"/>
              </a:ext>
            </a:extLst>
          </p:cNvPr>
          <p:cNvSpPr>
            <a:spLocks noGrp="1"/>
          </p:cNvSpPr>
          <p:nvPr>
            <p:ph type="sldNum" sz="quarter" idx="12"/>
          </p:nvPr>
        </p:nvSpPr>
        <p:spPr/>
        <p:txBody>
          <a:bodyPr/>
          <a:lstStyle/>
          <a:p>
            <a:fld id="{9D7E10A5-D6BE-49F1-B6B0-3994C46CDFDC}" type="slidenum">
              <a:rPr lang="en-AE" smtClean="0"/>
              <a:pPr/>
              <a:t>21</a:t>
            </a:fld>
            <a:endParaRPr lang="en-AE" dirty="0"/>
          </a:p>
        </p:txBody>
      </p:sp>
    </p:spTree>
    <p:extLst>
      <p:ext uri="{BB962C8B-B14F-4D97-AF65-F5344CB8AC3E}">
        <p14:creationId xmlns:p14="http://schemas.microsoft.com/office/powerpoint/2010/main" val="11210302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DF6EB-58E4-2848-74F4-E6CA5B5BE3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79B134-C65F-385C-6443-65AEAF25E186}"/>
              </a:ext>
            </a:extLst>
          </p:cNvPr>
          <p:cNvSpPr>
            <a:spLocks noGrp="1"/>
          </p:cNvSpPr>
          <p:nvPr>
            <p:ph type="title"/>
          </p:nvPr>
        </p:nvSpPr>
        <p: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normAutofit/>
          </a:bodyPr>
          <a:lstStyle/>
          <a:p>
            <a:r>
              <a:rPr lang="ar-SA" sz="5400" dirty="0"/>
              <a:t>التحديات الثقافية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154EFDE2-C0ED-0D85-98E1-AC202811F923}"/>
              </a:ext>
            </a:extLst>
          </p:cNvPr>
          <p:cNvSpPr>
            <a:spLocks noGrp="1"/>
          </p:cNvSpPr>
          <p:nvPr>
            <p:ph idx="1"/>
          </p:nvPr>
        </p:nvSpPr>
        <p:spPr/>
        <p:txBody>
          <a:bodyPr>
            <a:normAutofit/>
          </a:bodyPr>
          <a:lstStyle/>
          <a:p>
            <a:r>
              <a:rPr lang="ar-SA" sz="5400" dirty="0"/>
              <a:t>مواجهة هذه التحديات الثقافية تتطلب من الشركات مرونة وفهم عميق للسوق المستهدف، بالإضافة إلى التكيف مع الظروف المتغيرة والتوجهات الثقافية لضمان نجاح عمليات التجارة الإلكترونية الدولية.</a:t>
            </a:r>
          </a:p>
        </p:txBody>
      </p:sp>
      <p:sp>
        <p:nvSpPr>
          <p:cNvPr id="4" name="Slide Number Placeholder 3">
            <a:extLst>
              <a:ext uri="{FF2B5EF4-FFF2-40B4-BE49-F238E27FC236}">
                <a16:creationId xmlns:a16="http://schemas.microsoft.com/office/drawing/2014/main" id="{F84C0281-DC1A-E5EA-21C8-76D47C54336C}"/>
              </a:ext>
            </a:extLst>
          </p:cNvPr>
          <p:cNvSpPr>
            <a:spLocks noGrp="1"/>
          </p:cNvSpPr>
          <p:nvPr>
            <p:ph type="sldNum" sz="quarter" idx="12"/>
          </p:nvPr>
        </p:nvSpPr>
        <p:spPr/>
        <p:txBody>
          <a:bodyPr/>
          <a:lstStyle/>
          <a:p>
            <a:fld id="{9D7E10A5-D6BE-49F1-B6B0-3994C46CDFDC}" type="slidenum">
              <a:rPr lang="en-AE" smtClean="0"/>
              <a:pPr/>
              <a:t>22</a:t>
            </a:fld>
            <a:endParaRPr lang="en-AE" dirty="0"/>
          </a:p>
        </p:txBody>
      </p:sp>
    </p:spTree>
    <p:extLst>
      <p:ext uri="{BB962C8B-B14F-4D97-AF65-F5344CB8AC3E}">
        <p14:creationId xmlns:p14="http://schemas.microsoft.com/office/powerpoint/2010/main" val="220151996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47F5A-F0C0-2A20-741A-1897D63D9132}"/>
              </a:ext>
            </a:extLst>
          </p:cNvPr>
          <p:cNvSpPr>
            <a:spLocks noGrp="1"/>
          </p:cNvSpPr>
          <p:nvPr>
            <p:ph type="title"/>
          </p:nvPr>
        </p:nvSpPr>
        <p:spPr/>
        <p:txBody>
          <a:bodyPr>
            <a:normAutofit/>
          </a:bodyPr>
          <a:lstStyle/>
          <a:p>
            <a:r>
              <a:rPr lang="ar-SA" sz="5400" dirty="0"/>
              <a:t>التحديات القانونية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A10DD025-E2C4-B6B3-DAD8-A2E1C1F995E7}"/>
              </a:ext>
            </a:extLst>
          </p:cNvPr>
          <p:cNvSpPr>
            <a:spLocks noGrp="1"/>
          </p:cNvSpPr>
          <p:nvPr>
            <p:ph idx="1"/>
          </p:nvPr>
        </p:nvSpPr>
        <p:spPr/>
        <p:txBody>
          <a:bodyPr>
            <a:normAutofit fontScale="92500" lnSpcReduction="10000"/>
          </a:bodyPr>
          <a:lstStyle/>
          <a:p>
            <a:r>
              <a:rPr lang="ar-SA" sz="3600" dirty="0"/>
              <a:t>تواجه الشركات في التجارة الإلكترونية الدولية مجموعة من التحديات القانونية التي يجب عليها مواجهتها والتعامل معها بعناية. إليك بعض هذه التحديات:</a:t>
            </a:r>
          </a:p>
          <a:p>
            <a:endParaRPr lang="ar-SA" sz="3600" dirty="0"/>
          </a:p>
          <a:p>
            <a:r>
              <a:rPr lang="ar-SA" sz="3600" dirty="0"/>
              <a:t>1.	</a:t>
            </a:r>
            <a:r>
              <a:rPr lang="ar-SA" sz="3600" b="1" dirty="0">
                <a:solidFill>
                  <a:schemeClr val="accent1"/>
                </a:solidFill>
              </a:rPr>
              <a:t>القوانين التجارية الدولية: </a:t>
            </a:r>
          </a:p>
          <a:p>
            <a:r>
              <a:rPr lang="ar-SA" sz="3600" dirty="0"/>
              <a:t>قد تختلف القوانين التجارية والتجارية الإلكترونية من بلد إلى آخر، مما يتطلب من الشركات الالتزام بالقوانين المحلية والدولية المعمول بها. يجب على الشركات أن تكون على دراية بالتشريعات المتعلقة بالمبيعات عبر الإنترنت وحقوق المستهلك والضرائب والتسويق وحماية البيانات والملكية الفكرية وغيرها من الجوانب القانونية ذات الصلة.</a:t>
            </a:r>
          </a:p>
        </p:txBody>
      </p:sp>
      <p:sp>
        <p:nvSpPr>
          <p:cNvPr id="4" name="Slide Number Placeholder 3">
            <a:extLst>
              <a:ext uri="{FF2B5EF4-FFF2-40B4-BE49-F238E27FC236}">
                <a16:creationId xmlns:a16="http://schemas.microsoft.com/office/drawing/2014/main" id="{30D5280E-ADF9-9DBB-8178-7083C7963029}"/>
              </a:ext>
            </a:extLst>
          </p:cNvPr>
          <p:cNvSpPr>
            <a:spLocks noGrp="1"/>
          </p:cNvSpPr>
          <p:nvPr>
            <p:ph type="sldNum" sz="quarter" idx="12"/>
          </p:nvPr>
        </p:nvSpPr>
        <p:spPr/>
        <p:txBody>
          <a:bodyPr/>
          <a:lstStyle/>
          <a:p>
            <a:fld id="{9D7E10A5-D6BE-49F1-B6B0-3994C46CDFDC}" type="slidenum">
              <a:rPr lang="en-AE" smtClean="0"/>
              <a:pPr/>
              <a:t>23</a:t>
            </a:fld>
            <a:endParaRPr lang="en-AE" dirty="0"/>
          </a:p>
        </p:txBody>
      </p:sp>
    </p:spTree>
    <p:extLst>
      <p:ext uri="{BB962C8B-B14F-4D97-AF65-F5344CB8AC3E}">
        <p14:creationId xmlns:p14="http://schemas.microsoft.com/office/powerpoint/2010/main" val="339815679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456D5-B0EF-5F10-2D0D-2DCD188807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F76467-0BC6-95AB-48D0-061C6F06887D}"/>
              </a:ext>
            </a:extLst>
          </p:cNvPr>
          <p:cNvSpPr>
            <a:spLocks noGrp="1"/>
          </p:cNvSpPr>
          <p:nvPr>
            <p:ph type="title"/>
          </p:nvPr>
        </p:nvSpPr>
        <p:spPr/>
        <p:txBody>
          <a:bodyPr>
            <a:normAutofit/>
          </a:bodyPr>
          <a:lstStyle/>
          <a:p>
            <a:r>
              <a:rPr lang="ar-SA" sz="5400" dirty="0"/>
              <a:t>التحديات القانونية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56F703AF-8E83-6C75-F219-A5985AEF7627}"/>
              </a:ext>
            </a:extLst>
          </p:cNvPr>
          <p:cNvSpPr>
            <a:spLocks noGrp="1"/>
          </p:cNvSpPr>
          <p:nvPr>
            <p:ph idx="1"/>
          </p:nvPr>
        </p:nvSpPr>
        <p:spPr/>
        <p:txBody>
          <a:bodyPr>
            <a:normAutofit/>
          </a:bodyPr>
          <a:lstStyle/>
          <a:p>
            <a:pPr marL="742950" indent="-742950">
              <a:buAutoNum type="arabicPeriod" startAt="2"/>
            </a:pPr>
            <a:r>
              <a:rPr lang="ar-SA" sz="3600" b="1" dirty="0">
                <a:solidFill>
                  <a:schemeClr val="accent1"/>
                </a:solidFill>
              </a:rPr>
              <a:t>حقوق المستهلك: </a:t>
            </a:r>
            <a:endParaRPr lang="en-US" sz="3600" b="1" dirty="0">
              <a:solidFill>
                <a:schemeClr val="accent1"/>
              </a:solidFill>
            </a:endParaRPr>
          </a:p>
          <a:p>
            <a:endParaRPr lang="ar-SA" sz="3600" dirty="0"/>
          </a:p>
          <a:p>
            <a:r>
              <a:rPr lang="ar-SA" sz="3600" dirty="0"/>
              <a:t>تواجه الشركات التجارية الإلكترونية تحديات في تطبيق قوانين حقوق المستهلك المحلية والدولية، والتي تشمل متطلبات مثل إعلام العملاء بشكل واضح بشأن شروط البيع والضمانات وسياسات الإرجاع وغيرها. يجب على الشركات توفير سياسات وإجراءات تفصيلية وشفافة لحماية حقوق المستهلك وتعزيز الثقة في التسوق عبر الإنترنت.</a:t>
            </a:r>
          </a:p>
        </p:txBody>
      </p:sp>
      <p:sp>
        <p:nvSpPr>
          <p:cNvPr id="4" name="Slide Number Placeholder 3">
            <a:extLst>
              <a:ext uri="{FF2B5EF4-FFF2-40B4-BE49-F238E27FC236}">
                <a16:creationId xmlns:a16="http://schemas.microsoft.com/office/drawing/2014/main" id="{13C96D4B-97AE-02F3-8D0C-EB6EBE2F1E31}"/>
              </a:ext>
            </a:extLst>
          </p:cNvPr>
          <p:cNvSpPr>
            <a:spLocks noGrp="1"/>
          </p:cNvSpPr>
          <p:nvPr>
            <p:ph type="sldNum" sz="quarter" idx="12"/>
          </p:nvPr>
        </p:nvSpPr>
        <p:spPr/>
        <p:txBody>
          <a:bodyPr/>
          <a:lstStyle/>
          <a:p>
            <a:fld id="{9D7E10A5-D6BE-49F1-B6B0-3994C46CDFDC}" type="slidenum">
              <a:rPr lang="en-AE" smtClean="0"/>
              <a:pPr/>
              <a:t>24</a:t>
            </a:fld>
            <a:endParaRPr lang="en-AE" dirty="0"/>
          </a:p>
        </p:txBody>
      </p:sp>
    </p:spTree>
    <p:extLst>
      <p:ext uri="{BB962C8B-B14F-4D97-AF65-F5344CB8AC3E}">
        <p14:creationId xmlns:p14="http://schemas.microsoft.com/office/powerpoint/2010/main" val="174443378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6818EF-2EA0-9C7B-A3F6-68E5F46231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B059B0-678A-485D-8F8F-93B1A85A5063}"/>
              </a:ext>
            </a:extLst>
          </p:cNvPr>
          <p:cNvSpPr>
            <a:spLocks noGrp="1"/>
          </p:cNvSpPr>
          <p:nvPr>
            <p:ph type="title"/>
          </p:nvPr>
        </p:nvSpPr>
        <p:spPr/>
        <p:txBody>
          <a:bodyPr>
            <a:normAutofit/>
          </a:bodyPr>
          <a:lstStyle/>
          <a:p>
            <a:r>
              <a:rPr lang="ar-SA" sz="5400" dirty="0"/>
              <a:t>التحديات القانونية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A74A0CBC-7E49-1371-EA81-9027616B71E4}"/>
              </a:ext>
            </a:extLst>
          </p:cNvPr>
          <p:cNvSpPr>
            <a:spLocks noGrp="1"/>
          </p:cNvSpPr>
          <p:nvPr>
            <p:ph idx="1"/>
          </p:nvPr>
        </p:nvSpPr>
        <p:spPr/>
        <p:txBody>
          <a:bodyPr>
            <a:normAutofit/>
          </a:bodyPr>
          <a:lstStyle/>
          <a:p>
            <a:pPr marL="742950" indent="-742950">
              <a:buAutoNum type="arabicPeriod" startAt="3"/>
            </a:pPr>
            <a:r>
              <a:rPr lang="ar-SA" sz="3600" b="1" dirty="0">
                <a:solidFill>
                  <a:schemeClr val="accent1"/>
                </a:solidFill>
              </a:rPr>
              <a:t>الخصوصية وحماية البيانات: </a:t>
            </a:r>
            <a:endParaRPr lang="en-US" sz="3600" b="1" dirty="0">
              <a:solidFill>
                <a:schemeClr val="accent1"/>
              </a:solidFill>
            </a:endParaRPr>
          </a:p>
          <a:p>
            <a:endParaRPr lang="ar-SA" sz="3600" dirty="0"/>
          </a:p>
          <a:p>
            <a:r>
              <a:rPr lang="ar-SA" sz="3600" dirty="0"/>
              <a:t>تشمل التحديات القانونية في هذا المجال تطبيق قوانين حماية البيانات والخصوصية، مثل اللوائح العامة لحماية البيانات في الاتحاد الأوروبي (</a:t>
            </a:r>
            <a:r>
              <a:rPr lang="en-US" sz="3600" dirty="0"/>
              <a:t>GDPR)، </a:t>
            </a:r>
            <a:r>
              <a:rPr lang="ar-SA" sz="3600" dirty="0"/>
              <a:t>والتي تتطلب من الشركات الالتزام بمعايير صارمة لجمع وتخزين ومعالجة بيانات العملاء. يجب على الشركات اتباع الممارسات القانونية المناسبة وتوفير الحماية الكافية للبيانات الشخصية للعملاء.</a:t>
            </a:r>
          </a:p>
        </p:txBody>
      </p:sp>
      <p:sp>
        <p:nvSpPr>
          <p:cNvPr id="4" name="Slide Number Placeholder 3">
            <a:extLst>
              <a:ext uri="{FF2B5EF4-FFF2-40B4-BE49-F238E27FC236}">
                <a16:creationId xmlns:a16="http://schemas.microsoft.com/office/drawing/2014/main" id="{94234CE8-086A-4099-AFF8-F2CD0B6CCA9A}"/>
              </a:ext>
            </a:extLst>
          </p:cNvPr>
          <p:cNvSpPr>
            <a:spLocks noGrp="1"/>
          </p:cNvSpPr>
          <p:nvPr>
            <p:ph type="sldNum" sz="quarter" idx="12"/>
          </p:nvPr>
        </p:nvSpPr>
        <p:spPr/>
        <p:txBody>
          <a:bodyPr/>
          <a:lstStyle/>
          <a:p>
            <a:fld id="{9D7E10A5-D6BE-49F1-B6B0-3994C46CDFDC}" type="slidenum">
              <a:rPr lang="en-AE" smtClean="0"/>
              <a:pPr/>
              <a:t>25</a:t>
            </a:fld>
            <a:endParaRPr lang="en-AE" dirty="0"/>
          </a:p>
        </p:txBody>
      </p:sp>
    </p:spTree>
    <p:extLst>
      <p:ext uri="{BB962C8B-B14F-4D97-AF65-F5344CB8AC3E}">
        <p14:creationId xmlns:p14="http://schemas.microsoft.com/office/powerpoint/2010/main" val="191497356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66C9F-85AA-241A-DB56-0E22035C9F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B91EFC-7A20-C099-B6E3-951240EDA105}"/>
              </a:ext>
            </a:extLst>
          </p:cNvPr>
          <p:cNvSpPr>
            <a:spLocks noGrp="1"/>
          </p:cNvSpPr>
          <p:nvPr>
            <p:ph type="title"/>
          </p:nvPr>
        </p:nvSpPr>
        <p:spPr/>
        <p:txBody>
          <a:bodyPr>
            <a:normAutofit/>
          </a:bodyPr>
          <a:lstStyle/>
          <a:p>
            <a:r>
              <a:rPr lang="ar-SA" sz="5400" dirty="0"/>
              <a:t>التحديات القانونية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A951F23C-30AE-BFC8-D109-8E8457ADA855}"/>
              </a:ext>
            </a:extLst>
          </p:cNvPr>
          <p:cNvSpPr>
            <a:spLocks noGrp="1"/>
          </p:cNvSpPr>
          <p:nvPr>
            <p:ph idx="1"/>
          </p:nvPr>
        </p:nvSpPr>
        <p:spPr/>
        <p:txBody>
          <a:bodyPr>
            <a:normAutofit/>
          </a:bodyPr>
          <a:lstStyle/>
          <a:p>
            <a:pPr marL="742950" indent="-742950">
              <a:buAutoNum type="arabicPeriod" startAt="4"/>
            </a:pPr>
            <a:r>
              <a:rPr lang="ar-SA" sz="4000" b="1" dirty="0">
                <a:solidFill>
                  <a:schemeClr val="accent1"/>
                </a:solidFill>
              </a:rPr>
              <a:t>الضرائب:</a:t>
            </a:r>
            <a:endParaRPr lang="en-US" sz="4000" b="1" dirty="0">
              <a:solidFill>
                <a:schemeClr val="accent1"/>
              </a:solidFill>
            </a:endParaRPr>
          </a:p>
          <a:p>
            <a:r>
              <a:rPr lang="ar-SA" sz="4000" dirty="0"/>
              <a:t> </a:t>
            </a:r>
          </a:p>
          <a:p>
            <a:r>
              <a:rPr lang="ar-SA" sz="4000" dirty="0"/>
              <a:t>تواجه الشركات التجارية الإلكترونية تحديات في تطبيق الضرائب المحلية والدولية على المبيعات عبر الإنترنت. قد تتعلق هذه التحديات بالتحقق من التسجيل الضريبي في البلدان المستهدفة وتقديم التقارير الضريبية وتطبيق قوانين الضرائب على المبيعات الدولية.</a:t>
            </a:r>
          </a:p>
        </p:txBody>
      </p:sp>
      <p:sp>
        <p:nvSpPr>
          <p:cNvPr id="4" name="Slide Number Placeholder 3">
            <a:extLst>
              <a:ext uri="{FF2B5EF4-FFF2-40B4-BE49-F238E27FC236}">
                <a16:creationId xmlns:a16="http://schemas.microsoft.com/office/drawing/2014/main" id="{E654C883-1226-8B3E-A7A5-3E19F48977EC}"/>
              </a:ext>
            </a:extLst>
          </p:cNvPr>
          <p:cNvSpPr>
            <a:spLocks noGrp="1"/>
          </p:cNvSpPr>
          <p:nvPr>
            <p:ph type="sldNum" sz="quarter" idx="12"/>
          </p:nvPr>
        </p:nvSpPr>
        <p:spPr/>
        <p:txBody>
          <a:bodyPr/>
          <a:lstStyle/>
          <a:p>
            <a:fld id="{9D7E10A5-D6BE-49F1-B6B0-3994C46CDFDC}" type="slidenum">
              <a:rPr lang="en-AE" smtClean="0"/>
              <a:pPr/>
              <a:t>26</a:t>
            </a:fld>
            <a:endParaRPr lang="en-AE" dirty="0"/>
          </a:p>
        </p:txBody>
      </p:sp>
    </p:spTree>
    <p:extLst>
      <p:ext uri="{BB962C8B-B14F-4D97-AF65-F5344CB8AC3E}">
        <p14:creationId xmlns:p14="http://schemas.microsoft.com/office/powerpoint/2010/main" val="330441464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A84F8-B7A1-B0DF-17FC-7B6F06CA60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15C015-C5F4-7065-8309-7DEEE0BA8473}"/>
              </a:ext>
            </a:extLst>
          </p:cNvPr>
          <p:cNvSpPr>
            <a:spLocks noGrp="1"/>
          </p:cNvSpPr>
          <p:nvPr>
            <p:ph type="title"/>
          </p:nvPr>
        </p:nvSpPr>
        <p:spPr/>
        <p:txBody>
          <a:bodyPr>
            <a:normAutofit/>
          </a:bodyPr>
          <a:lstStyle/>
          <a:p>
            <a:r>
              <a:rPr lang="ar-SA" sz="5400" dirty="0"/>
              <a:t>التحديات القانونية للتجارة الالكترونية الدولية</a:t>
            </a:r>
            <a:endParaRPr lang="en-AE" sz="5400" dirty="0"/>
          </a:p>
        </p:txBody>
      </p:sp>
      <p:sp>
        <p:nvSpPr>
          <p:cNvPr id="3" name="Content Placeholder 2">
            <a:extLst>
              <a:ext uri="{FF2B5EF4-FFF2-40B4-BE49-F238E27FC236}">
                <a16:creationId xmlns:a16="http://schemas.microsoft.com/office/drawing/2014/main" id="{C9DB3339-F60F-2D54-EDAE-7C1967E46DC0}"/>
              </a:ext>
            </a:extLst>
          </p:cNvPr>
          <p:cNvSpPr>
            <a:spLocks noGrp="1"/>
          </p:cNvSpPr>
          <p:nvPr>
            <p:ph idx="1"/>
          </p:nvPr>
        </p:nvSpPr>
        <p:spPr/>
        <p:txBody>
          <a:bodyPr>
            <a:normAutofit fontScale="92500"/>
          </a:bodyPr>
          <a:lstStyle/>
          <a:p>
            <a:r>
              <a:rPr lang="ar-SA" sz="3600" dirty="0"/>
              <a:t>5.	</a:t>
            </a:r>
            <a:r>
              <a:rPr lang="ar-SA" sz="3600" b="1" dirty="0">
                <a:solidFill>
                  <a:schemeClr val="accent1"/>
                </a:solidFill>
              </a:rPr>
              <a:t>التوافق مع التشريعات الجمركية: </a:t>
            </a:r>
          </a:p>
          <a:p>
            <a:r>
              <a:rPr lang="ar-SA" sz="3600" dirty="0"/>
              <a:t>قد تواجه الشركات التحديات في التعامل مع قوانين ولوائح الجمارك المختلفة في البلدان المستهدفة، والتي تؤثر على عمليات الاستيراد والتصدير والشحن الدولي.</a:t>
            </a:r>
          </a:p>
          <a:p>
            <a:endParaRPr lang="ar-SA" sz="3600" dirty="0"/>
          </a:p>
          <a:p>
            <a:r>
              <a:rPr lang="ar-SA" sz="3600" dirty="0">
                <a:solidFill>
                  <a:srgbClr val="FF0000"/>
                </a:solidFill>
              </a:rPr>
              <a:t>تجاوز هذه التحديات القانونية يتطلب من الشركات فهمًا عميقًا للقوانين واللوائح في الأسواق المستهدفة والتعاون مع محامين ومستشارين قانونيين محليين ذوي خبرة في المجال لضمان الامتثال وتجنب المشاكل القانونية المحتملة.</a:t>
            </a:r>
          </a:p>
        </p:txBody>
      </p:sp>
      <p:sp>
        <p:nvSpPr>
          <p:cNvPr id="4" name="Slide Number Placeholder 3">
            <a:extLst>
              <a:ext uri="{FF2B5EF4-FFF2-40B4-BE49-F238E27FC236}">
                <a16:creationId xmlns:a16="http://schemas.microsoft.com/office/drawing/2014/main" id="{D7E7C99E-46A8-C94A-CE92-1E443ED892BA}"/>
              </a:ext>
            </a:extLst>
          </p:cNvPr>
          <p:cNvSpPr>
            <a:spLocks noGrp="1"/>
          </p:cNvSpPr>
          <p:nvPr>
            <p:ph type="sldNum" sz="quarter" idx="12"/>
          </p:nvPr>
        </p:nvSpPr>
        <p:spPr/>
        <p:txBody>
          <a:bodyPr/>
          <a:lstStyle/>
          <a:p>
            <a:fld id="{9D7E10A5-D6BE-49F1-B6B0-3994C46CDFDC}" type="slidenum">
              <a:rPr lang="en-AE" smtClean="0"/>
              <a:pPr/>
              <a:t>27</a:t>
            </a:fld>
            <a:endParaRPr lang="en-AE" dirty="0"/>
          </a:p>
        </p:txBody>
      </p:sp>
    </p:spTree>
    <p:extLst>
      <p:ext uri="{BB962C8B-B14F-4D97-AF65-F5344CB8AC3E}">
        <p14:creationId xmlns:p14="http://schemas.microsoft.com/office/powerpoint/2010/main" val="322774339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4877-7EE3-6C8D-6A44-4D0D9413B901}"/>
              </a:ext>
            </a:extLst>
          </p:cNvPr>
          <p:cNvSpPr>
            <a:spLocks noGrp="1"/>
          </p:cNvSpPr>
          <p:nvPr>
            <p:ph type="title"/>
          </p:nvPr>
        </p:nvSpPr>
        <p:spPr/>
        <p:txBody>
          <a:bodyPr>
            <a:normAutofit/>
          </a:bodyPr>
          <a:lstStyle/>
          <a:p>
            <a:r>
              <a:rPr lang="en-US" sz="5400" b="1" i="0" u="none" strike="noStrike" baseline="0" dirty="0">
                <a:latin typeface="Tahoma,Bold"/>
              </a:rPr>
              <a:t>MODE OF ASSESSMENTS</a:t>
            </a:r>
            <a:endParaRPr lang="en-AE" sz="11500" dirty="0"/>
          </a:p>
        </p:txBody>
      </p:sp>
      <p:graphicFrame>
        <p:nvGraphicFramePr>
          <p:cNvPr id="5" name="Content Placeholder 4">
            <a:extLst>
              <a:ext uri="{FF2B5EF4-FFF2-40B4-BE49-F238E27FC236}">
                <a16:creationId xmlns:a16="http://schemas.microsoft.com/office/drawing/2014/main" id="{4BEB9432-DB33-CDCC-37D3-1C97FC037BF4}"/>
              </a:ext>
            </a:extLst>
          </p:cNvPr>
          <p:cNvGraphicFramePr>
            <a:graphicFrameLocks noGrp="1"/>
          </p:cNvGraphicFramePr>
          <p:nvPr>
            <p:ph idx="1"/>
          </p:nvPr>
        </p:nvGraphicFramePr>
        <p:xfrm>
          <a:off x="838200" y="1825624"/>
          <a:ext cx="10515597" cy="4361815"/>
        </p:xfrm>
        <a:graphic>
          <a:graphicData uri="http://schemas.openxmlformats.org/drawingml/2006/table">
            <a:tbl>
              <a:tblPr firstRow="1" bandRow="1">
                <a:tableStyleId>{5C22544A-7EE6-4342-B048-85BDC9FD1C3A}</a:tableStyleId>
              </a:tblPr>
              <a:tblGrid>
                <a:gridCol w="4759960">
                  <a:extLst>
                    <a:ext uri="{9D8B030D-6E8A-4147-A177-3AD203B41FA5}">
                      <a16:colId xmlns:a16="http://schemas.microsoft.com/office/drawing/2014/main" val="475574126"/>
                    </a:ext>
                  </a:extLst>
                </a:gridCol>
                <a:gridCol w="2499360">
                  <a:extLst>
                    <a:ext uri="{9D8B030D-6E8A-4147-A177-3AD203B41FA5}">
                      <a16:colId xmlns:a16="http://schemas.microsoft.com/office/drawing/2014/main" val="3696497780"/>
                    </a:ext>
                  </a:extLst>
                </a:gridCol>
                <a:gridCol w="3256277">
                  <a:extLst>
                    <a:ext uri="{9D8B030D-6E8A-4147-A177-3AD203B41FA5}">
                      <a16:colId xmlns:a16="http://schemas.microsoft.com/office/drawing/2014/main" val="1627790403"/>
                    </a:ext>
                  </a:extLst>
                </a:gridCol>
              </a:tblGrid>
              <a:tr h="1482404">
                <a:tc>
                  <a:txBody>
                    <a:bodyPr/>
                    <a:lstStyle/>
                    <a:p>
                      <a:pPr algn="ctr" fontAlgn="b"/>
                      <a:r>
                        <a:rPr lang="en-US" sz="4000" b="1" i="0" u="none" strike="noStrike" dirty="0">
                          <a:solidFill>
                            <a:srgbClr val="000000"/>
                          </a:solidFill>
                          <a:effectLst/>
                          <a:latin typeface="Calibri" panose="020F0502020204030204" pitchFamily="34" charset="0"/>
                        </a:rPr>
                        <a:t>Components </a:t>
                      </a:r>
                    </a:p>
                  </a:txBody>
                  <a:tcPr marL="6350" marR="6350" marT="6350" marB="0" anchor="ctr"/>
                </a:tc>
                <a:tc>
                  <a:txBody>
                    <a:bodyPr/>
                    <a:lstStyle/>
                    <a:p>
                      <a:pPr algn="ctr" fontAlgn="b"/>
                      <a:r>
                        <a:rPr lang="en-US" sz="4000" b="1" i="0" u="none" strike="noStrike" dirty="0">
                          <a:solidFill>
                            <a:srgbClr val="000000"/>
                          </a:solidFill>
                          <a:effectLst/>
                          <a:latin typeface="Calibri" panose="020F0502020204030204" pitchFamily="34" charset="0"/>
                        </a:rPr>
                        <a:t>Marks</a:t>
                      </a:r>
                    </a:p>
                  </a:txBody>
                  <a:tcPr marL="6350" marR="6350" marT="6350" marB="0" anchor="ctr"/>
                </a:tc>
                <a:tc>
                  <a:txBody>
                    <a:bodyPr/>
                    <a:lstStyle/>
                    <a:p>
                      <a:pPr algn="ctr" fontAlgn="b"/>
                      <a:endParaRPr lang="en-US" sz="2800" b="1"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108716844"/>
                  </a:ext>
                </a:extLst>
              </a:tr>
              <a:tr h="746676">
                <a:tc>
                  <a:txBody>
                    <a:bodyPr/>
                    <a:lstStyle/>
                    <a:p>
                      <a:pPr algn="ctr" fontAlgn="b"/>
                      <a:r>
                        <a:rPr lang="en-US" sz="2800" b="0" i="0" u="none" strike="noStrike" dirty="0">
                          <a:solidFill>
                            <a:srgbClr val="000000"/>
                          </a:solidFill>
                          <a:effectLst/>
                          <a:latin typeface="Calibri" panose="020F0502020204030204" pitchFamily="34" charset="0"/>
                        </a:rPr>
                        <a:t>Semester Exam</a:t>
                      </a:r>
                    </a:p>
                  </a:txBody>
                  <a:tcPr marL="6350" marR="6350" marT="6350" marB="0" anchor="ctr"/>
                </a:tc>
                <a:tc>
                  <a:txBody>
                    <a:bodyPr/>
                    <a:lstStyle/>
                    <a:p>
                      <a:pPr algn="ctr" fontAlgn="b"/>
                      <a:r>
                        <a:rPr lang="en-AE" sz="2800" b="0" i="0" u="none" strike="noStrike" dirty="0">
                          <a:solidFill>
                            <a:srgbClr val="000000"/>
                          </a:solidFill>
                          <a:effectLst/>
                          <a:latin typeface="Calibri" panose="020F0502020204030204" pitchFamily="34" charset="0"/>
                        </a:rPr>
                        <a:t>30</a:t>
                      </a:r>
                    </a:p>
                  </a:txBody>
                  <a:tcPr marL="6350" marR="6350" marT="6350" marB="0" anchor="ctr"/>
                </a:tc>
                <a:tc>
                  <a:txBody>
                    <a:bodyPr/>
                    <a:lstStyle/>
                    <a:p>
                      <a:pPr algn="ctr" fontAlgn="b"/>
                      <a:endParaRPr lang="en-US" sz="2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529103006"/>
                  </a:ext>
                </a:extLst>
              </a:tr>
              <a:tr h="746676">
                <a:tc>
                  <a:txBody>
                    <a:bodyPr/>
                    <a:lstStyle/>
                    <a:p>
                      <a:pPr algn="ctr" fontAlgn="b"/>
                      <a:r>
                        <a:rPr lang="en-US" sz="2800" b="0" i="0" u="none" strike="noStrike" dirty="0">
                          <a:solidFill>
                            <a:srgbClr val="000000"/>
                          </a:solidFill>
                          <a:effectLst/>
                          <a:latin typeface="Calibri" panose="020F0502020204030204" pitchFamily="34" charset="0"/>
                        </a:rPr>
                        <a:t>Assignment</a:t>
                      </a:r>
                    </a:p>
                  </a:txBody>
                  <a:tcPr marL="6350" marR="6350" marT="6350" marB="0" anchor="ctr"/>
                </a:tc>
                <a:tc>
                  <a:txBody>
                    <a:bodyPr/>
                    <a:lstStyle/>
                    <a:p>
                      <a:pPr algn="ctr" fontAlgn="b"/>
                      <a:r>
                        <a:rPr lang="en-AE" sz="2800" b="0" i="0" u="none" strike="noStrike" dirty="0">
                          <a:solidFill>
                            <a:srgbClr val="000000"/>
                          </a:solidFill>
                          <a:effectLst/>
                          <a:latin typeface="Calibri" panose="020F0502020204030204" pitchFamily="34" charset="0"/>
                        </a:rPr>
                        <a:t>10</a:t>
                      </a:r>
                    </a:p>
                  </a:txBody>
                  <a:tcPr marL="6350" marR="6350" marT="6350" marB="0" anchor="ctr"/>
                </a:tc>
                <a:tc>
                  <a:txBody>
                    <a:bodyPr/>
                    <a:lstStyle/>
                    <a:p>
                      <a:pPr algn="ctr" fontAlgn="b"/>
                      <a:endParaRPr lang="en-US" sz="2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814325578"/>
                  </a:ext>
                </a:extLst>
              </a:tr>
              <a:tr h="746676">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Absenteeism &amp; Participation</a:t>
                      </a:r>
                      <a:endParaRPr lang="en-AE" sz="2800" b="0"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10</a:t>
                      </a:r>
                      <a:endParaRPr lang="en-AE" sz="28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fontAlgn="b"/>
                      <a:endParaRPr lang="en-US" sz="2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352910183"/>
                  </a:ext>
                </a:extLst>
              </a:tr>
              <a:tr h="639383">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Final Exam</a:t>
                      </a:r>
                      <a:endParaRPr lang="en-AE" sz="2800" b="0"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50</a:t>
                      </a:r>
                      <a:endParaRPr lang="en-AE" sz="28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endParaRPr lang="en-AE" dirty="0"/>
                    </a:p>
                  </a:txBody>
                  <a:tcPr/>
                </a:tc>
                <a:extLst>
                  <a:ext uri="{0D108BD9-81ED-4DB2-BD59-A6C34878D82A}">
                    <a16:rowId xmlns:a16="http://schemas.microsoft.com/office/drawing/2014/main" val="1236857145"/>
                  </a:ext>
                </a:extLst>
              </a:tr>
            </a:tbl>
          </a:graphicData>
        </a:graphic>
      </p:graphicFrame>
      <p:sp>
        <p:nvSpPr>
          <p:cNvPr id="4" name="Slide Number Placeholder 3">
            <a:extLst>
              <a:ext uri="{FF2B5EF4-FFF2-40B4-BE49-F238E27FC236}">
                <a16:creationId xmlns:a16="http://schemas.microsoft.com/office/drawing/2014/main" id="{C6FCD6E5-3556-C515-3D03-C9A5C86C66A1}"/>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D7E10A5-D6BE-49F1-B6B0-3994C46CDFDC}" type="slidenum">
              <a:rPr kumimoji="0" lang="en-AE" sz="3600" b="0" i="0" u="none" strike="noStrike" kern="1200" cap="none" spc="0" normalizeH="0" baseline="0" noProof="0" smtClean="0">
                <a:ln>
                  <a:noFill/>
                </a:ln>
                <a:solidFill>
                  <a:srgbClr val="FF0000"/>
                </a:solidFill>
                <a:effectLst/>
                <a:highlight>
                  <a:srgbClr val="FFFF00"/>
                </a:highligh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AE" sz="3600" b="0" i="0"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endParaRPr>
          </a:p>
        </p:txBody>
      </p:sp>
    </p:spTree>
    <p:extLst>
      <p:ext uri="{BB962C8B-B14F-4D97-AF65-F5344CB8AC3E}">
        <p14:creationId xmlns:p14="http://schemas.microsoft.com/office/powerpoint/2010/main" val="22850809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hlinkClick r:id="rId2"/>
            <a:extLst>
              <a:ext uri="{FF2B5EF4-FFF2-40B4-BE49-F238E27FC236}">
                <a16:creationId xmlns:a16="http://schemas.microsoft.com/office/drawing/2014/main" id="{16AD869D-A663-FA45-F181-20FC8CE3E648}"/>
              </a:ext>
            </a:extLst>
          </p:cNvPr>
          <p:cNvPicPr>
            <a:picLocks noChangeAspect="1"/>
          </p:cNvPicPr>
          <p:nvPr/>
        </p:nvPicPr>
        <p:blipFill>
          <a:blip r:embed="rId3"/>
          <a:stretch>
            <a:fillRect/>
          </a:stretch>
        </p:blipFill>
        <p:spPr>
          <a:xfrm>
            <a:off x="0" y="4003040"/>
            <a:ext cx="2836493" cy="2854960"/>
          </a:xfrm>
          <a:prstGeom prst="rect">
            <a:avLst/>
          </a:prstGeom>
        </p:spPr>
      </p:pic>
      <p:sp>
        <p:nvSpPr>
          <p:cNvPr id="2" name="Title 1">
            <a:extLst>
              <a:ext uri="{FF2B5EF4-FFF2-40B4-BE49-F238E27FC236}">
                <a16:creationId xmlns:a16="http://schemas.microsoft.com/office/drawing/2014/main" id="{5BD04002-688C-09C3-DD2D-80DC7615CD5F}"/>
              </a:ext>
            </a:extLst>
          </p:cNvPr>
          <p:cNvSpPr>
            <a:spLocks noGrp="1"/>
          </p:cNvSpPr>
          <p:nvPr>
            <p:ph type="title"/>
          </p:nvPr>
        </p:nvSpPr>
        <p:spPr/>
        <p:txBody>
          <a:bodyPr>
            <a:normAutofit/>
          </a:bodyPr>
          <a:lstStyle/>
          <a:p>
            <a:r>
              <a:rPr lang="ar-SA" sz="8000" b="0" dirty="0"/>
              <a:t>مقال </a:t>
            </a:r>
            <a:r>
              <a:rPr lang="en-US" sz="8000" b="0" dirty="0"/>
              <a:t>Essay</a:t>
            </a:r>
            <a:endParaRPr lang="en-AE" sz="8000" b="0" dirty="0"/>
          </a:p>
        </p:txBody>
      </p:sp>
      <p:sp>
        <p:nvSpPr>
          <p:cNvPr id="3" name="Content Placeholder 2">
            <a:extLst>
              <a:ext uri="{FF2B5EF4-FFF2-40B4-BE49-F238E27FC236}">
                <a16:creationId xmlns:a16="http://schemas.microsoft.com/office/drawing/2014/main" id="{C0FF9DE5-CAAC-01AB-5739-C3508EAAB259}"/>
              </a:ext>
            </a:extLst>
          </p:cNvPr>
          <p:cNvSpPr>
            <a:spLocks noGrp="1"/>
          </p:cNvSpPr>
          <p:nvPr>
            <p:ph idx="1"/>
          </p:nvPr>
        </p:nvSpPr>
        <p:spPr/>
        <p:txBody>
          <a:bodyPr>
            <a:normAutofit fontScale="85000" lnSpcReduction="20000"/>
          </a:bodyPr>
          <a:lstStyle/>
          <a:p>
            <a:pPr>
              <a:lnSpc>
                <a:spcPct val="100000"/>
              </a:lnSpc>
            </a:pPr>
            <a:r>
              <a:rPr lang="ar-SA" dirty="0"/>
              <a:t>1. </a:t>
            </a:r>
            <a:r>
              <a:rPr lang="ar-SA" dirty="0">
                <a:latin typeface="Simplified Arabic" panose="02020603050405020304" pitchFamily="18" charset="-78"/>
                <a:cs typeface="Simplified Arabic" panose="02020603050405020304" pitchFamily="18" charset="-78"/>
              </a:rPr>
              <a:t>اكتب مقالا بصفحتين فقط عن أحد تطبيقات التجارة الإلكترونية مثل </a:t>
            </a:r>
            <a:r>
              <a:rPr lang="en-US" dirty="0">
                <a:latin typeface="Simplified Arabic" panose="02020603050405020304" pitchFamily="18" charset="-78"/>
                <a:cs typeface="Simplified Arabic" panose="02020603050405020304" pitchFamily="18" charset="-78"/>
              </a:rPr>
              <a:t>Amazon</a:t>
            </a:r>
            <a:r>
              <a:rPr lang="ar-SA" dirty="0">
                <a:latin typeface="Simplified Arabic" panose="02020603050405020304" pitchFamily="18" charset="-78"/>
                <a:cs typeface="Simplified Arabic" panose="02020603050405020304" pitchFamily="18" charset="-78"/>
              </a:rPr>
              <a:t> </a:t>
            </a:r>
            <a:r>
              <a:rPr lang="en-US" dirty="0">
                <a:latin typeface="Simplified Arabic" panose="02020603050405020304" pitchFamily="18" charset="-78"/>
                <a:cs typeface="Simplified Arabic" panose="02020603050405020304" pitchFamily="18" charset="-78"/>
              </a:rPr>
              <a:t>eBay and</a:t>
            </a:r>
            <a:r>
              <a:rPr lang="ar-SA" dirty="0">
                <a:latin typeface="Simplified Arabic" panose="02020603050405020304" pitchFamily="18" charset="-78"/>
                <a:cs typeface="Simplified Arabic" panose="02020603050405020304" pitchFamily="18" charset="-78"/>
              </a:rPr>
              <a:t>.</a:t>
            </a:r>
          </a:p>
          <a:p>
            <a:pPr>
              <a:lnSpc>
                <a:spcPct val="100000"/>
              </a:lnSpc>
            </a:pPr>
            <a:r>
              <a:rPr lang="ar-SA" dirty="0">
                <a:latin typeface="Simplified Arabic" panose="02020603050405020304" pitchFamily="18" charset="-78"/>
                <a:cs typeface="Simplified Arabic" panose="02020603050405020304" pitchFamily="18" charset="-78"/>
              </a:rPr>
              <a:t>2. </a:t>
            </a:r>
            <a:r>
              <a:rPr lang="ar-SA" dirty="0">
                <a:solidFill>
                  <a:srgbClr val="C00000"/>
                </a:solidFill>
                <a:latin typeface="Simplified Arabic" panose="02020603050405020304" pitchFamily="18" charset="-78"/>
                <a:cs typeface="Simplified Arabic" panose="02020603050405020304" pitchFamily="18" charset="-78"/>
              </a:rPr>
              <a:t>أبحث عن مقالات او بحوث ذات صلة باللغتين العربية والإنكليزية في الانترنت.</a:t>
            </a:r>
          </a:p>
          <a:p>
            <a:r>
              <a:rPr lang="ar-SA" dirty="0">
                <a:latin typeface="Simplified Arabic" panose="02020603050405020304" pitchFamily="18" charset="-78"/>
                <a:cs typeface="Simplified Arabic" panose="02020603050405020304" pitchFamily="18" charset="-78"/>
              </a:rPr>
              <a:t>3. يتضمن المقال مقدمة وفقرات وخاتمة. </a:t>
            </a:r>
            <a:r>
              <a:rPr lang="ar-SA" dirty="0">
                <a:latin typeface="Simplified Arabic" panose="02020603050405020304" pitchFamily="18" charset="-78"/>
                <a:cs typeface="Simplified Arabic" panose="02020603050405020304" pitchFamily="18" charset="-78"/>
                <a:hlinkClick r:id="rId4"/>
              </a:rPr>
              <a:t>كيف تكتب مقالا أكاديميا؟ </a:t>
            </a:r>
            <a:endParaRPr lang="ar-SA" dirty="0">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4. </a:t>
            </a:r>
            <a:r>
              <a:rPr lang="ar-SA" dirty="0">
                <a:solidFill>
                  <a:srgbClr val="C00000"/>
                </a:solidFill>
                <a:latin typeface="Simplified Arabic" panose="02020603050405020304" pitchFamily="18" charset="-78"/>
                <a:cs typeface="Simplified Arabic" panose="02020603050405020304" pitchFamily="18" charset="-78"/>
              </a:rPr>
              <a:t>ضع عنوانا للبحث والاسم والشعبة (صباحي، مسائي)</a:t>
            </a:r>
            <a:endParaRPr lang="en-US" dirty="0">
              <a:solidFill>
                <a:srgbClr val="C00000"/>
              </a:solidFill>
              <a:latin typeface="Simplified Arabic" panose="02020603050405020304" pitchFamily="18" charset="-78"/>
              <a:cs typeface="Simplified Arabic" panose="02020603050405020304" pitchFamily="18" charset="-78"/>
            </a:endParaRPr>
          </a:p>
          <a:p>
            <a:pPr algn="r"/>
            <a:r>
              <a:rPr lang="ar-SA" dirty="0">
                <a:latin typeface="Simplified Arabic" panose="02020603050405020304" pitchFamily="18" charset="-78"/>
                <a:cs typeface="Simplified Arabic" panose="02020603050405020304" pitchFamily="18" charset="-78"/>
              </a:rPr>
              <a:t>5. أرسل ملف</a:t>
            </a:r>
            <a:r>
              <a:rPr lang="en-US" dirty="0">
                <a:latin typeface="Simplified Arabic" panose="02020603050405020304" pitchFamily="18" charset="-78"/>
                <a:cs typeface="Simplified Arabic" panose="02020603050405020304" pitchFamily="18" charset="-78"/>
              </a:rPr>
              <a:t> PDF  </a:t>
            </a:r>
            <a:r>
              <a:rPr lang="ar-SA" dirty="0">
                <a:latin typeface="Simplified Arabic" panose="02020603050405020304" pitchFamily="18" charset="-78"/>
                <a:cs typeface="Simplified Arabic" panose="02020603050405020304" pitchFamily="18" charset="-78"/>
              </a:rPr>
              <a:t>الى </a:t>
            </a:r>
            <a:r>
              <a:rPr lang="en-US" sz="2400" dirty="0">
                <a:latin typeface="Simplified Arabic" panose="02020603050405020304" pitchFamily="18" charset="-78"/>
                <a:cs typeface="Simplified Arabic" panose="02020603050405020304" pitchFamily="18" charset="-78"/>
                <a:hlinkClick r:id="rId5"/>
              </a:rPr>
              <a:t>salem.aljundi@kunoozu.edu.iq</a:t>
            </a:r>
            <a:r>
              <a:rPr lang="ar-SA" sz="2400" dirty="0">
                <a:latin typeface="Simplified Arabic" panose="02020603050405020304" pitchFamily="18" charset="-78"/>
                <a:cs typeface="Simplified Arabic" panose="02020603050405020304" pitchFamily="18" charset="-78"/>
              </a:rPr>
              <a:t> </a:t>
            </a:r>
            <a:r>
              <a:rPr lang="en-US" dirty="0">
                <a:latin typeface="Simplified Arabic" panose="02020603050405020304" pitchFamily="18" charset="-78"/>
                <a:cs typeface="Simplified Arabic" panose="02020603050405020304" pitchFamily="18" charset="-78"/>
              </a:rPr>
              <a:t>، </a:t>
            </a:r>
            <a:r>
              <a:rPr lang="ar-SA" dirty="0">
                <a:latin typeface="Simplified Arabic" panose="02020603050405020304" pitchFamily="18" charset="-78"/>
                <a:cs typeface="Simplified Arabic" panose="02020603050405020304" pitchFamily="18" charset="-78"/>
              </a:rPr>
              <a:t>وأبتدأ البريد الالكتروني بالاسم والشعبة وعنوان المقال، وانتظر تأكيد الاستلام</a:t>
            </a:r>
          </a:p>
          <a:p>
            <a:r>
              <a:rPr lang="ar-SA" dirty="0">
                <a:latin typeface="Simplified Arabic" panose="02020603050405020304" pitchFamily="18" charset="-78"/>
                <a:cs typeface="Simplified Arabic" panose="02020603050405020304" pitchFamily="18" charset="-78"/>
              </a:rPr>
              <a:t>6. </a:t>
            </a:r>
            <a:r>
              <a:rPr lang="ar-SA" dirty="0">
                <a:solidFill>
                  <a:srgbClr val="C00000"/>
                </a:solidFill>
                <a:latin typeface="Simplified Arabic" panose="02020603050405020304" pitchFamily="18" charset="-78"/>
                <a:cs typeface="Simplified Arabic" panose="02020603050405020304" pitchFamily="18" charset="-78"/>
              </a:rPr>
              <a:t>أستخدم نمط الخط </a:t>
            </a:r>
            <a:r>
              <a:rPr lang="en-US" dirty="0">
                <a:solidFill>
                  <a:srgbClr val="C00000"/>
                </a:solidFill>
                <a:latin typeface="Simplified Arabic" panose="02020603050405020304" pitchFamily="18" charset="-78"/>
                <a:cs typeface="Simplified Arabic" panose="02020603050405020304" pitchFamily="18" charset="-78"/>
              </a:rPr>
              <a:t> Simplified Arabic </a:t>
            </a:r>
            <a:r>
              <a:rPr lang="ar-SA" dirty="0">
                <a:solidFill>
                  <a:srgbClr val="C00000"/>
                </a:solidFill>
                <a:latin typeface="Simplified Arabic" panose="02020603050405020304" pitchFamily="18" charset="-78"/>
                <a:cs typeface="Simplified Arabic" panose="02020603050405020304" pitchFamily="18" charset="-78"/>
              </a:rPr>
              <a:t>وبحجم خط 14 وأستخدم </a:t>
            </a:r>
            <a:r>
              <a:rPr lang="en-US" dirty="0">
                <a:solidFill>
                  <a:srgbClr val="C00000"/>
                </a:solidFill>
                <a:latin typeface="Simplified Arabic" panose="02020603050405020304" pitchFamily="18" charset="-78"/>
                <a:cs typeface="Simplified Arabic" panose="02020603050405020304" pitchFamily="18" charset="-78"/>
              </a:rPr>
              <a:t> Bold </a:t>
            </a:r>
            <a:r>
              <a:rPr lang="ar-SA" b="1" dirty="0">
                <a:solidFill>
                  <a:srgbClr val="C00000"/>
                </a:solidFill>
                <a:latin typeface="Simplified Arabic" panose="02020603050405020304" pitchFamily="18" charset="-78"/>
                <a:cs typeface="Simplified Arabic" panose="02020603050405020304" pitchFamily="18" charset="-78"/>
              </a:rPr>
              <a:t>للعناوين</a:t>
            </a:r>
            <a:r>
              <a:rPr lang="ar-SA" dirty="0">
                <a:solidFill>
                  <a:srgbClr val="C00000"/>
                </a:solidFill>
                <a:latin typeface="Simplified Arabic" panose="02020603050405020304" pitchFamily="18" charset="-78"/>
                <a:cs typeface="Simplified Arabic" panose="02020603050405020304" pitchFamily="18" charset="-78"/>
              </a:rPr>
              <a:t> الفرعية</a:t>
            </a:r>
            <a:r>
              <a:rPr lang="en-US" dirty="0">
                <a:solidFill>
                  <a:srgbClr val="C00000"/>
                </a:solidFill>
                <a:latin typeface="Simplified Arabic" panose="02020603050405020304" pitchFamily="18" charset="-78"/>
                <a:cs typeface="Simplified Arabic" panose="02020603050405020304" pitchFamily="18" charset="-78"/>
              </a:rPr>
              <a:t> </a:t>
            </a:r>
            <a:r>
              <a:rPr lang="ar-SA" dirty="0">
                <a:solidFill>
                  <a:srgbClr val="C00000"/>
                </a:solidFill>
                <a:latin typeface="Simplified Arabic" panose="02020603050405020304" pitchFamily="18" charset="-78"/>
                <a:cs typeface="Simplified Arabic" panose="02020603050405020304" pitchFamily="18" charset="-78"/>
              </a:rPr>
              <a:t> و </a:t>
            </a:r>
            <a:r>
              <a:rPr lang="en-US" dirty="0">
                <a:solidFill>
                  <a:srgbClr val="C00000"/>
                </a:solidFill>
                <a:latin typeface="Simplified Arabic" panose="02020603050405020304" pitchFamily="18" charset="-78"/>
                <a:cs typeface="Simplified Arabic" panose="02020603050405020304" pitchFamily="18" charset="-78"/>
              </a:rPr>
              <a:t>Line spacing 1</a:t>
            </a:r>
            <a:endParaRPr lang="ar-SA" dirty="0">
              <a:solidFill>
                <a:srgbClr val="C00000"/>
              </a:solidFill>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7. يمكنك وضع صورة واحدة لتوضيح التطبيق المختار.</a:t>
            </a:r>
            <a:endParaRPr lang="en-US" dirty="0">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8</a:t>
            </a:r>
            <a:r>
              <a:rPr lang="ar-SA" dirty="0">
                <a:solidFill>
                  <a:srgbClr val="FF0000"/>
                </a:solidFill>
                <a:latin typeface="Simplified Arabic" panose="02020603050405020304" pitchFamily="18" charset="-78"/>
                <a:cs typeface="Simplified Arabic" panose="02020603050405020304" pitchFamily="18" charset="-78"/>
              </a:rPr>
              <a:t>. أرجو تسمية الملف باسمك الثنائي وباللغة الإنكليزية.</a:t>
            </a:r>
            <a:endParaRPr lang="en-US" dirty="0">
              <a:solidFill>
                <a:srgbClr val="FF0000"/>
              </a:solidFill>
              <a:latin typeface="Simplified Arabic" panose="02020603050405020304" pitchFamily="18" charset="-78"/>
              <a:cs typeface="Simplified Arabic" panose="02020603050405020304" pitchFamily="18" charset="-78"/>
            </a:endParaRPr>
          </a:p>
          <a:p>
            <a:r>
              <a:rPr lang="ar-SA" dirty="0">
                <a:solidFill>
                  <a:srgbClr val="FF0000"/>
                </a:solidFill>
                <a:latin typeface="Simplified Arabic" panose="02020603050405020304" pitchFamily="18" charset="-78"/>
                <a:cs typeface="Simplified Arabic" panose="02020603050405020304" pitchFamily="18" charset="-78"/>
              </a:rPr>
              <a:t>9</a:t>
            </a:r>
            <a:r>
              <a:rPr lang="ar-SA" dirty="0">
                <a:latin typeface="Simplified Arabic" panose="02020603050405020304" pitchFamily="18" charset="-78"/>
                <a:cs typeface="Simplified Arabic" panose="02020603050405020304" pitchFamily="18" charset="-78"/>
              </a:rPr>
              <a:t>. احذر التشابه مع أي مقال لأحد زملائك.</a:t>
            </a:r>
          </a:p>
        </p:txBody>
      </p:sp>
      <p:sp>
        <p:nvSpPr>
          <p:cNvPr id="4" name="Slide Number Placeholder 3">
            <a:extLst>
              <a:ext uri="{FF2B5EF4-FFF2-40B4-BE49-F238E27FC236}">
                <a16:creationId xmlns:a16="http://schemas.microsoft.com/office/drawing/2014/main" id="{872DFDCA-2C99-59E2-B943-B611E9F5BDBD}"/>
              </a:ext>
            </a:extLst>
          </p:cNvPr>
          <p:cNvSpPr>
            <a:spLocks noGrp="1"/>
          </p:cNvSpPr>
          <p:nvPr>
            <p:ph type="sldNum" sz="quarter" idx="12"/>
          </p:nvPr>
        </p:nvSpPr>
        <p:spPr/>
        <p:txBody>
          <a:bodyPr/>
          <a:lstStyle/>
          <a:p>
            <a:fld id="{9D7E10A5-D6BE-49F1-B6B0-3994C46CDFDC}" type="slidenum">
              <a:rPr lang="en-AE" smtClean="0"/>
              <a:pPr/>
              <a:t>4</a:t>
            </a:fld>
            <a:endParaRPr lang="en-AE" dirty="0"/>
          </a:p>
        </p:txBody>
      </p:sp>
    </p:spTree>
    <p:extLst>
      <p:ext uri="{BB962C8B-B14F-4D97-AF65-F5344CB8AC3E}">
        <p14:creationId xmlns:p14="http://schemas.microsoft.com/office/powerpoint/2010/main" val="1468563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D332E-4D5C-FCCB-E1C1-7D264FEF7D12}"/>
              </a:ext>
            </a:extLst>
          </p:cNvPr>
          <p:cNvSpPr>
            <a:spLocks noGrp="1"/>
          </p:cNvSpPr>
          <p:nvPr>
            <p:ph type="title"/>
          </p:nvPr>
        </p:nvSpPr>
        <p:spPr/>
        <p:txBody>
          <a:bodyPr/>
          <a:lstStyle/>
          <a:p>
            <a:r>
              <a:rPr lang="ar-SA" dirty="0"/>
              <a:t>تطبيقات التجارة الالكترونية</a:t>
            </a:r>
            <a:endParaRPr lang="en-AE" dirty="0"/>
          </a:p>
        </p:txBody>
      </p:sp>
      <p:sp>
        <p:nvSpPr>
          <p:cNvPr id="3" name="Content Placeholder 2">
            <a:extLst>
              <a:ext uri="{FF2B5EF4-FFF2-40B4-BE49-F238E27FC236}">
                <a16:creationId xmlns:a16="http://schemas.microsoft.com/office/drawing/2014/main" id="{2A732CBB-58AB-E31E-4624-7DA226478DDA}"/>
              </a:ext>
            </a:extLst>
          </p:cNvPr>
          <p:cNvSpPr>
            <a:spLocks noGrp="1"/>
          </p:cNvSpPr>
          <p:nvPr>
            <p:ph sz="half" idx="1"/>
          </p:nvPr>
        </p:nvSpPr>
        <p:spPr/>
        <p:txBody>
          <a:bodyPr/>
          <a:lstStyle/>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Amazon (</a:t>
            </a:r>
            <a:r>
              <a:rPr lang="en-AE" sz="1800" kern="100" dirty="0">
                <a:effectLst/>
                <a:latin typeface="Times New Roman" panose="02020603050405020304" pitchFamily="18" charset="0"/>
                <a:ea typeface="Calibri" panose="020F0502020204030204" pitchFamily="34" charset="0"/>
                <a:hlinkClick r:id="rId2"/>
              </a:rPr>
              <a:t>www.amazon.com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eBay (</a:t>
            </a:r>
            <a:r>
              <a:rPr lang="en-AE" sz="1800" kern="100" dirty="0">
                <a:effectLst/>
                <a:latin typeface="Times New Roman" panose="02020603050405020304" pitchFamily="18" charset="0"/>
                <a:ea typeface="Calibri" panose="020F0502020204030204" pitchFamily="34" charset="0"/>
                <a:hlinkClick r:id="rId3"/>
              </a:rPr>
              <a:t>www.ebay.com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Alibaba (</a:t>
            </a:r>
            <a:r>
              <a:rPr lang="en-AE" sz="1800" kern="100" dirty="0">
                <a:effectLst/>
                <a:latin typeface="Times New Roman" panose="02020603050405020304" pitchFamily="18" charset="0"/>
                <a:ea typeface="Calibri" panose="020F0502020204030204" pitchFamily="34" charset="0"/>
                <a:hlinkClick r:id="rId4"/>
              </a:rPr>
              <a:t>www.alibaba.com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Etsy (</a:t>
            </a:r>
            <a:r>
              <a:rPr lang="en-AE" sz="1800" kern="100" dirty="0">
                <a:effectLst/>
                <a:latin typeface="Times New Roman" panose="02020603050405020304" pitchFamily="18" charset="0"/>
                <a:ea typeface="Calibri" panose="020F0502020204030204" pitchFamily="34" charset="0"/>
                <a:hlinkClick r:id="rId5"/>
              </a:rPr>
              <a:t>www.etsy.com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Walmart (</a:t>
            </a:r>
            <a:r>
              <a:rPr lang="en-AE" sz="1800" kern="100" dirty="0">
                <a:effectLst/>
                <a:latin typeface="Times New Roman" panose="02020603050405020304" pitchFamily="18" charset="0"/>
                <a:ea typeface="Calibri" panose="020F0502020204030204" pitchFamily="34" charset="0"/>
                <a:hlinkClick r:id="rId6"/>
              </a:rPr>
              <a:t>www.walmart.com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Best Buy (</a:t>
            </a:r>
            <a:r>
              <a:rPr lang="en-AE" sz="1800" kern="100" dirty="0">
                <a:effectLst/>
                <a:latin typeface="Times New Roman" panose="02020603050405020304" pitchFamily="18" charset="0"/>
                <a:ea typeface="Calibri" panose="020F0502020204030204" pitchFamily="34" charset="0"/>
                <a:hlinkClick r:id="rId7"/>
              </a:rPr>
              <a:t>www.bestbuy.com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Target (</a:t>
            </a:r>
            <a:r>
              <a:rPr lang="en-AE" sz="1800" kern="100" dirty="0">
                <a:effectLst/>
                <a:latin typeface="Times New Roman" panose="02020603050405020304" pitchFamily="18" charset="0"/>
                <a:ea typeface="Calibri" panose="020F0502020204030204" pitchFamily="34" charset="0"/>
                <a:hlinkClick r:id="rId8"/>
              </a:rPr>
              <a:t>www.target.com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Shopify (</a:t>
            </a:r>
            <a:r>
              <a:rPr lang="en-AE" sz="1800" kern="100" dirty="0">
                <a:effectLst/>
                <a:latin typeface="Times New Roman" panose="02020603050405020304" pitchFamily="18" charset="0"/>
                <a:ea typeface="Calibri" panose="020F0502020204030204" pitchFamily="34" charset="0"/>
                <a:hlinkClick r:id="rId9"/>
              </a:rPr>
              <a:t>www.shopify.com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Flipkart (</a:t>
            </a:r>
            <a:r>
              <a:rPr lang="en-AE" sz="1800" u="sng" kern="100" dirty="0">
                <a:solidFill>
                  <a:srgbClr val="0563C1"/>
                </a:solidFill>
                <a:effectLst/>
                <a:latin typeface="Times New Roman" panose="02020603050405020304" pitchFamily="18" charset="0"/>
                <a:ea typeface="Calibri" panose="020F0502020204030204" pitchFamily="34" charset="0"/>
                <a:hlinkClick r:id="rId10"/>
              </a:rPr>
              <a:t>www.flipkart.com</a:t>
            </a:r>
            <a:r>
              <a:rPr lang="en-AE" sz="1800" kern="100" dirty="0">
                <a:effectLst/>
                <a:latin typeface="Times New Roman" panose="02020603050405020304" pitchFamily="18" charset="0"/>
                <a:ea typeface="Calibri" panose="020F0502020204030204" pitchFamily="34" charset="0"/>
              </a:rPr>
              <a:t>)</a:t>
            </a:r>
          </a:p>
          <a:p>
            <a:pPr marL="342900" lvl="0" indent="-342900" algn="l" rtl="0">
              <a:lnSpc>
                <a:spcPct val="107000"/>
              </a:lnSpc>
              <a:spcAft>
                <a:spcPts val="800"/>
              </a:spcAft>
              <a:buFont typeface="+mj-lt"/>
              <a:buAutoNum type="arabicPeriod"/>
            </a:pPr>
            <a:r>
              <a:rPr lang="en-AE" sz="1800" kern="100" dirty="0">
                <a:effectLst/>
                <a:latin typeface="Times New Roman" panose="02020603050405020304" pitchFamily="18" charset="0"/>
                <a:ea typeface="Calibri" panose="020F0502020204030204" pitchFamily="34" charset="0"/>
              </a:rPr>
              <a:t>Rakuten (</a:t>
            </a:r>
            <a:r>
              <a:rPr lang="en-AE" sz="1800" u="sng" kern="100" dirty="0">
                <a:solidFill>
                  <a:srgbClr val="0563C1"/>
                </a:solidFill>
                <a:effectLst/>
                <a:latin typeface="Times New Roman" panose="02020603050405020304" pitchFamily="18" charset="0"/>
                <a:ea typeface="Calibri" panose="020F0502020204030204" pitchFamily="34" charset="0"/>
                <a:hlinkClick r:id="rId11"/>
              </a:rPr>
              <a:t>www.rakuten.com</a:t>
            </a:r>
            <a:r>
              <a:rPr lang="en-AE" sz="1800" kern="100" dirty="0">
                <a:effectLst/>
                <a:latin typeface="Times New Roman" panose="02020603050405020304" pitchFamily="18" charset="0"/>
                <a:ea typeface="Calibri" panose="020F0502020204030204" pitchFamily="34" charset="0"/>
              </a:rPr>
              <a:t>)</a:t>
            </a:r>
          </a:p>
          <a:p>
            <a:pPr algn="l" rtl="0"/>
            <a:endParaRPr lang="en-AE" dirty="0"/>
          </a:p>
        </p:txBody>
      </p:sp>
      <p:sp>
        <p:nvSpPr>
          <p:cNvPr id="4" name="Content Placeholder 3">
            <a:extLst>
              <a:ext uri="{FF2B5EF4-FFF2-40B4-BE49-F238E27FC236}">
                <a16:creationId xmlns:a16="http://schemas.microsoft.com/office/drawing/2014/main" id="{6173AD87-6C56-5FDB-5E09-7BFA19B242F2}"/>
              </a:ext>
            </a:extLst>
          </p:cNvPr>
          <p:cNvSpPr>
            <a:spLocks noGrp="1"/>
          </p:cNvSpPr>
          <p:nvPr>
            <p:ph sz="half" idx="2"/>
          </p:nvPr>
        </p:nvSpPr>
        <p:spPr/>
        <p:txBody>
          <a:bodyPr/>
          <a:lstStyle/>
          <a:p>
            <a:pPr lvl="0" algn="l" rtl="0">
              <a:lnSpc>
                <a:spcPct val="107000"/>
              </a:lnSpc>
            </a:pPr>
            <a:r>
              <a:rPr lang="en-AE" sz="1800" kern="100" dirty="0">
                <a:effectLst/>
                <a:latin typeface="Times New Roman" panose="02020603050405020304" pitchFamily="18" charset="0"/>
                <a:ea typeface="Calibri" panose="020F0502020204030204" pitchFamily="34" charset="0"/>
              </a:rPr>
              <a:t>11. Zalando (</a:t>
            </a:r>
            <a:r>
              <a:rPr lang="en-AE" sz="1800" kern="100" dirty="0">
                <a:effectLst/>
                <a:latin typeface="Times New Roman" panose="02020603050405020304" pitchFamily="18" charset="0"/>
                <a:ea typeface="Calibri" panose="020F0502020204030204" pitchFamily="34" charset="0"/>
                <a:hlinkClick r:id="rId12"/>
              </a:rPr>
              <a:t>www.zalando.com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12. ASOS (</a:t>
            </a:r>
            <a:r>
              <a:rPr lang="en-AE" sz="1800" kern="100" dirty="0">
                <a:effectLst/>
                <a:latin typeface="Times New Roman" panose="02020603050405020304" pitchFamily="18" charset="0"/>
                <a:ea typeface="Calibri" panose="020F0502020204030204" pitchFamily="34" charset="0"/>
                <a:hlinkClick r:id="rId13"/>
              </a:rPr>
              <a:t>www.asos.com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13. Newegg (</a:t>
            </a:r>
            <a:r>
              <a:rPr lang="en-AE" sz="1800" kern="100" dirty="0">
                <a:effectLst/>
                <a:latin typeface="Times New Roman" panose="02020603050405020304" pitchFamily="18" charset="0"/>
                <a:ea typeface="Calibri" panose="020F0502020204030204" pitchFamily="34" charset="0"/>
                <a:hlinkClick r:id="rId14"/>
              </a:rPr>
              <a:t>www.newegg.com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14. Overstock (</a:t>
            </a:r>
            <a:r>
              <a:rPr lang="en-AE" sz="1800" kern="100" dirty="0">
                <a:effectLst/>
                <a:latin typeface="Times New Roman" panose="02020603050405020304" pitchFamily="18" charset="0"/>
                <a:ea typeface="Calibri" panose="020F0502020204030204" pitchFamily="34" charset="0"/>
                <a:hlinkClick r:id="rId15"/>
              </a:rPr>
              <a:t>www.overstock.com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15. AliExpress (</a:t>
            </a:r>
            <a:r>
              <a:rPr lang="en-AE" sz="1800" kern="100" dirty="0">
                <a:effectLst/>
                <a:latin typeface="Times New Roman" panose="02020603050405020304" pitchFamily="18" charset="0"/>
                <a:ea typeface="Calibri" panose="020F0502020204030204" pitchFamily="34" charset="0"/>
                <a:hlinkClick r:id="rId16"/>
              </a:rPr>
              <a:t>www.aliexpress.com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16. Wayfair (</a:t>
            </a:r>
            <a:r>
              <a:rPr lang="en-AE" sz="1800" kern="100" dirty="0">
                <a:effectLst/>
                <a:latin typeface="Times New Roman" panose="02020603050405020304" pitchFamily="18" charset="0"/>
                <a:ea typeface="Calibri" panose="020F0502020204030204" pitchFamily="34" charset="0"/>
                <a:hlinkClick r:id="rId17"/>
              </a:rPr>
              <a:t>www.wayfair.com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17. Macy's (</a:t>
            </a:r>
            <a:r>
              <a:rPr lang="en-AE" sz="1800" kern="100" dirty="0">
                <a:effectLst/>
                <a:latin typeface="Times New Roman" panose="02020603050405020304" pitchFamily="18" charset="0"/>
                <a:ea typeface="Calibri" panose="020F0502020204030204" pitchFamily="34" charset="0"/>
                <a:hlinkClick r:id="rId18"/>
              </a:rPr>
              <a:t>www.macys.com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18 Home Depot (</a:t>
            </a:r>
            <a:r>
              <a:rPr lang="en-AE" sz="1800" kern="100" dirty="0">
                <a:effectLst/>
                <a:latin typeface="Times New Roman" panose="02020603050405020304" pitchFamily="18" charset="0"/>
                <a:ea typeface="Calibri" panose="020F0502020204030204" pitchFamily="34" charset="0"/>
                <a:hlinkClick r:id="rId19"/>
              </a:rPr>
              <a:t>www.homedepot.com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19 JD.com (</a:t>
            </a:r>
            <a:r>
              <a:rPr lang="en-AE" sz="1800" kern="100" dirty="0">
                <a:effectLst/>
                <a:latin typeface="Times New Roman" panose="02020603050405020304" pitchFamily="18" charset="0"/>
                <a:ea typeface="Calibri" panose="020F0502020204030204" pitchFamily="34" charset="0"/>
                <a:hlinkClick r:id="rId20"/>
              </a:rPr>
              <a:t>www.jd.com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spcAft>
                <a:spcPts val="800"/>
              </a:spcAft>
            </a:pPr>
            <a:r>
              <a:rPr lang="en-AE" sz="1800" kern="100" dirty="0">
                <a:effectLst/>
                <a:latin typeface="Times New Roman" panose="02020603050405020304" pitchFamily="18" charset="0"/>
                <a:ea typeface="Calibri" panose="020F0502020204030204" pitchFamily="34" charset="0"/>
              </a:rPr>
              <a:t>20. Costco (</a:t>
            </a:r>
            <a:r>
              <a:rPr lang="en-AE" sz="1800" kern="100" dirty="0">
                <a:effectLst/>
                <a:latin typeface="Times New Roman" panose="02020603050405020304" pitchFamily="18" charset="0"/>
                <a:ea typeface="Calibri" panose="020F0502020204030204" pitchFamily="34" charset="0"/>
                <a:hlinkClick r:id="rId21"/>
              </a:rPr>
              <a:t>www.costco.com</a:t>
            </a:r>
            <a:r>
              <a:rPr lang="en-AE" sz="1800" kern="100" dirty="0">
                <a:effectLst/>
                <a:latin typeface="Times New Roman" panose="02020603050405020304" pitchFamily="18" charset="0"/>
                <a:ea typeface="Calibri" panose="020F0502020204030204" pitchFamily="34" charset="0"/>
              </a:rPr>
              <a:t>) </a:t>
            </a:r>
          </a:p>
          <a:p>
            <a:pPr algn="l" rtl="0"/>
            <a:endParaRPr lang="en-AE" dirty="0"/>
          </a:p>
        </p:txBody>
      </p:sp>
      <p:sp>
        <p:nvSpPr>
          <p:cNvPr id="5" name="Slide Number Placeholder 4">
            <a:extLst>
              <a:ext uri="{FF2B5EF4-FFF2-40B4-BE49-F238E27FC236}">
                <a16:creationId xmlns:a16="http://schemas.microsoft.com/office/drawing/2014/main" id="{636914B1-0D66-2FB6-1747-0251B4183DF4}"/>
              </a:ext>
            </a:extLst>
          </p:cNvPr>
          <p:cNvSpPr>
            <a:spLocks noGrp="1"/>
          </p:cNvSpPr>
          <p:nvPr>
            <p:ph type="sldNum" sz="quarter" idx="12"/>
          </p:nvPr>
        </p:nvSpPr>
        <p:spPr/>
        <p:txBody>
          <a:bodyPr/>
          <a:lstStyle/>
          <a:p>
            <a:fld id="{24E1593F-C6A5-48D7-8322-BC8526C86B25}" type="slidenum">
              <a:rPr lang="en-AE" smtClean="0"/>
              <a:pPr/>
              <a:t>5</a:t>
            </a:fld>
            <a:endParaRPr lang="en-AE" dirty="0"/>
          </a:p>
        </p:txBody>
      </p:sp>
    </p:spTree>
    <p:extLst>
      <p:ext uri="{BB962C8B-B14F-4D97-AF65-F5344CB8AC3E}">
        <p14:creationId xmlns:p14="http://schemas.microsoft.com/office/powerpoint/2010/main" val="34509900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additive="base">
                                        <p:cTn id="4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anim calcmode="lin" valueType="num">
                                      <p:cBhvr additive="base">
                                        <p:cTn id="5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8" end="8"/>
                                            </p:txEl>
                                          </p:spTgt>
                                        </p:tgtEl>
                                        <p:attrNameLst>
                                          <p:attrName>style.visibility</p:attrName>
                                        </p:attrNameLst>
                                      </p:cBhvr>
                                      <p:to>
                                        <p:strVal val="visible"/>
                                      </p:to>
                                    </p:set>
                                    <p:anim calcmode="lin" valueType="num">
                                      <p:cBhvr additive="base">
                                        <p:cTn id="6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9" end="9"/>
                                            </p:txEl>
                                          </p:spTgt>
                                        </p:tgtEl>
                                        <p:attrNameLst>
                                          <p:attrName>style.visibility</p:attrName>
                                        </p:attrNameLst>
                                      </p:cBhvr>
                                      <p:to>
                                        <p:strVal val="visible"/>
                                      </p:to>
                                    </p:set>
                                    <p:anim calcmode="lin" valueType="num">
                                      <p:cBhvr additive="base">
                                        <p:cTn id="6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8C188-4BED-FA59-9D6E-A52DB3018A00}"/>
              </a:ext>
            </a:extLst>
          </p:cNvPr>
          <p:cNvSpPr>
            <a:spLocks noGrp="1"/>
          </p:cNvSpPr>
          <p:nvPr>
            <p:ph type="title"/>
          </p:nvPr>
        </p:nvSpPr>
        <p:spPr/>
        <p:txBody>
          <a:bodyPr>
            <a:noAutofit/>
          </a:bodyPr>
          <a:lstStyle/>
          <a:p>
            <a:r>
              <a:rPr lang="ar-SA" sz="6000" dirty="0"/>
              <a:t>الفصل السابع: التجارة الإلكترونية الدولية</a:t>
            </a:r>
            <a:endParaRPr lang="en-AE" sz="8000" dirty="0"/>
          </a:p>
        </p:txBody>
      </p:sp>
      <p:sp>
        <p:nvSpPr>
          <p:cNvPr id="4" name="Content Placeholder 3">
            <a:extLst>
              <a:ext uri="{FF2B5EF4-FFF2-40B4-BE49-F238E27FC236}">
                <a16:creationId xmlns:a16="http://schemas.microsoft.com/office/drawing/2014/main" id="{01AD4FAA-B04F-33B5-0270-1A269F4129C3}"/>
              </a:ext>
            </a:extLst>
          </p:cNvPr>
          <p:cNvSpPr>
            <a:spLocks noGrp="1"/>
          </p:cNvSpPr>
          <p:nvPr>
            <p:ph sz="half" idx="2"/>
          </p:nvPr>
        </p:nvSpPr>
        <p:spPr/>
        <p:txBody>
          <a:bodyPr>
            <a:normAutofit fontScale="55000" lnSpcReduction="20000"/>
          </a:bodyPr>
          <a:lstStyle/>
          <a:p>
            <a:pPr marL="857250" lvl="0" indent="-857250">
              <a:lnSpc>
                <a:spcPct val="107000"/>
              </a:lnSpc>
              <a:spcAft>
                <a:spcPts val="800"/>
              </a:spcAft>
              <a:buFont typeface="Wingdings" panose="05000000000000000000" pitchFamily="2" charset="2"/>
              <a:buChar char="v"/>
            </a:pPr>
            <a:r>
              <a:rPr lang="ar-SA" sz="6000" b="1" kern="100" dirty="0">
                <a:latin typeface="Times New Roman" panose="02020603050405020304" pitchFamily="18" charset="0"/>
                <a:ea typeface="Calibri" panose="020F0502020204030204" pitchFamily="34" charset="0"/>
              </a:rPr>
              <a:t>استراتيجيات دخول السوق العالمية الكترونيا	</a:t>
            </a:r>
          </a:p>
          <a:p>
            <a:pPr marL="857250" lvl="0" indent="-857250">
              <a:lnSpc>
                <a:spcPct val="107000"/>
              </a:lnSpc>
              <a:spcAft>
                <a:spcPts val="800"/>
              </a:spcAft>
              <a:buFont typeface="Wingdings" panose="05000000000000000000" pitchFamily="2" charset="2"/>
              <a:buChar char="v"/>
            </a:pPr>
            <a:r>
              <a:rPr lang="ar-SA" sz="6000" b="1" kern="100" dirty="0">
                <a:latin typeface="Times New Roman" panose="02020603050405020304" pitchFamily="18" charset="0"/>
                <a:ea typeface="Calibri" panose="020F0502020204030204" pitchFamily="34" charset="0"/>
              </a:rPr>
              <a:t>العملات واعتبارات الدفع للتجارة الالكترونية الدولية	</a:t>
            </a:r>
          </a:p>
          <a:p>
            <a:pPr marL="857250" lvl="0" indent="-857250">
              <a:lnSpc>
                <a:spcPct val="107000"/>
              </a:lnSpc>
              <a:spcAft>
                <a:spcPts val="800"/>
              </a:spcAft>
              <a:buFont typeface="Wingdings" panose="05000000000000000000" pitchFamily="2" charset="2"/>
              <a:buChar char="v"/>
            </a:pPr>
            <a:r>
              <a:rPr lang="ar-SA" sz="6000" b="1" kern="100" dirty="0">
                <a:latin typeface="Times New Roman" panose="02020603050405020304" pitchFamily="18" charset="0"/>
                <a:ea typeface="Calibri" panose="020F0502020204030204" pitchFamily="34" charset="0"/>
              </a:rPr>
              <a:t>التحديات الثقافية للتجارة الالكترونية الدولية	</a:t>
            </a:r>
          </a:p>
          <a:p>
            <a:pPr marL="857250" lvl="0" indent="-857250">
              <a:lnSpc>
                <a:spcPct val="107000"/>
              </a:lnSpc>
              <a:spcAft>
                <a:spcPts val="800"/>
              </a:spcAft>
              <a:buFont typeface="Wingdings" panose="05000000000000000000" pitchFamily="2" charset="2"/>
              <a:buChar char="v"/>
            </a:pPr>
            <a:r>
              <a:rPr lang="ar-SA" sz="6000" b="1" kern="100" dirty="0">
                <a:latin typeface="Times New Roman" panose="02020603050405020304" pitchFamily="18" charset="0"/>
                <a:ea typeface="Calibri" panose="020F0502020204030204" pitchFamily="34" charset="0"/>
              </a:rPr>
              <a:t>التحديات القانونية للتجارة الالكترونية الدولية	</a:t>
            </a:r>
          </a:p>
        </p:txBody>
      </p:sp>
      <p:sp>
        <p:nvSpPr>
          <p:cNvPr id="5" name="Slide Number Placeholder 4">
            <a:extLst>
              <a:ext uri="{FF2B5EF4-FFF2-40B4-BE49-F238E27FC236}">
                <a16:creationId xmlns:a16="http://schemas.microsoft.com/office/drawing/2014/main" id="{36B2821C-3526-D84C-5BF5-74C0C70FD34E}"/>
              </a:ext>
            </a:extLst>
          </p:cNvPr>
          <p:cNvSpPr>
            <a:spLocks noGrp="1"/>
          </p:cNvSpPr>
          <p:nvPr>
            <p:ph type="sldNum" sz="quarter" idx="12"/>
          </p:nvPr>
        </p:nvSpPr>
        <p:spPr/>
        <p:txBody>
          <a:bodyPr/>
          <a:lstStyle/>
          <a:p>
            <a:fld id="{24E1593F-C6A5-48D7-8322-BC8526C86B25}" type="slidenum">
              <a:rPr lang="en-AE" smtClean="0"/>
              <a:pPr/>
              <a:t>6</a:t>
            </a:fld>
            <a:endParaRPr lang="en-AE" dirty="0"/>
          </a:p>
        </p:txBody>
      </p:sp>
      <p:pic>
        <p:nvPicPr>
          <p:cNvPr id="8" name="Content Placeholder 7">
            <a:extLst>
              <a:ext uri="{FF2B5EF4-FFF2-40B4-BE49-F238E27FC236}">
                <a16:creationId xmlns:a16="http://schemas.microsoft.com/office/drawing/2014/main" id="{2E507DCE-FE6E-CCFA-D78A-0DD0244FEF85}"/>
              </a:ext>
            </a:extLst>
          </p:cNvPr>
          <p:cNvPicPr>
            <a:picLocks noGrp="1" noChangeAspect="1"/>
          </p:cNvPicPr>
          <p:nvPr>
            <p:ph sz="half" idx="1"/>
          </p:nvPr>
        </p:nvPicPr>
        <p:blipFill>
          <a:blip r:embed="rId2"/>
          <a:stretch>
            <a:fillRect/>
          </a:stretch>
        </p:blipFill>
        <p:spPr>
          <a:xfrm>
            <a:off x="757623" y="2403157"/>
            <a:ext cx="5414577" cy="3342007"/>
          </a:xfrm>
          <a:prstGeom prst="rect">
            <a:avLst/>
          </a:prstGeom>
        </p:spPr>
      </p:pic>
    </p:spTree>
    <p:extLst>
      <p:ext uri="{BB962C8B-B14F-4D97-AF65-F5344CB8AC3E}">
        <p14:creationId xmlns:p14="http://schemas.microsoft.com/office/powerpoint/2010/main" val="19073080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BD04-55E5-F6CD-0C67-81A02BB68DE8}"/>
              </a:ext>
            </a:extLst>
          </p:cNvPr>
          <p:cNvSpPr>
            <a:spLocks noGrp="1"/>
          </p:cNvSpPr>
          <p:nvPr>
            <p:ph type="title"/>
          </p:nvPr>
        </p:nvSpPr>
        <p:spPr>
          <a:blipFill>
            <a:blip r:embed="rId2"/>
            <a:tile tx="0" ty="0" sx="100000" sy="100000" flip="none" algn="tl"/>
          </a:blipFill>
        </p:spPr>
        <p:txBody>
          <a:bodyPr>
            <a:noAutofit/>
          </a:bodyPr>
          <a:lstStyle/>
          <a:p>
            <a:r>
              <a:rPr lang="ar-SA" sz="5400" dirty="0"/>
              <a:t>استراتيجيات دخول السوق العالمية الكترونيا</a:t>
            </a:r>
            <a:endParaRPr lang="en-AE" sz="5400" dirty="0"/>
          </a:p>
        </p:txBody>
      </p:sp>
      <p:sp>
        <p:nvSpPr>
          <p:cNvPr id="3" name="Content Placeholder 2">
            <a:extLst>
              <a:ext uri="{FF2B5EF4-FFF2-40B4-BE49-F238E27FC236}">
                <a16:creationId xmlns:a16="http://schemas.microsoft.com/office/drawing/2014/main" id="{356BF0D8-B664-DAE9-3766-C161A9F14772}"/>
              </a:ext>
            </a:extLst>
          </p:cNvPr>
          <p:cNvSpPr>
            <a:spLocks noGrp="1"/>
          </p:cNvSpPr>
          <p:nvPr>
            <p:ph idx="1"/>
          </p:nvPr>
        </p:nvSpPr>
        <p:spPr/>
        <p:txBody>
          <a:bodyPr>
            <a:noAutofit/>
          </a:bodyPr>
          <a:lstStyle/>
          <a:p>
            <a:r>
              <a:rPr lang="ar-SA" sz="3200" b="1" dirty="0"/>
              <a:t>تدخل الشركات السوق العالمية عبر الإنترنت باستخدام عدة استراتيجيات مبتكرة ومتنوعة. إليك بعض استراتيجيات دخول السوق العالمية الإلكترونية:</a:t>
            </a:r>
          </a:p>
          <a:p>
            <a:endParaRPr lang="ar-SA" sz="3200" b="1" dirty="0">
              <a:solidFill>
                <a:schemeClr val="accent1"/>
              </a:solidFill>
            </a:endParaRPr>
          </a:p>
          <a:p>
            <a:r>
              <a:rPr lang="ar-SA" sz="3200" b="1" dirty="0">
                <a:solidFill>
                  <a:schemeClr val="accent1"/>
                </a:solidFill>
              </a:rPr>
              <a:t>1.	توسيع النطاق الجغرافي للتسويق الرقمي: </a:t>
            </a:r>
          </a:p>
          <a:p>
            <a:r>
              <a:rPr lang="ar-SA" sz="3200" b="1" dirty="0"/>
              <a:t>يمكن للشركات الناشئة والمتوسطة الحجم البدء في دخول السوق العالمية عبر الإنترنت عن طريق توسيع نطاق استراتيجيات التسويق الرقمي. يمكنهم الاستفادة من منصات التواصل الاجتماعي والإعلانات عبر الإنترنت للوصول إلى جمهور عالمي وتعزيز وجودهم على المستوى العالمي.</a:t>
            </a:r>
          </a:p>
        </p:txBody>
      </p:sp>
      <p:sp>
        <p:nvSpPr>
          <p:cNvPr id="4" name="Slide Number Placeholder 3">
            <a:extLst>
              <a:ext uri="{FF2B5EF4-FFF2-40B4-BE49-F238E27FC236}">
                <a16:creationId xmlns:a16="http://schemas.microsoft.com/office/drawing/2014/main" id="{8B5A9C3E-9B6E-F98D-638B-7000FD674886}"/>
              </a:ext>
            </a:extLst>
          </p:cNvPr>
          <p:cNvSpPr>
            <a:spLocks noGrp="1"/>
          </p:cNvSpPr>
          <p:nvPr>
            <p:ph type="sldNum" sz="quarter" idx="12"/>
          </p:nvPr>
        </p:nvSpPr>
        <p:spPr/>
        <p:txBody>
          <a:bodyPr/>
          <a:lstStyle/>
          <a:p>
            <a:fld id="{9D7E10A5-D6BE-49F1-B6B0-3994C46CDFDC}" type="slidenum">
              <a:rPr lang="en-AE" smtClean="0"/>
              <a:pPr/>
              <a:t>7</a:t>
            </a:fld>
            <a:endParaRPr lang="en-AE" dirty="0"/>
          </a:p>
        </p:txBody>
      </p:sp>
    </p:spTree>
    <p:extLst>
      <p:ext uri="{BB962C8B-B14F-4D97-AF65-F5344CB8AC3E}">
        <p14:creationId xmlns:p14="http://schemas.microsoft.com/office/powerpoint/2010/main" val="101095594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9C5BFC-4DB0-E696-2E02-6ABCE646AE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CC4FB1-0C8E-5204-8D55-E4F375D474EC}"/>
              </a:ext>
            </a:extLst>
          </p:cNvPr>
          <p:cNvSpPr>
            <a:spLocks noGrp="1"/>
          </p:cNvSpPr>
          <p:nvPr>
            <p:ph type="title"/>
          </p:nvPr>
        </p:nvSpPr>
        <p:spPr>
          <a:blipFill>
            <a:blip r:embed="rId2"/>
            <a:tile tx="0" ty="0" sx="100000" sy="100000" flip="none" algn="tl"/>
          </a:blipFill>
        </p:spPr>
        <p:txBody>
          <a:bodyPr>
            <a:noAutofit/>
          </a:bodyPr>
          <a:lstStyle/>
          <a:p>
            <a:r>
              <a:rPr lang="ar-SA" sz="5400" dirty="0"/>
              <a:t>استراتيجيات دخول السوق العالمية الكترونيا</a:t>
            </a:r>
            <a:endParaRPr lang="en-AE" sz="5400" dirty="0"/>
          </a:p>
        </p:txBody>
      </p:sp>
      <p:sp>
        <p:nvSpPr>
          <p:cNvPr id="3" name="Content Placeholder 2">
            <a:extLst>
              <a:ext uri="{FF2B5EF4-FFF2-40B4-BE49-F238E27FC236}">
                <a16:creationId xmlns:a16="http://schemas.microsoft.com/office/drawing/2014/main" id="{BCDAB774-7E53-576B-4453-2A8F161316F6}"/>
              </a:ext>
            </a:extLst>
          </p:cNvPr>
          <p:cNvSpPr>
            <a:spLocks noGrp="1"/>
          </p:cNvSpPr>
          <p:nvPr>
            <p:ph idx="1"/>
          </p:nvPr>
        </p:nvSpPr>
        <p:spPr/>
        <p:txBody>
          <a:bodyPr>
            <a:noAutofit/>
          </a:bodyPr>
          <a:lstStyle/>
          <a:p>
            <a:pPr marL="514350" indent="-514350">
              <a:buAutoNum type="arabicPeriod" startAt="2"/>
            </a:pPr>
            <a:r>
              <a:rPr lang="ar-SA" sz="3600" b="1" dirty="0">
                <a:solidFill>
                  <a:schemeClr val="accent1"/>
                </a:solidFill>
              </a:rPr>
              <a:t>التعاون مع سوق البيع بالتجزئة العالمية:</a:t>
            </a:r>
          </a:p>
          <a:p>
            <a:r>
              <a:rPr lang="ar-SA" sz="3600" b="1" dirty="0"/>
              <a:t> </a:t>
            </a:r>
          </a:p>
          <a:p>
            <a:r>
              <a:rPr lang="ar-SA" sz="4000" dirty="0"/>
              <a:t>يمكن للشركات التعاون مع منصات البيع بالتجزئة العالمية مثل </a:t>
            </a:r>
            <a:r>
              <a:rPr lang="en-US" sz="4000" dirty="0"/>
              <a:t> </a:t>
            </a:r>
            <a:r>
              <a:rPr lang="ar-SA" sz="4000" dirty="0"/>
              <a:t>   </a:t>
            </a:r>
            <a:r>
              <a:rPr lang="en-US" sz="4000" dirty="0"/>
              <a:t>Amazon </a:t>
            </a:r>
            <a:r>
              <a:rPr lang="ar-SA" sz="4000" dirty="0"/>
              <a:t>و </a:t>
            </a:r>
            <a:r>
              <a:rPr lang="en-US" sz="4000" dirty="0"/>
              <a:t> eBay</a:t>
            </a:r>
            <a:r>
              <a:rPr lang="ar-SA" sz="4000" dirty="0"/>
              <a:t>لبيع منتجاتها عبر الإنترنت. هذه المنصات توفر فرصة للشركات للوصول إلى قاعدة عملاء عالمية والاستفادة من البنية التحتية اللوجستية وخدمات الدعم التي تقدمها.</a:t>
            </a:r>
          </a:p>
        </p:txBody>
      </p:sp>
      <p:sp>
        <p:nvSpPr>
          <p:cNvPr id="4" name="Slide Number Placeholder 3">
            <a:extLst>
              <a:ext uri="{FF2B5EF4-FFF2-40B4-BE49-F238E27FC236}">
                <a16:creationId xmlns:a16="http://schemas.microsoft.com/office/drawing/2014/main" id="{23E4ED77-9220-E2E5-74D2-E2469566C35C}"/>
              </a:ext>
            </a:extLst>
          </p:cNvPr>
          <p:cNvSpPr>
            <a:spLocks noGrp="1"/>
          </p:cNvSpPr>
          <p:nvPr>
            <p:ph type="sldNum" sz="quarter" idx="12"/>
          </p:nvPr>
        </p:nvSpPr>
        <p:spPr/>
        <p:txBody>
          <a:bodyPr/>
          <a:lstStyle/>
          <a:p>
            <a:fld id="{9D7E10A5-D6BE-49F1-B6B0-3994C46CDFDC}" type="slidenum">
              <a:rPr lang="en-AE" smtClean="0"/>
              <a:pPr/>
              <a:t>8</a:t>
            </a:fld>
            <a:endParaRPr lang="en-AE" dirty="0"/>
          </a:p>
        </p:txBody>
      </p:sp>
    </p:spTree>
    <p:extLst>
      <p:ext uri="{BB962C8B-B14F-4D97-AF65-F5344CB8AC3E}">
        <p14:creationId xmlns:p14="http://schemas.microsoft.com/office/powerpoint/2010/main" val="41469588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AD8266-43DD-30C3-97E7-90293717BA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64CAFB-99EF-5229-3662-A0D894B4FC0A}"/>
              </a:ext>
            </a:extLst>
          </p:cNvPr>
          <p:cNvSpPr>
            <a:spLocks noGrp="1"/>
          </p:cNvSpPr>
          <p:nvPr>
            <p:ph type="title"/>
          </p:nvPr>
        </p:nvSpPr>
        <p:spPr>
          <a:blipFill>
            <a:blip r:embed="rId2"/>
            <a:tile tx="0" ty="0" sx="100000" sy="100000" flip="none" algn="tl"/>
          </a:blipFill>
        </p:spPr>
        <p:txBody>
          <a:bodyPr>
            <a:noAutofit/>
          </a:bodyPr>
          <a:lstStyle/>
          <a:p>
            <a:r>
              <a:rPr lang="ar-SA" sz="5400" dirty="0"/>
              <a:t>استراتيجيات دخول السوق العالمية الكترونيا</a:t>
            </a:r>
            <a:endParaRPr lang="en-AE" sz="5400" dirty="0"/>
          </a:p>
        </p:txBody>
      </p:sp>
      <p:sp>
        <p:nvSpPr>
          <p:cNvPr id="3" name="Content Placeholder 2">
            <a:extLst>
              <a:ext uri="{FF2B5EF4-FFF2-40B4-BE49-F238E27FC236}">
                <a16:creationId xmlns:a16="http://schemas.microsoft.com/office/drawing/2014/main" id="{C8AF8684-8B24-E2C4-28DE-F5FED0E8086F}"/>
              </a:ext>
            </a:extLst>
          </p:cNvPr>
          <p:cNvSpPr>
            <a:spLocks noGrp="1"/>
          </p:cNvSpPr>
          <p:nvPr>
            <p:ph idx="1"/>
          </p:nvPr>
        </p:nvSpPr>
        <p:spPr/>
        <p:txBody>
          <a:bodyPr>
            <a:noAutofit/>
          </a:bodyPr>
          <a:lstStyle/>
          <a:p>
            <a:pPr marL="742950" indent="-742950">
              <a:buAutoNum type="arabicPeriod" startAt="3"/>
            </a:pPr>
            <a:r>
              <a:rPr lang="ar-SA" sz="4000" b="1" dirty="0">
                <a:solidFill>
                  <a:schemeClr val="accent1"/>
                </a:solidFill>
              </a:rPr>
              <a:t>إنشاء مواقع الويب متعددة اللغات:</a:t>
            </a:r>
          </a:p>
          <a:p>
            <a:r>
              <a:rPr lang="ar-SA" sz="4000" dirty="0"/>
              <a:t> </a:t>
            </a:r>
          </a:p>
          <a:p>
            <a:r>
              <a:rPr lang="ar-SA" sz="4000" dirty="0"/>
              <a:t>يمكن للشركات الاستهداف السوق العالمية عبر إنشاء مواقع الويب متعددة اللغات. من خلال توفير تجربة مستخدم محلية ومحتوى مترجم بشكل صحيح، يمكن للشركات زيادة فرص الوصول إلى جمهور أوسع في الأسواق العالمية.</a:t>
            </a:r>
          </a:p>
        </p:txBody>
      </p:sp>
      <p:sp>
        <p:nvSpPr>
          <p:cNvPr id="4" name="Slide Number Placeholder 3">
            <a:extLst>
              <a:ext uri="{FF2B5EF4-FFF2-40B4-BE49-F238E27FC236}">
                <a16:creationId xmlns:a16="http://schemas.microsoft.com/office/drawing/2014/main" id="{B60C8E50-66B2-B5DF-652E-BE8F3F6A058E}"/>
              </a:ext>
            </a:extLst>
          </p:cNvPr>
          <p:cNvSpPr>
            <a:spLocks noGrp="1"/>
          </p:cNvSpPr>
          <p:nvPr>
            <p:ph type="sldNum" sz="quarter" idx="12"/>
          </p:nvPr>
        </p:nvSpPr>
        <p:spPr/>
        <p:txBody>
          <a:bodyPr/>
          <a:lstStyle/>
          <a:p>
            <a:fld id="{9D7E10A5-D6BE-49F1-B6B0-3994C46CDFDC}" type="slidenum">
              <a:rPr lang="en-AE" smtClean="0"/>
              <a:pPr/>
              <a:t>9</a:t>
            </a:fld>
            <a:endParaRPr lang="en-AE" dirty="0"/>
          </a:p>
        </p:txBody>
      </p:sp>
    </p:spTree>
    <p:extLst>
      <p:ext uri="{BB962C8B-B14F-4D97-AF65-F5344CB8AC3E}">
        <p14:creationId xmlns:p14="http://schemas.microsoft.com/office/powerpoint/2010/main" val="1403603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1045</TotalTime>
  <Words>1688</Words>
  <Application>Microsoft Office PowerPoint</Application>
  <PresentationFormat>Widescreen</PresentationFormat>
  <Paragraphs>172</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Calibri Light</vt:lpstr>
      <vt:lpstr>Simplified Arabic</vt:lpstr>
      <vt:lpstr>Tahoma,Bold</vt:lpstr>
      <vt:lpstr>Times New Roman</vt:lpstr>
      <vt:lpstr>Wingdings</vt:lpstr>
      <vt:lpstr>Office Theme</vt:lpstr>
      <vt:lpstr>التجارة الإلكترونية</vt:lpstr>
      <vt:lpstr>المحتويات</vt:lpstr>
      <vt:lpstr>MODE OF ASSESSMENTS</vt:lpstr>
      <vt:lpstr>مقال Essay</vt:lpstr>
      <vt:lpstr>تطبيقات التجارة الالكترونية</vt:lpstr>
      <vt:lpstr>الفصل السابع: التجارة الإلكترونية الدولية</vt:lpstr>
      <vt:lpstr>استراتيجيات دخول السوق العالمية الكترونيا</vt:lpstr>
      <vt:lpstr>استراتيجيات دخول السوق العالمية الكترونيا</vt:lpstr>
      <vt:lpstr>استراتيجيات دخول السوق العالمية الكترونيا</vt:lpstr>
      <vt:lpstr>استراتيجيات دخول السوق العالمية الكترونيا</vt:lpstr>
      <vt:lpstr>استراتيجيات دخول السوق العالمية الكترونيا</vt:lpstr>
      <vt:lpstr>استراتيجيات دخول السوق العالمية الكترونيا</vt:lpstr>
      <vt:lpstr>العملات واعتبارات الدفع للتجارة الالكترونية الدولية</vt:lpstr>
      <vt:lpstr>العملات واعتبارات الدفع للتجارة الالكترونية الدولية</vt:lpstr>
      <vt:lpstr>العملات واعتبارات الدفع للتجارة الالكترونية الدولية</vt:lpstr>
      <vt:lpstr>العملات واعتبارات الدفع للتجارة الالكترونية الدولية</vt:lpstr>
      <vt:lpstr>التحديات الثقافية للتجارة الالكترونية الدولية</vt:lpstr>
      <vt:lpstr>التحديات الثقافية للتجارة الالكترونية الدولية</vt:lpstr>
      <vt:lpstr>التحديات الثقافية للتجارة الالكترونية الدولية</vt:lpstr>
      <vt:lpstr>التحديات الثقافية للتجارة الالكترونية الدولية</vt:lpstr>
      <vt:lpstr>التحديات الثقافية للتجارة الالكترونية الدولية</vt:lpstr>
      <vt:lpstr>التحديات الثقافية للتجارة الالكترونية الدولية</vt:lpstr>
      <vt:lpstr>التحديات القانونية للتجارة الالكترونية الدولية</vt:lpstr>
      <vt:lpstr>التحديات القانونية للتجارة الالكترونية الدولية</vt:lpstr>
      <vt:lpstr>التحديات القانونية للتجارة الالكترونية الدولية</vt:lpstr>
      <vt:lpstr>التحديات القانونية للتجارة الالكترونية الدولية</vt:lpstr>
      <vt:lpstr>التحديات القانونية للتجارة الالكترونية الدولية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تكنولوجيا المعلومات الادارية</dc:title>
  <dc:creator>Salem Al-Jundi</dc:creator>
  <cp:lastModifiedBy>Salem Al-Jundi</cp:lastModifiedBy>
  <cp:revision>142</cp:revision>
  <cp:lastPrinted>2023-11-12T11:55:14Z</cp:lastPrinted>
  <dcterms:created xsi:type="dcterms:W3CDTF">2023-10-15T14:15:01Z</dcterms:created>
  <dcterms:modified xsi:type="dcterms:W3CDTF">2024-02-13T10:28:16Z</dcterms:modified>
</cp:coreProperties>
</file>