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20"/>
  </p:notesMasterIdLst>
  <p:sldIdLst>
    <p:sldId id="256" r:id="rId3"/>
    <p:sldId id="272" r:id="rId4"/>
    <p:sldId id="259" r:id="rId5"/>
    <p:sldId id="275" r:id="rId6"/>
    <p:sldId id="258" r:id="rId7"/>
    <p:sldId id="261" r:id="rId8"/>
    <p:sldId id="262" r:id="rId9"/>
    <p:sldId id="263" r:id="rId10"/>
    <p:sldId id="264" r:id="rId11"/>
    <p:sldId id="266" r:id="rId12"/>
    <p:sldId id="271" r:id="rId13"/>
    <p:sldId id="265" r:id="rId14"/>
    <p:sldId id="270" r:id="rId15"/>
    <p:sldId id="27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65639-1877-4089-9FA2-B59B57A43FA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844034-228C-45A1-A141-DB3AAFF639AB}">
      <dgm:prSet phldrT="[Text]" custT="1"/>
      <dgm:spPr/>
      <dgm:t>
        <a:bodyPr/>
        <a:lstStyle/>
        <a:p>
          <a:r>
            <a:rPr lang="ar-AE" sz="2800" dirty="0" smtClean="0"/>
            <a:t>1و 2</a:t>
          </a:r>
          <a:endParaRPr lang="en-US" sz="2800" dirty="0"/>
        </a:p>
      </dgm:t>
    </dgm:pt>
    <dgm:pt modelId="{0A97222E-911D-4245-B486-56E310A1EFEA}" type="parTrans" cxnId="{B26B4038-BCE8-4F8A-8572-B5CA56FB379B}">
      <dgm:prSet/>
      <dgm:spPr/>
      <dgm:t>
        <a:bodyPr/>
        <a:lstStyle/>
        <a:p>
          <a:endParaRPr lang="en-US" sz="2800"/>
        </a:p>
      </dgm:t>
    </dgm:pt>
    <dgm:pt modelId="{86CF4A55-BBE9-4BBC-BBAD-84574AA86E6F}" type="sibTrans" cxnId="{B26B4038-BCE8-4F8A-8572-B5CA56FB379B}">
      <dgm:prSet/>
      <dgm:spPr/>
      <dgm:t>
        <a:bodyPr/>
        <a:lstStyle/>
        <a:p>
          <a:endParaRPr lang="en-US" sz="2800"/>
        </a:p>
      </dgm:t>
    </dgm:pt>
    <dgm:pt modelId="{10286B72-798E-441B-AAF8-B3B021CE604E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C00000"/>
              </a:solidFill>
            </a:rPr>
            <a:t>اختيار المشكلة أو الموضوع</a:t>
          </a:r>
          <a:endParaRPr lang="en-US" sz="2800" dirty="0"/>
        </a:p>
      </dgm:t>
    </dgm:pt>
    <dgm:pt modelId="{9715A8CA-7DC0-45F8-B27A-C35B40B188E5}" type="parTrans" cxnId="{4D854660-44F9-4296-870D-0AF88E47DF64}">
      <dgm:prSet/>
      <dgm:spPr/>
      <dgm:t>
        <a:bodyPr/>
        <a:lstStyle/>
        <a:p>
          <a:endParaRPr lang="en-US" sz="2800"/>
        </a:p>
      </dgm:t>
    </dgm:pt>
    <dgm:pt modelId="{E6E11D01-18BB-47BC-AFB5-BEDFA8D2179A}" type="sibTrans" cxnId="{4D854660-44F9-4296-870D-0AF88E47DF64}">
      <dgm:prSet/>
      <dgm:spPr/>
      <dgm:t>
        <a:bodyPr/>
        <a:lstStyle/>
        <a:p>
          <a:endParaRPr lang="en-US" sz="2800"/>
        </a:p>
      </dgm:t>
    </dgm:pt>
    <dgm:pt modelId="{98FF9247-2588-4739-9919-52E2407CF37B}">
      <dgm:prSet phldrT="[Text]" custT="1"/>
      <dgm:spPr/>
      <dgm:t>
        <a:bodyPr/>
        <a:lstStyle/>
        <a:p>
          <a:pPr rtl="1"/>
          <a:r>
            <a:rPr lang="ar-AE" sz="2400" dirty="0" smtClean="0">
              <a:solidFill>
                <a:srgbClr val="0070C0"/>
              </a:solidFill>
            </a:rPr>
            <a:t>القراءات الاستطلاعية ومراجعة البحوث السابقة</a:t>
          </a:r>
          <a:endParaRPr lang="en-US" sz="2400" dirty="0"/>
        </a:p>
      </dgm:t>
    </dgm:pt>
    <dgm:pt modelId="{50950848-4309-40DE-9B70-C095BC9788C5}" type="parTrans" cxnId="{D850055F-A22F-48BA-AD40-58EDBDB8E949}">
      <dgm:prSet/>
      <dgm:spPr/>
      <dgm:t>
        <a:bodyPr/>
        <a:lstStyle/>
        <a:p>
          <a:endParaRPr lang="en-US" sz="2800"/>
        </a:p>
      </dgm:t>
    </dgm:pt>
    <dgm:pt modelId="{7A52B7DF-B4DD-45EA-B4D5-056A72E0C719}" type="sibTrans" cxnId="{D850055F-A22F-48BA-AD40-58EDBDB8E949}">
      <dgm:prSet/>
      <dgm:spPr/>
      <dgm:t>
        <a:bodyPr/>
        <a:lstStyle/>
        <a:p>
          <a:endParaRPr lang="en-US" sz="2800"/>
        </a:p>
      </dgm:t>
    </dgm:pt>
    <dgm:pt modelId="{18BBDD2A-A0E4-4D37-88C2-09363839C3DD}">
      <dgm:prSet phldrT="[Text]" custT="1"/>
      <dgm:spPr/>
      <dgm:t>
        <a:bodyPr/>
        <a:lstStyle/>
        <a:p>
          <a:r>
            <a:rPr lang="ar-AE" sz="2800" dirty="0" smtClean="0"/>
            <a:t> 3 و 4</a:t>
          </a:r>
          <a:endParaRPr lang="en-US" sz="2800" dirty="0"/>
        </a:p>
      </dgm:t>
    </dgm:pt>
    <dgm:pt modelId="{4D23A10F-C87C-44FB-8F3B-B639C803C38E}" type="parTrans" cxnId="{9BFF43D0-BB58-4164-95D1-465E45517CF4}">
      <dgm:prSet/>
      <dgm:spPr/>
      <dgm:t>
        <a:bodyPr/>
        <a:lstStyle/>
        <a:p>
          <a:endParaRPr lang="en-US" sz="2800"/>
        </a:p>
      </dgm:t>
    </dgm:pt>
    <dgm:pt modelId="{53E91A85-D256-423C-B577-B04978B533E3}" type="sibTrans" cxnId="{9BFF43D0-BB58-4164-95D1-465E45517CF4}">
      <dgm:prSet/>
      <dgm:spPr/>
      <dgm:t>
        <a:bodyPr/>
        <a:lstStyle/>
        <a:p>
          <a:endParaRPr lang="en-US" sz="2800"/>
        </a:p>
      </dgm:t>
    </dgm:pt>
    <dgm:pt modelId="{A26B4E3C-D08B-4CC1-9355-428F19D406E2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صياغة فرضيات البحث</a:t>
          </a:r>
          <a:endParaRPr lang="en-US" sz="2800" dirty="0"/>
        </a:p>
      </dgm:t>
    </dgm:pt>
    <dgm:pt modelId="{E26A3FC8-921E-4616-A006-2C3B74DBCFD8}" type="parTrans" cxnId="{FC4A5E37-2ADF-45EA-9F9B-FF73EF264DD2}">
      <dgm:prSet/>
      <dgm:spPr/>
      <dgm:t>
        <a:bodyPr/>
        <a:lstStyle/>
        <a:p>
          <a:endParaRPr lang="en-US" sz="2800"/>
        </a:p>
      </dgm:t>
    </dgm:pt>
    <dgm:pt modelId="{C1BEA41C-DC90-470A-A869-149BB0E3F684}" type="sibTrans" cxnId="{FC4A5E37-2ADF-45EA-9F9B-FF73EF264DD2}">
      <dgm:prSet/>
      <dgm:spPr/>
      <dgm:t>
        <a:bodyPr/>
        <a:lstStyle/>
        <a:p>
          <a:endParaRPr lang="en-US" sz="2800"/>
        </a:p>
      </dgm:t>
    </dgm:pt>
    <dgm:pt modelId="{8B2E0340-3827-419A-A90B-7DD607DA2714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تصميم خطة البحث </a:t>
          </a:r>
          <a:endParaRPr lang="en-US" sz="2800" dirty="0"/>
        </a:p>
      </dgm:t>
    </dgm:pt>
    <dgm:pt modelId="{B60AD701-19F8-49A7-9182-CDADC04C32FE}" type="parTrans" cxnId="{B58F9F9F-645E-4C7D-BF6A-0DEDA2C3AAAF}">
      <dgm:prSet/>
      <dgm:spPr/>
      <dgm:t>
        <a:bodyPr/>
        <a:lstStyle/>
        <a:p>
          <a:endParaRPr lang="en-US" sz="2800"/>
        </a:p>
      </dgm:t>
    </dgm:pt>
    <dgm:pt modelId="{5735BAA1-8313-415A-803F-ED87C14AF068}" type="sibTrans" cxnId="{B58F9F9F-645E-4C7D-BF6A-0DEDA2C3AAAF}">
      <dgm:prSet/>
      <dgm:spPr/>
      <dgm:t>
        <a:bodyPr/>
        <a:lstStyle/>
        <a:p>
          <a:endParaRPr lang="en-US" sz="2800"/>
        </a:p>
      </dgm:t>
    </dgm:pt>
    <dgm:pt modelId="{C75D407C-9E86-4411-A3B9-A0AF69839683}">
      <dgm:prSet phldrT="[Text]" custT="1"/>
      <dgm:spPr/>
      <dgm:t>
        <a:bodyPr/>
        <a:lstStyle/>
        <a:p>
          <a:r>
            <a:rPr lang="ar-AE" sz="2800" dirty="0" smtClean="0"/>
            <a:t>5 و 6</a:t>
          </a:r>
          <a:endParaRPr lang="en-US" sz="2800" dirty="0"/>
        </a:p>
      </dgm:t>
    </dgm:pt>
    <dgm:pt modelId="{1221C859-C728-4987-81B6-15FB808F8589}" type="parTrans" cxnId="{BA81DF1C-C4AE-4158-A82C-51B1EF5316CF}">
      <dgm:prSet/>
      <dgm:spPr/>
      <dgm:t>
        <a:bodyPr/>
        <a:lstStyle/>
        <a:p>
          <a:endParaRPr lang="en-US" sz="2800"/>
        </a:p>
      </dgm:t>
    </dgm:pt>
    <dgm:pt modelId="{90CBA23F-A180-499D-90C8-F592B5F1664C}" type="sibTrans" cxnId="{BA81DF1C-C4AE-4158-A82C-51B1EF5316CF}">
      <dgm:prSet/>
      <dgm:spPr/>
      <dgm:t>
        <a:bodyPr/>
        <a:lstStyle/>
        <a:p>
          <a:endParaRPr lang="en-US" sz="2800"/>
        </a:p>
      </dgm:t>
    </dgm:pt>
    <dgm:pt modelId="{8E0CC916-BD7E-4CBB-B6CC-10C286E8C4CF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chemeClr val="tx2"/>
              </a:solidFill>
            </a:rPr>
            <a:t>جمع المعلومات وتحليلها</a:t>
          </a:r>
          <a:endParaRPr lang="en-US" sz="2800" dirty="0"/>
        </a:p>
      </dgm:t>
    </dgm:pt>
    <dgm:pt modelId="{83C4D52D-3DE6-4BCD-926A-D0D3B5137BE1}" type="parTrans" cxnId="{B683FF6A-4F12-4F31-AC01-980E6DBAB940}">
      <dgm:prSet/>
      <dgm:spPr/>
      <dgm:t>
        <a:bodyPr/>
        <a:lstStyle/>
        <a:p>
          <a:endParaRPr lang="en-US" sz="2800"/>
        </a:p>
      </dgm:t>
    </dgm:pt>
    <dgm:pt modelId="{EF2915C9-F34D-4FFA-9CBD-5DE501DA62FC}" type="sibTrans" cxnId="{B683FF6A-4F12-4F31-AC01-980E6DBAB940}">
      <dgm:prSet/>
      <dgm:spPr/>
      <dgm:t>
        <a:bodyPr/>
        <a:lstStyle/>
        <a:p>
          <a:endParaRPr lang="en-US" sz="2800"/>
        </a:p>
      </dgm:t>
    </dgm:pt>
    <dgm:pt modelId="{D49F870B-3DAC-46E1-8B86-EA2AA0D1C925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كتابة تقرير البحث</a:t>
          </a:r>
          <a:endParaRPr lang="en-US" sz="2800" dirty="0"/>
        </a:p>
      </dgm:t>
    </dgm:pt>
    <dgm:pt modelId="{9B2E47CA-1B9A-4C31-9976-807B5E57A676}" type="parTrans" cxnId="{FA1D06B6-1C60-4280-B1D1-6F69FCEEB289}">
      <dgm:prSet/>
      <dgm:spPr/>
      <dgm:t>
        <a:bodyPr/>
        <a:lstStyle/>
        <a:p>
          <a:endParaRPr lang="en-US" sz="2800"/>
        </a:p>
      </dgm:t>
    </dgm:pt>
    <dgm:pt modelId="{35B752E3-73A4-4F67-9730-85B7E6B6C6D9}" type="sibTrans" cxnId="{FA1D06B6-1C60-4280-B1D1-6F69FCEEB289}">
      <dgm:prSet/>
      <dgm:spPr/>
      <dgm:t>
        <a:bodyPr/>
        <a:lstStyle/>
        <a:p>
          <a:endParaRPr lang="en-US" sz="2800"/>
        </a:p>
      </dgm:t>
    </dgm:pt>
    <dgm:pt modelId="{03389CED-BFD1-4665-8E88-411F7CAC665C}" type="pres">
      <dgm:prSet presAssocID="{56365639-1877-4089-9FA2-B59B57A43F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884C10-C644-44CF-85D0-946939A7822F}" type="pres">
      <dgm:prSet presAssocID="{76844034-228C-45A1-A141-DB3AAFF639AB}" presName="composite" presStyleCnt="0"/>
      <dgm:spPr/>
    </dgm:pt>
    <dgm:pt modelId="{7D7CF38C-D91E-4AB6-8415-2F70D3CF12CA}" type="pres">
      <dgm:prSet presAssocID="{76844034-228C-45A1-A141-DB3AAFF639A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78A02-A473-4CFD-BAC4-8BCF1EE143DA}" type="pres">
      <dgm:prSet presAssocID="{76844034-228C-45A1-A141-DB3AAFF639A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C08A1-DC33-43C3-9D03-5DD6B5E66877}" type="pres">
      <dgm:prSet presAssocID="{86CF4A55-BBE9-4BBC-BBAD-84574AA86E6F}" presName="sp" presStyleCnt="0"/>
      <dgm:spPr/>
    </dgm:pt>
    <dgm:pt modelId="{9B3C7902-E2B1-486B-A5FC-628C74923F78}" type="pres">
      <dgm:prSet presAssocID="{18BBDD2A-A0E4-4D37-88C2-09363839C3DD}" presName="composite" presStyleCnt="0"/>
      <dgm:spPr/>
    </dgm:pt>
    <dgm:pt modelId="{363384A2-9AA8-4DE4-B3D1-EC3E90F3FEF5}" type="pres">
      <dgm:prSet presAssocID="{18BBDD2A-A0E4-4D37-88C2-09363839C3D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7511C-A493-4245-9B3C-16FA366E9F26}" type="pres">
      <dgm:prSet presAssocID="{18BBDD2A-A0E4-4D37-88C2-09363839C3D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CFE8DB-AC8D-4E42-8BB1-16D8F341E7C2}" type="pres">
      <dgm:prSet presAssocID="{53E91A85-D256-423C-B577-B04978B533E3}" presName="sp" presStyleCnt="0"/>
      <dgm:spPr/>
    </dgm:pt>
    <dgm:pt modelId="{4F0A238B-B626-4B54-AEC7-965E9EF6A958}" type="pres">
      <dgm:prSet presAssocID="{C75D407C-9E86-4411-A3B9-A0AF69839683}" presName="composite" presStyleCnt="0"/>
      <dgm:spPr/>
    </dgm:pt>
    <dgm:pt modelId="{27501FCB-F361-4B9F-8FC1-BBE00ED7BA4E}" type="pres">
      <dgm:prSet presAssocID="{C75D407C-9E86-4411-A3B9-A0AF6983968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90DC1-272A-478A-94F6-9561650532F6}" type="pres">
      <dgm:prSet presAssocID="{C75D407C-9E86-4411-A3B9-A0AF6983968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E39D29-7AC2-4CDF-9C7C-C04629F5FE41}" type="presOf" srcId="{8E0CC916-BD7E-4CBB-B6CC-10C286E8C4CF}" destId="{E3690DC1-272A-478A-94F6-9561650532F6}" srcOrd="0" destOrd="0" presId="urn:microsoft.com/office/officeart/2005/8/layout/chevron2"/>
    <dgm:cxn modelId="{FA1D06B6-1C60-4280-B1D1-6F69FCEEB289}" srcId="{C75D407C-9E86-4411-A3B9-A0AF69839683}" destId="{D49F870B-3DAC-46E1-8B86-EA2AA0D1C925}" srcOrd="1" destOrd="0" parTransId="{9B2E47CA-1B9A-4C31-9976-807B5E57A676}" sibTransId="{35B752E3-73A4-4F67-9730-85B7E6B6C6D9}"/>
    <dgm:cxn modelId="{4D854660-44F9-4296-870D-0AF88E47DF64}" srcId="{76844034-228C-45A1-A141-DB3AAFF639AB}" destId="{10286B72-798E-441B-AAF8-B3B021CE604E}" srcOrd="0" destOrd="0" parTransId="{9715A8CA-7DC0-45F8-B27A-C35B40B188E5}" sibTransId="{E6E11D01-18BB-47BC-AFB5-BEDFA8D2179A}"/>
    <dgm:cxn modelId="{D850055F-A22F-48BA-AD40-58EDBDB8E949}" srcId="{76844034-228C-45A1-A141-DB3AAFF639AB}" destId="{98FF9247-2588-4739-9919-52E2407CF37B}" srcOrd="1" destOrd="0" parTransId="{50950848-4309-40DE-9B70-C095BC9788C5}" sibTransId="{7A52B7DF-B4DD-45EA-B4D5-056A72E0C719}"/>
    <dgm:cxn modelId="{FD56A065-F317-42D2-8F29-B64243DBE582}" type="presOf" srcId="{8B2E0340-3827-419A-A90B-7DD607DA2714}" destId="{AFB7511C-A493-4245-9B3C-16FA366E9F26}" srcOrd="0" destOrd="1" presId="urn:microsoft.com/office/officeart/2005/8/layout/chevron2"/>
    <dgm:cxn modelId="{9BFF43D0-BB58-4164-95D1-465E45517CF4}" srcId="{56365639-1877-4089-9FA2-B59B57A43FAD}" destId="{18BBDD2A-A0E4-4D37-88C2-09363839C3DD}" srcOrd="1" destOrd="0" parTransId="{4D23A10F-C87C-44FB-8F3B-B639C803C38E}" sibTransId="{53E91A85-D256-423C-B577-B04978B533E3}"/>
    <dgm:cxn modelId="{CD0B8983-3CB8-4214-933D-95A21F5B80F9}" type="presOf" srcId="{76844034-228C-45A1-A141-DB3AAFF639AB}" destId="{7D7CF38C-D91E-4AB6-8415-2F70D3CF12CA}" srcOrd="0" destOrd="0" presId="urn:microsoft.com/office/officeart/2005/8/layout/chevron2"/>
    <dgm:cxn modelId="{86F71E03-EDE9-4CF2-AF44-89773830C458}" type="presOf" srcId="{10286B72-798E-441B-AAF8-B3B021CE604E}" destId="{E0478A02-A473-4CFD-BAC4-8BCF1EE143DA}" srcOrd="0" destOrd="0" presId="urn:microsoft.com/office/officeart/2005/8/layout/chevron2"/>
    <dgm:cxn modelId="{B26B4038-BCE8-4F8A-8572-B5CA56FB379B}" srcId="{56365639-1877-4089-9FA2-B59B57A43FAD}" destId="{76844034-228C-45A1-A141-DB3AAFF639AB}" srcOrd="0" destOrd="0" parTransId="{0A97222E-911D-4245-B486-56E310A1EFEA}" sibTransId="{86CF4A55-BBE9-4BBC-BBAD-84574AA86E6F}"/>
    <dgm:cxn modelId="{BA81DF1C-C4AE-4158-A82C-51B1EF5316CF}" srcId="{56365639-1877-4089-9FA2-B59B57A43FAD}" destId="{C75D407C-9E86-4411-A3B9-A0AF69839683}" srcOrd="2" destOrd="0" parTransId="{1221C859-C728-4987-81B6-15FB808F8589}" sibTransId="{90CBA23F-A180-499D-90C8-F592B5F1664C}"/>
    <dgm:cxn modelId="{B683FF6A-4F12-4F31-AC01-980E6DBAB940}" srcId="{C75D407C-9E86-4411-A3B9-A0AF69839683}" destId="{8E0CC916-BD7E-4CBB-B6CC-10C286E8C4CF}" srcOrd="0" destOrd="0" parTransId="{83C4D52D-3DE6-4BCD-926A-D0D3B5137BE1}" sibTransId="{EF2915C9-F34D-4FFA-9CBD-5DE501DA62FC}"/>
    <dgm:cxn modelId="{955318B3-1356-48A9-B4AC-90E7EB13E1DD}" type="presOf" srcId="{D49F870B-3DAC-46E1-8B86-EA2AA0D1C925}" destId="{E3690DC1-272A-478A-94F6-9561650532F6}" srcOrd="0" destOrd="1" presId="urn:microsoft.com/office/officeart/2005/8/layout/chevron2"/>
    <dgm:cxn modelId="{E13A6991-607E-42FF-A079-C331885DFDFD}" type="presOf" srcId="{18BBDD2A-A0E4-4D37-88C2-09363839C3DD}" destId="{363384A2-9AA8-4DE4-B3D1-EC3E90F3FEF5}" srcOrd="0" destOrd="0" presId="urn:microsoft.com/office/officeart/2005/8/layout/chevron2"/>
    <dgm:cxn modelId="{5B0FB296-1EF4-461D-A481-392BF8DC8CCF}" type="presOf" srcId="{56365639-1877-4089-9FA2-B59B57A43FAD}" destId="{03389CED-BFD1-4665-8E88-411F7CAC665C}" srcOrd="0" destOrd="0" presId="urn:microsoft.com/office/officeart/2005/8/layout/chevron2"/>
    <dgm:cxn modelId="{BE0C52CF-C8C6-480F-B36A-883FD5375A9F}" type="presOf" srcId="{C75D407C-9E86-4411-A3B9-A0AF69839683}" destId="{27501FCB-F361-4B9F-8FC1-BBE00ED7BA4E}" srcOrd="0" destOrd="0" presId="urn:microsoft.com/office/officeart/2005/8/layout/chevron2"/>
    <dgm:cxn modelId="{B58F9F9F-645E-4C7D-BF6A-0DEDA2C3AAAF}" srcId="{18BBDD2A-A0E4-4D37-88C2-09363839C3DD}" destId="{8B2E0340-3827-419A-A90B-7DD607DA2714}" srcOrd="1" destOrd="0" parTransId="{B60AD701-19F8-49A7-9182-CDADC04C32FE}" sibTransId="{5735BAA1-8313-415A-803F-ED87C14AF068}"/>
    <dgm:cxn modelId="{B9F32972-4C94-48F7-8A0C-40C7FF409BDC}" type="presOf" srcId="{98FF9247-2588-4739-9919-52E2407CF37B}" destId="{E0478A02-A473-4CFD-BAC4-8BCF1EE143DA}" srcOrd="0" destOrd="1" presId="urn:microsoft.com/office/officeart/2005/8/layout/chevron2"/>
    <dgm:cxn modelId="{9F8436B3-BD63-4220-ACE4-D9A9745BE973}" type="presOf" srcId="{A26B4E3C-D08B-4CC1-9355-428F19D406E2}" destId="{AFB7511C-A493-4245-9B3C-16FA366E9F26}" srcOrd="0" destOrd="0" presId="urn:microsoft.com/office/officeart/2005/8/layout/chevron2"/>
    <dgm:cxn modelId="{FC4A5E37-2ADF-45EA-9F9B-FF73EF264DD2}" srcId="{18BBDD2A-A0E4-4D37-88C2-09363839C3DD}" destId="{A26B4E3C-D08B-4CC1-9355-428F19D406E2}" srcOrd="0" destOrd="0" parTransId="{E26A3FC8-921E-4616-A006-2C3B74DBCFD8}" sibTransId="{C1BEA41C-DC90-470A-A869-149BB0E3F684}"/>
    <dgm:cxn modelId="{65BF0A21-484F-4E34-A73C-8F7B742AB8B7}" type="presParOf" srcId="{03389CED-BFD1-4665-8E88-411F7CAC665C}" destId="{87884C10-C644-44CF-85D0-946939A7822F}" srcOrd="0" destOrd="0" presId="urn:microsoft.com/office/officeart/2005/8/layout/chevron2"/>
    <dgm:cxn modelId="{C5CE08AD-B79F-4BA3-B4F3-148EEFACF409}" type="presParOf" srcId="{87884C10-C644-44CF-85D0-946939A7822F}" destId="{7D7CF38C-D91E-4AB6-8415-2F70D3CF12CA}" srcOrd="0" destOrd="0" presId="urn:microsoft.com/office/officeart/2005/8/layout/chevron2"/>
    <dgm:cxn modelId="{545C863E-2D00-4D73-ABB0-E5F33E8725DE}" type="presParOf" srcId="{87884C10-C644-44CF-85D0-946939A7822F}" destId="{E0478A02-A473-4CFD-BAC4-8BCF1EE143DA}" srcOrd="1" destOrd="0" presId="urn:microsoft.com/office/officeart/2005/8/layout/chevron2"/>
    <dgm:cxn modelId="{F7B18175-0EE9-4FC1-8D7F-2AC7C1138F13}" type="presParOf" srcId="{03389CED-BFD1-4665-8E88-411F7CAC665C}" destId="{EE7C08A1-DC33-43C3-9D03-5DD6B5E66877}" srcOrd="1" destOrd="0" presId="urn:microsoft.com/office/officeart/2005/8/layout/chevron2"/>
    <dgm:cxn modelId="{FD3D5D58-0EE7-44A5-B18C-AFFD1DCD80D3}" type="presParOf" srcId="{03389CED-BFD1-4665-8E88-411F7CAC665C}" destId="{9B3C7902-E2B1-486B-A5FC-628C74923F78}" srcOrd="2" destOrd="0" presId="urn:microsoft.com/office/officeart/2005/8/layout/chevron2"/>
    <dgm:cxn modelId="{90D15024-9EEF-43E4-8605-DDC638776EB7}" type="presParOf" srcId="{9B3C7902-E2B1-486B-A5FC-628C74923F78}" destId="{363384A2-9AA8-4DE4-B3D1-EC3E90F3FEF5}" srcOrd="0" destOrd="0" presId="urn:microsoft.com/office/officeart/2005/8/layout/chevron2"/>
    <dgm:cxn modelId="{BF72420F-2EA8-47D2-8E47-E3BC60632B25}" type="presParOf" srcId="{9B3C7902-E2B1-486B-A5FC-628C74923F78}" destId="{AFB7511C-A493-4245-9B3C-16FA366E9F26}" srcOrd="1" destOrd="0" presId="urn:microsoft.com/office/officeart/2005/8/layout/chevron2"/>
    <dgm:cxn modelId="{5E95BCA9-9837-4299-AE07-79CDFF8B8FDF}" type="presParOf" srcId="{03389CED-BFD1-4665-8E88-411F7CAC665C}" destId="{2FCFE8DB-AC8D-4E42-8BB1-16D8F341E7C2}" srcOrd="3" destOrd="0" presId="urn:microsoft.com/office/officeart/2005/8/layout/chevron2"/>
    <dgm:cxn modelId="{061DE9E1-420F-4423-97A0-16B40175688D}" type="presParOf" srcId="{03389CED-BFD1-4665-8E88-411F7CAC665C}" destId="{4F0A238B-B626-4B54-AEC7-965E9EF6A958}" srcOrd="4" destOrd="0" presId="urn:microsoft.com/office/officeart/2005/8/layout/chevron2"/>
    <dgm:cxn modelId="{3CB30E99-D7FC-42D3-8171-C30892BDFBEE}" type="presParOf" srcId="{4F0A238B-B626-4B54-AEC7-965E9EF6A958}" destId="{27501FCB-F361-4B9F-8FC1-BBE00ED7BA4E}" srcOrd="0" destOrd="0" presId="urn:microsoft.com/office/officeart/2005/8/layout/chevron2"/>
    <dgm:cxn modelId="{109D9B85-C816-4CF4-B958-543CB9CD3524}" type="presParOf" srcId="{4F0A238B-B626-4B54-AEC7-965E9EF6A958}" destId="{E3690DC1-272A-478A-94F6-9561650532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365639-1877-4089-9FA2-B59B57A43FA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844034-228C-45A1-A141-DB3AAFF639AB}">
      <dgm:prSet phldrT="[Text]" custT="1"/>
      <dgm:spPr/>
      <dgm:t>
        <a:bodyPr/>
        <a:lstStyle/>
        <a:p>
          <a:r>
            <a:rPr lang="ar-AE" sz="2800" dirty="0" smtClean="0"/>
            <a:t>1و 2</a:t>
          </a:r>
          <a:endParaRPr lang="en-US" sz="2800" dirty="0"/>
        </a:p>
      </dgm:t>
    </dgm:pt>
    <dgm:pt modelId="{0A97222E-911D-4245-B486-56E310A1EFEA}" type="parTrans" cxnId="{B26B4038-BCE8-4F8A-8572-B5CA56FB379B}">
      <dgm:prSet/>
      <dgm:spPr/>
      <dgm:t>
        <a:bodyPr/>
        <a:lstStyle/>
        <a:p>
          <a:endParaRPr lang="en-US" sz="2800"/>
        </a:p>
      </dgm:t>
    </dgm:pt>
    <dgm:pt modelId="{86CF4A55-BBE9-4BBC-BBAD-84574AA86E6F}" type="sibTrans" cxnId="{B26B4038-BCE8-4F8A-8572-B5CA56FB379B}">
      <dgm:prSet/>
      <dgm:spPr/>
      <dgm:t>
        <a:bodyPr/>
        <a:lstStyle/>
        <a:p>
          <a:endParaRPr lang="en-US" sz="2800"/>
        </a:p>
      </dgm:t>
    </dgm:pt>
    <dgm:pt modelId="{10286B72-798E-441B-AAF8-B3B021CE604E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2060"/>
              </a:solidFill>
            </a:rPr>
            <a:t>اختيار المشكلة أو الموضوع</a:t>
          </a:r>
          <a:endParaRPr lang="en-US" sz="2800" dirty="0">
            <a:solidFill>
              <a:srgbClr val="002060"/>
            </a:solidFill>
          </a:endParaRPr>
        </a:p>
      </dgm:t>
    </dgm:pt>
    <dgm:pt modelId="{9715A8CA-7DC0-45F8-B27A-C35B40B188E5}" type="parTrans" cxnId="{4D854660-44F9-4296-870D-0AF88E47DF64}">
      <dgm:prSet/>
      <dgm:spPr/>
      <dgm:t>
        <a:bodyPr/>
        <a:lstStyle/>
        <a:p>
          <a:endParaRPr lang="en-US" sz="2800"/>
        </a:p>
      </dgm:t>
    </dgm:pt>
    <dgm:pt modelId="{E6E11D01-18BB-47BC-AFB5-BEDFA8D2179A}" type="sibTrans" cxnId="{4D854660-44F9-4296-870D-0AF88E47DF64}">
      <dgm:prSet/>
      <dgm:spPr/>
      <dgm:t>
        <a:bodyPr/>
        <a:lstStyle/>
        <a:p>
          <a:endParaRPr lang="en-US" sz="2800"/>
        </a:p>
      </dgm:t>
    </dgm:pt>
    <dgm:pt modelId="{98FF9247-2588-4739-9919-52E2407CF37B}">
      <dgm:prSet phldrT="[Text]" custT="1"/>
      <dgm:spPr/>
      <dgm:t>
        <a:bodyPr/>
        <a:lstStyle/>
        <a:p>
          <a:pPr rtl="1"/>
          <a:r>
            <a:rPr lang="ar-AE" sz="2400" dirty="0" smtClean="0">
              <a:solidFill>
                <a:srgbClr val="FF0000"/>
              </a:solidFill>
            </a:rPr>
            <a:t>القراءات الاستطلاعية ومراجعة البحوث السابقة</a:t>
          </a:r>
          <a:endParaRPr lang="en-US" sz="2400" dirty="0">
            <a:solidFill>
              <a:srgbClr val="FF0000"/>
            </a:solidFill>
          </a:endParaRPr>
        </a:p>
      </dgm:t>
    </dgm:pt>
    <dgm:pt modelId="{50950848-4309-40DE-9B70-C095BC9788C5}" type="parTrans" cxnId="{D850055F-A22F-48BA-AD40-58EDBDB8E949}">
      <dgm:prSet/>
      <dgm:spPr/>
      <dgm:t>
        <a:bodyPr/>
        <a:lstStyle/>
        <a:p>
          <a:endParaRPr lang="en-US" sz="2800"/>
        </a:p>
      </dgm:t>
    </dgm:pt>
    <dgm:pt modelId="{7A52B7DF-B4DD-45EA-B4D5-056A72E0C719}" type="sibTrans" cxnId="{D850055F-A22F-48BA-AD40-58EDBDB8E949}">
      <dgm:prSet/>
      <dgm:spPr/>
      <dgm:t>
        <a:bodyPr/>
        <a:lstStyle/>
        <a:p>
          <a:endParaRPr lang="en-US" sz="2800"/>
        </a:p>
      </dgm:t>
    </dgm:pt>
    <dgm:pt modelId="{18BBDD2A-A0E4-4D37-88C2-09363839C3DD}">
      <dgm:prSet phldrT="[Text]" custT="1"/>
      <dgm:spPr/>
      <dgm:t>
        <a:bodyPr/>
        <a:lstStyle/>
        <a:p>
          <a:r>
            <a:rPr lang="ar-AE" sz="2800" dirty="0" smtClean="0"/>
            <a:t> 3 و 4</a:t>
          </a:r>
          <a:endParaRPr lang="en-US" sz="2800" dirty="0"/>
        </a:p>
      </dgm:t>
    </dgm:pt>
    <dgm:pt modelId="{4D23A10F-C87C-44FB-8F3B-B639C803C38E}" type="parTrans" cxnId="{9BFF43D0-BB58-4164-95D1-465E45517CF4}">
      <dgm:prSet/>
      <dgm:spPr/>
      <dgm:t>
        <a:bodyPr/>
        <a:lstStyle/>
        <a:p>
          <a:endParaRPr lang="en-US" sz="2800"/>
        </a:p>
      </dgm:t>
    </dgm:pt>
    <dgm:pt modelId="{53E91A85-D256-423C-B577-B04978B533E3}" type="sibTrans" cxnId="{9BFF43D0-BB58-4164-95D1-465E45517CF4}">
      <dgm:prSet/>
      <dgm:spPr/>
      <dgm:t>
        <a:bodyPr/>
        <a:lstStyle/>
        <a:p>
          <a:endParaRPr lang="en-US" sz="2800"/>
        </a:p>
      </dgm:t>
    </dgm:pt>
    <dgm:pt modelId="{A26B4E3C-D08B-4CC1-9355-428F19D406E2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صياغة فرضيات البحث</a:t>
          </a:r>
          <a:endParaRPr lang="en-US" sz="2800" dirty="0"/>
        </a:p>
      </dgm:t>
    </dgm:pt>
    <dgm:pt modelId="{E26A3FC8-921E-4616-A006-2C3B74DBCFD8}" type="parTrans" cxnId="{FC4A5E37-2ADF-45EA-9F9B-FF73EF264DD2}">
      <dgm:prSet/>
      <dgm:spPr/>
      <dgm:t>
        <a:bodyPr/>
        <a:lstStyle/>
        <a:p>
          <a:endParaRPr lang="en-US" sz="2800"/>
        </a:p>
      </dgm:t>
    </dgm:pt>
    <dgm:pt modelId="{C1BEA41C-DC90-470A-A869-149BB0E3F684}" type="sibTrans" cxnId="{FC4A5E37-2ADF-45EA-9F9B-FF73EF264DD2}">
      <dgm:prSet/>
      <dgm:spPr/>
      <dgm:t>
        <a:bodyPr/>
        <a:lstStyle/>
        <a:p>
          <a:endParaRPr lang="en-US" sz="2800"/>
        </a:p>
      </dgm:t>
    </dgm:pt>
    <dgm:pt modelId="{8B2E0340-3827-419A-A90B-7DD607DA2714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تصميم خطة البحث </a:t>
          </a:r>
          <a:endParaRPr lang="en-US" sz="2800" dirty="0"/>
        </a:p>
      </dgm:t>
    </dgm:pt>
    <dgm:pt modelId="{B60AD701-19F8-49A7-9182-CDADC04C32FE}" type="parTrans" cxnId="{B58F9F9F-645E-4C7D-BF6A-0DEDA2C3AAAF}">
      <dgm:prSet/>
      <dgm:spPr/>
      <dgm:t>
        <a:bodyPr/>
        <a:lstStyle/>
        <a:p>
          <a:endParaRPr lang="en-US" sz="2800"/>
        </a:p>
      </dgm:t>
    </dgm:pt>
    <dgm:pt modelId="{5735BAA1-8313-415A-803F-ED87C14AF068}" type="sibTrans" cxnId="{B58F9F9F-645E-4C7D-BF6A-0DEDA2C3AAAF}">
      <dgm:prSet/>
      <dgm:spPr/>
      <dgm:t>
        <a:bodyPr/>
        <a:lstStyle/>
        <a:p>
          <a:endParaRPr lang="en-US" sz="2800"/>
        </a:p>
      </dgm:t>
    </dgm:pt>
    <dgm:pt modelId="{C75D407C-9E86-4411-A3B9-A0AF69839683}">
      <dgm:prSet phldrT="[Text]" custT="1"/>
      <dgm:spPr/>
      <dgm:t>
        <a:bodyPr/>
        <a:lstStyle/>
        <a:p>
          <a:r>
            <a:rPr lang="ar-AE" sz="2800" dirty="0" smtClean="0"/>
            <a:t>5 و 6</a:t>
          </a:r>
          <a:endParaRPr lang="en-US" sz="2800" dirty="0"/>
        </a:p>
      </dgm:t>
    </dgm:pt>
    <dgm:pt modelId="{1221C859-C728-4987-81B6-15FB808F8589}" type="parTrans" cxnId="{BA81DF1C-C4AE-4158-A82C-51B1EF5316CF}">
      <dgm:prSet/>
      <dgm:spPr/>
      <dgm:t>
        <a:bodyPr/>
        <a:lstStyle/>
        <a:p>
          <a:endParaRPr lang="en-US" sz="2800"/>
        </a:p>
      </dgm:t>
    </dgm:pt>
    <dgm:pt modelId="{90CBA23F-A180-499D-90C8-F592B5F1664C}" type="sibTrans" cxnId="{BA81DF1C-C4AE-4158-A82C-51B1EF5316CF}">
      <dgm:prSet/>
      <dgm:spPr/>
      <dgm:t>
        <a:bodyPr/>
        <a:lstStyle/>
        <a:p>
          <a:endParaRPr lang="en-US" sz="2800"/>
        </a:p>
      </dgm:t>
    </dgm:pt>
    <dgm:pt modelId="{8E0CC916-BD7E-4CBB-B6CC-10C286E8C4CF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chemeClr val="tx2"/>
              </a:solidFill>
            </a:rPr>
            <a:t>جمع المعلومات وتحليلها</a:t>
          </a:r>
          <a:endParaRPr lang="en-US" sz="2800" dirty="0"/>
        </a:p>
      </dgm:t>
    </dgm:pt>
    <dgm:pt modelId="{83C4D52D-3DE6-4BCD-926A-D0D3B5137BE1}" type="parTrans" cxnId="{B683FF6A-4F12-4F31-AC01-980E6DBAB940}">
      <dgm:prSet/>
      <dgm:spPr/>
      <dgm:t>
        <a:bodyPr/>
        <a:lstStyle/>
        <a:p>
          <a:endParaRPr lang="en-US" sz="2800"/>
        </a:p>
      </dgm:t>
    </dgm:pt>
    <dgm:pt modelId="{EF2915C9-F34D-4FFA-9CBD-5DE501DA62FC}" type="sibTrans" cxnId="{B683FF6A-4F12-4F31-AC01-980E6DBAB940}">
      <dgm:prSet/>
      <dgm:spPr/>
      <dgm:t>
        <a:bodyPr/>
        <a:lstStyle/>
        <a:p>
          <a:endParaRPr lang="en-US" sz="2800"/>
        </a:p>
      </dgm:t>
    </dgm:pt>
    <dgm:pt modelId="{D49F870B-3DAC-46E1-8B86-EA2AA0D1C925}">
      <dgm:prSet phldrT="[Text]" custT="1"/>
      <dgm:spPr/>
      <dgm:t>
        <a:bodyPr/>
        <a:lstStyle/>
        <a:p>
          <a:pPr rtl="1"/>
          <a:r>
            <a:rPr lang="ar-AE" sz="2800" dirty="0" smtClean="0">
              <a:solidFill>
                <a:srgbClr val="0070C0"/>
              </a:solidFill>
            </a:rPr>
            <a:t>كتابة تقرير البحث</a:t>
          </a:r>
          <a:endParaRPr lang="en-US" sz="2800" dirty="0"/>
        </a:p>
      </dgm:t>
    </dgm:pt>
    <dgm:pt modelId="{9B2E47CA-1B9A-4C31-9976-807B5E57A676}" type="parTrans" cxnId="{FA1D06B6-1C60-4280-B1D1-6F69FCEEB289}">
      <dgm:prSet/>
      <dgm:spPr/>
      <dgm:t>
        <a:bodyPr/>
        <a:lstStyle/>
        <a:p>
          <a:endParaRPr lang="en-US" sz="2800"/>
        </a:p>
      </dgm:t>
    </dgm:pt>
    <dgm:pt modelId="{35B752E3-73A4-4F67-9730-85B7E6B6C6D9}" type="sibTrans" cxnId="{FA1D06B6-1C60-4280-B1D1-6F69FCEEB289}">
      <dgm:prSet/>
      <dgm:spPr/>
      <dgm:t>
        <a:bodyPr/>
        <a:lstStyle/>
        <a:p>
          <a:endParaRPr lang="en-US" sz="2800"/>
        </a:p>
      </dgm:t>
    </dgm:pt>
    <dgm:pt modelId="{03389CED-BFD1-4665-8E88-411F7CAC665C}" type="pres">
      <dgm:prSet presAssocID="{56365639-1877-4089-9FA2-B59B57A43F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884C10-C644-44CF-85D0-946939A7822F}" type="pres">
      <dgm:prSet presAssocID="{76844034-228C-45A1-A141-DB3AAFF639AB}" presName="composite" presStyleCnt="0"/>
      <dgm:spPr/>
    </dgm:pt>
    <dgm:pt modelId="{7D7CF38C-D91E-4AB6-8415-2F70D3CF12CA}" type="pres">
      <dgm:prSet presAssocID="{76844034-228C-45A1-A141-DB3AAFF639A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78A02-A473-4CFD-BAC4-8BCF1EE143DA}" type="pres">
      <dgm:prSet presAssocID="{76844034-228C-45A1-A141-DB3AAFF639A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C08A1-DC33-43C3-9D03-5DD6B5E66877}" type="pres">
      <dgm:prSet presAssocID="{86CF4A55-BBE9-4BBC-BBAD-84574AA86E6F}" presName="sp" presStyleCnt="0"/>
      <dgm:spPr/>
    </dgm:pt>
    <dgm:pt modelId="{9B3C7902-E2B1-486B-A5FC-628C74923F78}" type="pres">
      <dgm:prSet presAssocID="{18BBDD2A-A0E4-4D37-88C2-09363839C3DD}" presName="composite" presStyleCnt="0"/>
      <dgm:spPr/>
    </dgm:pt>
    <dgm:pt modelId="{363384A2-9AA8-4DE4-B3D1-EC3E90F3FEF5}" type="pres">
      <dgm:prSet presAssocID="{18BBDD2A-A0E4-4D37-88C2-09363839C3D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7511C-A493-4245-9B3C-16FA366E9F26}" type="pres">
      <dgm:prSet presAssocID="{18BBDD2A-A0E4-4D37-88C2-09363839C3D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CFE8DB-AC8D-4E42-8BB1-16D8F341E7C2}" type="pres">
      <dgm:prSet presAssocID="{53E91A85-D256-423C-B577-B04978B533E3}" presName="sp" presStyleCnt="0"/>
      <dgm:spPr/>
    </dgm:pt>
    <dgm:pt modelId="{4F0A238B-B626-4B54-AEC7-965E9EF6A958}" type="pres">
      <dgm:prSet presAssocID="{C75D407C-9E86-4411-A3B9-A0AF69839683}" presName="composite" presStyleCnt="0"/>
      <dgm:spPr/>
    </dgm:pt>
    <dgm:pt modelId="{27501FCB-F361-4B9F-8FC1-BBE00ED7BA4E}" type="pres">
      <dgm:prSet presAssocID="{C75D407C-9E86-4411-A3B9-A0AF6983968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90DC1-272A-478A-94F6-9561650532F6}" type="pres">
      <dgm:prSet presAssocID="{C75D407C-9E86-4411-A3B9-A0AF6983968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BC0361-6218-44D8-A1F6-248AA4EA896C}" type="presOf" srcId="{D49F870B-3DAC-46E1-8B86-EA2AA0D1C925}" destId="{E3690DC1-272A-478A-94F6-9561650532F6}" srcOrd="0" destOrd="1" presId="urn:microsoft.com/office/officeart/2005/8/layout/chevron2"/>
    <dgm:cxn modelId="{AFEB0BCA-BBC3-4A50-B56E-2DEDC08CDCD5}" type="presOf" srcId="{C75D407C-9E86-4411-A3B9-A0AF69839683}" destId="{27501FCB-F361-4B9F-8FC1-BBE00ED7BA4E}" srcOrd="0" destOrd="0" presId="urn:microsoft.com/office/officeart/2005/8/layout/chevron2"/>
    <dgm:cxn modelId="{A2B52E1A-2359-4196-BE93-0F1AFC7ADB68}" type="presOf" srcId="{98FF9247-2588-4739-9919-52E2407CF37B}" destId="{E0478A02-A473-4CFD-BAC4-8BCF1EE143DA}" srcOrd="0" destOrd="1" presId="urn:microsoft.com/office/officeart/2005/8/layout/chevron2"/>
    <dgm:cxn modelId="{FA1D06B6-1C60-4280-B1D1-6F69FCEEB289}" srcId="{C75D407C-9E86-4411-A3B9-A0AF69839683}" destId="{D49F870B-3DAC-46E1-8B86-EA2AA0D1C925}" srcOrd="1" destOrd="0" parTransId="{9B2E47CA-1B9A-4C31-9976-807B5E57A676}" sibTransId="{35B752E3-73A4-4F67-9730-85B7E6B6C6D9}"/>
    <dgm:cxn modelId="{4D854660-44F9-4296-870D-0AF88E47DF64}" srcId="{76844034-228C-45A1-A141-DB3AAFF639AB}" destId="{10286B72-798E-441B-AAF8-B3B021CE604E}" srcOrd="0" destOrd="0" parTransId="{9715A8CA-7DC0-45F8-B27A-C35B40B188E5}" sibTransId="{E6E11D01-18BB-47BC-AFB5-BEDFA8D2179A}"/>
    <dgm:cxn modelId="{D850055F-A22F-48BA-AD40-58EDBDB8E949}" srcId="{76844034-228C-45A1-A141-DB3AAFF639AB}" destId="{98FF9247-2588-4739-9919-52E2407CF37B}" srcOrd="1" destOrd="0" parTransId="{50950848-4309-40DE-9B70-C095BC9788C5}" sibTransId="{7A52B7DF-B4DD-45EA-B4D5-056A72E0C719}"/>
    <dgm:cxn modelId="{9C669F3A-1B1D-4DC5-9440-8A82170650C0}" type="presOf" srcId="{18BBDD2A-A0E4-4D37-88C2-09363839C3DD}" destId="{363384A2-9AA8-4DE4-B3D1-EC3E90F3FEF5}" srcOrd="0" destOrd="0" presId="urn:microsoft.com/office/officeart/2005/8/layout/chevron2"/>
    <dgm:cxn modelId="{9BFF43D0-BB58-4164-95D1-465E45517CF4}" srcId="{56365639-1877-4089-9FA2-B59B57A43FAD}" destId="{18BBDD2A-A0E4-4D37-88C2-09363839C3DD}" srcOrd="1" destOrd="0" parTransId="{4D23A10F-C87C-44FB-8F3B-B639C803C38E}" sibTransId="{53E91A85-D256-423C-B577-B04978B533E3}"/>
    <dgm:cxn modelId="{060F7DDB-B59F-4126-A25B-2DC6FCB4559C}" type="presOf" srcId="{8E0CC916-BD7E-4CBB-B6CC-10C286E8C4CF}" destId="{E3690DC1-272A-478A-94F6-9561650532F6}" srcOrd="0" destOrd="0" presId="urn:microsoft.com/office/officeart/2005/8/layout/chevron2"/>
    <dgm:cxn modelId="{B26B4038-BCE8-4F8A-8572-B5CA56FB379B}" srcId="{56365639-1877-4089-9FA2-B59B57A43FAD}" destId="{76844034-228C-45A1-A141-DB3AAFF639AB}" srcOrd="0" destOrd="0" parTransId="{0A97222E-911D-4245-B486-56E310A1EFEA}" sibTransId="{86CF4A55-BBE9-4BBC-BBAD-84574AA86E6F}"/>
    <dgm:cxn modelId="{BA81DF1C-C4AE-4158-A82C-51B1EF5316CF}" srcId="{56365639-1877-4089-9FA2-B59B57A43FAD}" destId="{C75D407C-9E86-4411-A3B9-A0AF69839683}" srcOrd="2" destOrd="0" parTransId="{1221C859-C728-4987-81B6-15FB808F8589}" sibTransId="{90CBA23F-A180-499D-90C8-F592B5F1664C}"/>
    <dgm:cxn modelId="{B683FF6A-4F12-4F31-AC01-980E6DBAB940}" srcId="{C75D407C-9E86-4411-A3B9-A0AF69839683}" destId="{8E0CC916-BD7E-4CBB-B6CC-10C286E8C4CF}" srcOrd="0" destOrd="0" parTransId="{83C4D52D-3DE6-4BCD-926A-D0D3B5137BE1}" sibTransId="{EF2915C9-F34D-4FFA-9CBD-5DE501DA62FC}"/>
    <dgm:cxn modelId="{8ECD6695-EF5C-4E87-B8F8-24BB7D9C4204}" type="presOf" srcId="{56365639-1877-4089-9FA2-B59B57A43FAD}" destId="{03389CED-BFD1-4665-8E88-411F7CAC665C}" srcOrd="0" destOrd="0" presId="urn:microsoft.com/office/officeart/2005/8/layout/chevron2"/>
    <dgm:cxn modelId="{B4EC48D6-5C1B-4711-B0B1-9CE63F1973E7}" type="presOf" srcId="{76844034-228C-45A1-A141-DB3AAFF639AB}" destId="{7D7CF38C-D91E-4AB6-8415-2F70D3CF12CA}" srcOrd="0" destOrd="0" presId="urn:microsoft.com/office/officeart/2005/8/layout/chevron2"/>
    <dgm:cxn modelId="{73F446EB-BFC0-43A2-9CCC-CBC272157852}" type="presOf" srcId="{8B2E0340-3827-419A-A90B-7DD607DA2714}" destId="{AFB7511C-A493-4245-9B3C-16FA366E9F26}" srcOrd="0" destOrd="1" presId="urn:microsoft.com/office/officeart/2005/8/layout/chevron2"/>
    <dgm:cxn modelId="{324AFC06-569A-4A56-B6B1-5FE60C85C2C8}" type="presOf" srcId="{A26B4E3C-D08B-4CC1-9355-428F19D406E2}" destId="{AFB7511C-A493-4245-9B3C-16FA366E9F26}" srcOrd="0" destOrd="0" presId="urn:microsoft.com/office/officeart/2005/8/layout/chevron2"/>
    <dgm:cxn modelId="{B58F9F9F-645E-4C7D-BF6A-0DEDA2C3AAAF}" srcId="{18BBDD2A-A0E4-4D37-88C2-09363839C3DD}" destId="{8B2E0340-3827-419A-A90B-7DD607DA2714}" srcOrd="1" destOrd="0" parTransId="{B60AD701-19F8-49A7-9182-CDADC04C32FE}" sibTransId="{5735BAA1-8313-415A-803F-ED87C14AF068}"/>
    <dgm:cxn modelId="{2EF18C71-9CC3-4A21-AEE2-27611FDB481D}" type="presOf" srcId="{10286B72-798E-441B-AAF8-B3B021CE604E}" destId="{E0478A02-A473-4CFD-BAC4-8BCF1EE143DA}" srcOrd="0" destOrd="0" presId="urn:microsoft.com/office/officeart/2005/8/layout/chevron2"/>
    <dgm:cxn modelId="{FC4A5E37-2ADF-45EA-9F9B-FF73EF264DD2}" srcId="{18BBDD2A-A0E4-4D37-88C2-09363839C3DD}" destId="{A26B4E3C-D08B-4CC1-9355-428F19D406E2}" srcOrd="0" destOrd="0" parTransId="{E26A3FC8-921E-4616-A006-2C3B74DBCFD8}" sibTransId="{C1BEA41C-DC90-470A-A869-149BB0E3F684}"/>
    <dgm:cxn modelId="{49F2C9EC-A1F3-4E85-934A-5573C157AAB8}" type="presParOf" srcId="{03389CED-BFD1-4665-8E88-411F7CAC665C}" destId="{87884C10-C644-44CF-85D0-946939A7822F}" srcOrd="0" destOrd="0" presId="urn:microsoft.com/office/officeart/2005/8/layout/chevron2"/>
    <dgm:cxn modelId="{F2271667-17C9-4A2D-B2FE-4FAE69636531}" type="presParOf" srcId="{87884C10-C644-44CF-85D0-946939A7822F}" destId="{7D7CF38C-D91E-4AB6-8415-2F70D3CF12CA}" srcOrd="0" destOrd="0" presId="urn:microsoft.com/office/officeart/2005/8/layout/chevron2"/>
    <dgm:cxn modelId="{74B8FEAE-D431-4236-8445-802BE84F692E}" type="presParOf" srcId="{87884C10-C644-44CF-85D0-946939A7822F}" destId="{E0478A02-A473-4CFD-BAC4-8BCF1EE143DA}" srcOrd="1" destOrd="0" presId="urn:microsoft.com/office/officeart/2005/8/layout/chevron2"/>
    <dgm:cxn modelId="{E5E7BB78-14C1-4B7C-B4FE-F7DA87DE56E4}" type="presParOf" srcId="{03389CED-BFD1-4665-8E88-411F7CAC665C}" destId="{EE7C08A1-DC33-43C3-9D03-5DD6B5E66877}" srcOrd="1" destOrd="0" presId="urn:microsoft.com/office/officeart/2005/8/layout/chevron2"/>
    <dgm:cxn modelId="{7DEBE8F9-9104-4D15-B42B-98E9FDEABB6A}" type="presParOf" srcId="{03389CED-BFD1-4665-8E88-411F7CAC665C}" destId="{9B3C7902-E2B1-486B-A5FC-628C74923F78}" srcOrd="2" destOrd="0" presId="urn:microsoft.com/office/officeart/2005/8/layout/chevron2"/>
    <dgm:cxn modelId="{C618234E-0949-4780-877B-A47C8EC6383A}" type="presParOf" srcId="{9B3C7902-E2B1-486B-A5FC-628C74923F78}" destId="{363384A2-9AA8-4DE4-B3D1-EC3E90F3FEF5}" srcOrd="0" destOrd="0" presId="urn:microsoft.com/office/officeart/2005/8/layout/chevron2"/>
    <dgm:cxn modelId="{D1EDA3DF-B09E-4ED8-B5BB-1CDB992302F7}" type="presParOf" srcId="{9B3C7902-E2B1-486B-A5FC-628C74923F78}" destId="{AFB7511C-A493-4245-9B3C-16FA366E9F26}" srcOrd="1" destOrd="0" presId="urn:microsoft.com/office/officeart/2005/8/layout/chevron2"/>
    <dgm:cxn modelId="{C553CDA7-5D76-4A28-9093-A5533E253741}" type="presParOf" srcId="{03389CED-BFD1-4665-8E88-411F7CAC665C}" destId="{2FCFE8DB-AC8D-4E42-8BB1-16D8F341E7C2}" srcOrd="3" destOrd="0" presId="urn:microsoft.com/office/officeart/2005/8/layout/chevron2"/>
    <dgm:cxn modelId="{9F754D2A-AE17-4259-B156-681FEFA14157}" type="presParOf" srcId="{03389CED-BFD1-4665-8E88-411F7CAC665C}" destId="{4F0A238B-B626-4B54-AEC7-965E9EF6A958}" srcOrd="4" destOrd="0" presId="urn:microsoft.com/office/officeart/2005/8/layout/chevron2"/>
    <dgm:cxn modelId="{926EF3EA-7CE6-4B78-8501-47E177652722}" type="presParOf" srcId="{4F0A238B-B626-4B54-AEC7-965E9EF6A958}" destId="{27501FCB-F361-4B9F-8FC1-BBE00ED7BA4E}" srcOrd="0" destOrd="0" presId="urn:microsoft.com/office/officeart/2005/8/layout/chevron2"/>
    <dgm:cxn modelId="{4BFAAA48-3287-42DF-B763-532E0D1695E4}" type="presParOf" srcId="{4F0A238B-B626-4B54-AEC7-965E9EF6A958}" destId="{E3690DC1-272A-478A-94F6-9561650532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CF38C-D91E-4AB6-8415-2F70D3CF12CA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1و 2</a:t>
          </a:r>
          <a:endParaRPr lang="en-US" sz="2800" kern="1200" dirty="0"/>
        </a:p>
      </dsp:txBody>
      <dsp:txXfrm rot="-5400000">
        <a:off x="0" y="522165"/>
        <a:ext cx="1038004" cy="444858"/>
      </dsp:txXfrm>
    </dsp:sp>
    <dsp:sp modelId="{E0478A02-A473-4CFD-BAC4-8BCF1EE143DA}">
      <dsp:nvSpPr>
        <dsp:cNvPr id="0" name=""/>
        <dsp:cNvSpPr/>
      </dsp:nvSpPr>
      <dsp:spPr>
        <a:xfrm rot="5400000">
          <a:off x="3085071" y="-2043904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C00000"/>
              </a:solidFill>
            </a:rPr>
            <a:t>اختيار المشكلة أو الموضوع</a:t>
          </a:r>
          <a:endParaRPr lang="en-US" sz="28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kern="1200" dirty="0" smtClean="0">
              <a:solidFill>
                <a:srgbClr val="0070C0"/>
              </a:solidFill>
            </a:rPr>
            <a:t>القراءات الاستطلاعية ومراجعة البحوث السابقة</a:t>
          </a:r>
          <a:endParaRPr lang="en-US" sz="2400" kern="1200" dirty="0"/>
        </a:p>
      </dsp:txBody>
      <dsp:txXfrm rot="-5400000">
        <a:off x="1038004" y="50215"/>
        <a:ext cx="5010943" cy="869756"/>
      </dsp:txXfrm>
    </dsp:sp>
    <dsp:sp modelId="{363384A2-9AA8-4DE4-B3D1-EC3E90F3FEF5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 3 و 4</a:t>
          </a:r>
          <a:endParaRPr lang="en-US" sz="2800" kern="1200" dirty="0"/>
        </a:p>
      </dsp:txBody>
      <dsp:txXfrm rot="-5400000">
        <a:off x="0" y="1809570"/>
        <a:ext cx="1038004" cy="444858"/>
      </dsp:txXfrm>
    </dsp:sp>
    <dsp:sp modelId="{AFB7511C-A493-4245-9B3C-16FA366E9F26}">
      <dsp:nvSpPr>
        <dsp:cNvPr id="0" name=""/>
        <dsp:cNvSpPr/>
      </dsp:nvSpPr>
      <dsp:spPr>
        <a:xfrm rot="5400000">
          <a:off x="3085071" y="-756498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صياغة فرضيات البحث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تصميم خطة البحث </a:t>
          </a:r>
          <a:endParaRPr lang="en-US" sz="2800" kern="1200" dirty="0"/>
        </a:p>
      </dsp:txBody>
      <dsp:txXfrm rot="-5400000">
        <a:off x="1038004" y="1337621"/>
        <a:ext cx="5010943" cy="869756"/>
      </dsp:txXfrm>
    </dsp:sp>
    <dsp:sp modelId="{27501FCB-F361-4B9F-8FC1-BBE00ED7BA4E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5 و 6</a:t>
          </a:r>
          <a:endParaRPr lang="en-US" sz="2800" kern="1200" dirty="0"/>
        </a:p>
      </dsp:txBody>
      <dsp:txXfrm rot="-5400000">
        <a:off x="0" y="3096976"/>
        <a:ext cx="1038004" cy="444858"/>
      </dsp:txXfrm>
    </dsp:sp>
    <dsp:sp modelId="{E3690DC1-272A-478A-94F6-9561650532F6}">
      <dsp:nvSpPr>
        <dsp:cNvPr id="0" name=""/>
        <dsp:cNvSpPr/>
      </dsp:nvSpPr>
      <dsp:spPr>
        <a:xfrm rot="5400000">
          <a:off x="3085071" y="530906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chemeClr val="tx2"/>
              </a:solidFill>
            </a:rPr>
            <a:t>جمع المعلومات وتحليلها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كتابة تقرير البحث</a:t>
          </a:r>
          <a:endParaRPr lang="en-US" sz="2800" kern="1200" dirty="0"/>
        </a:p>
      </dsp:txBody>
      <dsp:txXfrm rot="-5400000">
        <a:off x="1038004" y="2625025"/>
        <a:ext cx="5010943" cy="869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CF38C-D91E-4AB6-8415-2F70D3CF12CA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1و 2</a:t>
          </a:r>
          <a:endParaRPr lang="en-US" sz="2800" kern="1200" dirty="0"/>
        </a:p>
      </dsp:txBody>
      <dsp:txXfrm rot="-5400000">
        <a:off x="0" y="522165"/>
        <a:ext cx="1038004" cy="444858"/>
      </dsp:txXfrm>
    </dsp:sp>
    <dsp:sp modelId="{E0478A02-A473-4CFD-BAC4-8BCF1EE143DA}">
      <dsp:nvSpPr>
        <dsp:cNvPr id="0" name=""/>
        <dsp:cNvSpPr/>
      </dsp:nvSpPr>
      <dsp:spPr>
        <a:xfrm rot="5400000">
          <a:off x="3085071" y="-2043904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2060"/>
              </a:solidFill>
            </a:rPr>
            <a:t>اختيار المشكلة أو الموضوع</a:t>
          </a:r>
          <a:endParaRPr lang="en-US" sz="2800" kern="1200" dirty="0">
            <a:solidFill>
              <a:srgbClr val="002060"/>
            </a:solidFill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kern="1200" dirty="0" smtClean="0">
              <a:solidFill>
                <a:srgbClr val="FF0000"/>
              </a:solidFill>
            </a:rPr>
            <a:t>القراءات الاستطلاعية ومراجعة البحوث السابقة</a:t>
          </a:r>
          <a:endParaRPr lang="en-US" sz="2400" kern="1200" dirty="0">
            <a:solidFill>
              <a:srgbClr val="FF0000"/>
            </a:solidFill>
          </a:endParaRPr>
        </a:p>
      </dsp:txBody>
      <dsp:txXfrm rot="-5400000">
        <a:off x="1038004" y="50215"/>
        <a:ext cx="5010943" cy="869756"/>
      </dsp:txXfrm>
    </dsp:sp>
    <dsp:sp modelId="{363384A2-9AA8-4DE4-B3D1-EC3E90F3FEF5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 3 و 4</a:t>
          </a:r>
          <a:endParaRPr lang="en-US" sz="2800" kern="1200" dirty="0"/>
        </a:p>
      </dsp:txBody>
      <dsp:txXfrm rot="-5400000">
        <a:off x="0" y="1809570"/>
        <a:ext cx="1038004" cy="444858"/>
      </dsp:txXfrm>
    </dsp:sp>
    <dsp:sp modelId="{AFB7511C-A493-4245-9B3C-16FA366E9F26}">
      <dsp:nvSpPr>
        <dsp:cNvPr id="0" name=""/>
        <dsp:cNvSpPr/>
      </dsp:nvSpPr>
      <dsp:spPr>
        <a:xfrm rot="5400000">
          <a:off x="3085071" y="-756498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صياغة فرضيات البحث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تصميم خطة البحث </a:t>
          </a:r>
          <a:endParaRPr lang="en-US" sz="2800" kern="1200" dirty="0"/>
        </a:p>
      </dsp:txBody>
      <dsp:txXfrm rot="-5400000">
        <a:off x="1038004" y="1337621"/>
        <a:ext cx="5010943" cy="869756"/>
      </dsp:txXfrm>
    </dsp:sp>
    <dsp:sp modelId="{27501FCB-F361-4B9F-8FC1-BBE00ED7BA4E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/>
            <a:t>5 و 6</a:t>
          </a:r>
          <a:endParaRPr lang="en-US" sz="2800" kern="1200" dirty="0"/>
        </a:p>
      </dsp:txBody>
      <dsp:txXfrm rot="-5400000">
        <a:off x="0" y="3096976"/>
        <a:ext cx="1038004" cy="444858"/>
      </dsp:txXfrm>
    </dsp:sp>
    <dsp:sp modelId="{E3690DC1-272A-478A-94F6-9561650532F6}">
      <dsp:nvSpPr>
        <dsp:cNvPr id="0" name=""/>
        <dsp:cNvSpPr/>
      </dsp:nvSpPr>
      <dsp:spPr>
        <a:xfrm rot="5400000">
          <a:off x="3085071" y="530906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chemeClr val="tx2"/>
              </a:solidFill>
            </a:rPr>
            <a:t>جمع المعلومات وتحليلها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solidFill>
                <a:srgbClr val="0070C0"/>
              </a:solidFill>
            </a:rPr>
            <a:t>كتابة تقرير البحث</a:t>
          </a:r>
          <a:endParaRPr lang="en-US" sz="2800" kern="1200" dirty="0"/>
        </a:p>
      </dsp:txBody>
      <dsp:txXfrm rot="-5400000">
        <a:off x="1038004" y="2625025"/>
        <a:ext cx="501094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7266B-E5A7-4D0F-986F-C46AD7D73D77}" type="datetimeFigureOut">
              <a:rPr lang="en-US" smtClean="0"/>
              <a:pPr/>
              <a:t>09-Feb-16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5341B-6EB5-463C-9463-E130C0E44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4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CBA46-C98A-4342-A226-B8A3087DE5F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EBFBB-BA4B-4861-9A3A-C0AFEFB50A0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D80F0-7F6D-4F0D-82AC-36D033CD26E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BA46-C98A-4342-A226-B8A3087DE5F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A27-8E30-4205-BB35-748868301CB9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D4AA-C6B6-4030-9249-4009A569DDEC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FB0-A128-4A52-A96E-185B556FF7EF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B5F12-E581-4F58-9C66-08F2FAF2DC2A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5B7E-56A4-42B5-B88E-6F02826B7DB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C754-C2B5-416E-BA3F-A5D8931948E7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8F7A-25C1-4E46-9348-8EE16F77D5D9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3DA27-8E30-4205-BB35-748868301CB9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85B4-BA71-42A7-BE65-D9C542E53882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BFBB-BA4B-4861-9A3A-C0AFEFB50A0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80F0-7F6D-4F0D-82AC-36D033CD26E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DD4AA-C6B6-4030-9249-4009A569DDEC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D9FB0-A128-4A52-A96E-185B556FF7EF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7B5F12-E581-4F58-9C66-08F2FAF2DC2A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65B7E-56A4-42B5-B88E-6F02826B7DBB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EC754-C2B5-416E-BA3F-A5D8931948E7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78F7A-25C1-4E46-9348-8EE16F77D5D9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85B4-BA71-42A7-BE65-D9C542E53882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1CEA86-FB66-4BC5-AB1F-D89ACA3D4794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1CEA86-FB66-4BC5-AB1F-D89ACA3D4794}" type="datetime1">
              <a:rPr lang="en-US" smtClean="0"/>
              <a:pPr/>
              <a:t>09-Feb-16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20136E-758D-455B-B16B-CCE02DABF7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0" y="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b="1" dirty="0" smtClean="0">
                <a:latin typeface="Times New Roman" pitchFamily="18" charset="0"/>
                <a:cs typeface="Times New Roman" pitchFamily="18" charset="0"/>
              </a:rPr>
              <a:t>إ</a:t>
            </a:r>
            <a:r>
              <a:rPr lang="ar-AE" b="1" dirty="0" smtClean="0">
                <a:latin typeface="Times New Roman" pitchFamily="18" charset="0"/>
                <a:cs typeface="Times New Roman" pitchFamily="18" charset="0"/>
              </a:rPr>
              <a:t>سم المقرر: مهارات البحث</a:t>
            </a:r>
            <a:r>
              <a:rPr lang="ar-BH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A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5562600"/>
            <a:ext cx="3657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000" dirty="0" smtClean="0">
                <a:latin typeface="Times New Roman" pitchFamily="18" charset="0"/>
                <a:cs typeface="Times New Roman" pitchFamily="18" charset="0"/>
              </a:rPr>
              <a:t>د</a:t>
            </a:r>
            <a:r>
              <a:rPr lang="ar-BH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AE" sz="2000" dirty="0" smtClean="0">
                <a:latin typeface="Times New Roman" pitchFamily="18" charset="0"/>
                <a:cs typeface="Times New Roman" pitchFamily="18" charset="0"/>
              </a:rPr>
              <a:t>سالم علي الجندي</a:t>
            </a:r>
            <a:r>
              <a:rPr lang="ar-BH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AE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60198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0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ar-BH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BH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sz="2000" b="1" dirty="0" smtClean="0"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ar-AE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0577" y="2743200"/>
            <a:ext cx="43220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خطوات </a:t>
            </a:r>
            <a:r>
              <a:rPr lang="ar-AE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إعداد البحث العلمي 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AAU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533400"/>
            <a:ext cx="2133600" cy="20743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39700">
              <a:schemeClr val="tx1">
                <a:lumMod val="50000"/>
                <a:lumOff val="50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1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أ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ُ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سس 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إ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ختيار المشكلة 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458200" cy="39624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4350" indent="-457200" algn="r" rtl="1">
              <a:buNone/>
            </a:pP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4572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1)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هل تستحوذ المشكلة على 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إ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هتمام الباحث؟ وهل تنسجم مع رغبته في هذا النوع من الموضوعات؟ </a:t>
            </a:r>
          </a:p>
          <a:p>
            <a:pPr marL="514350" indent="0" algn="r" rtl="1">
              <a:buNone/>
            </a:pP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ستحواذ المشكل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على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هتمام الباحث لأن رغب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الباحث و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هتمامه بموضوع بحث ما ومشكلة بحثه محددة يعتبرعاملا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هاما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في نجاح عملي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وإنجاز بحثه بشكل أفضل. 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4572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2) هل يستطيع الباحث القيام بدراسة المقترحات بضوء مشكلاتها المطروح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؟ </a:t>
            </a:r>
          </a:p>
          <a:p>
            <a:pPr marL="514350" indent="0" algn="r" rtl="1">
              <a:buNone/>
            </a:pPr>
            <a:r>
              <a:rPr lang="ar-AE" sz="2800" dirty="0" smtClean="0">
                <a:cs typeface="+mj-cs"/>
              </a:rPr>
              <a:t> تناسب إمكانيات الباحث ومؤهلاته معالجة المشكل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خاص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إذا كانت المشكل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معقدة الجوانب وصعبة المعالج</a:t>
            </a:r>
            <a:r>
              <a:rPr lang="ar-BH" sz="2800" dirty="0" smtClean="0">
                <a:cs typeface="+mj-cs"/>
              </a:rPr>
              <a:t>ة </a:t>
            </a:r>
            <a:r>
              <a:rPr lang="ar-AE" sz="2800" dirty="0" smtClean="0">
                <a:cs typeface="+mj-cs"/>
              </a:rPr>
              <a:t>والدراس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10</a:t>
            </a:fld>
            <a:endParaRPr lang="en-US">
              <a:cs typeface="+mj-cs"/>
            </a:endParaRPr>
          </a:p>
        </p:txBody>
      </p:sp>
      <p:pic>
        <p:nvPicPr>
          <p:cNvPr id="5" name="Picture 4" descr="problem-solu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90600"/>
            <a:ext cx="2133600" cy="1447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  <p:pic>
        <p:nvPicPr>
          <p:cNvPr id="7" name="Picture 6" descr="Figure-Sitting-With-Question-Ma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990600"/>
            <a:ext cx="2057400" cy="1447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382000" cy="38100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3) هل تتوفر المعلومات اللازم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عن المشكل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؟ وبعبارة أوضح، هل أن المشكل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قابل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للبحث؟ </a:t>
            </a:r>
          </a:p>
          <a:p>
            <a:pPr indent="0" algn="r" rtl="1">
              <a:buNone/>
            </a:pP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توافر المعلومات والبيانات اللازم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لدرسة المشكلة</a:t>
            </a:r>
            <a:r>
              <a:rPr lang="ar-BH" sz="2800" dirty="0" smtClean="0">
                <a:cs typeface="+mj-cs"/>
              </a:rPr>
              <a:t>.</a:t>
            </a: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4) هل توجد مساعدات إدارية وظيفية لبحث المشكلة؟ </a:t>
            </a:r>
          </a:p>
          <a:p>
            <a:pPr indent="0" algn="r" rtl="1">
              <a:buNone/>
            </a:pPr>
            <a:r>
              <a:rPr lang="ar-AE" sz="2800" dirty="0" smtClean="0">
                <a:cs typeface="+mj-cs"/>
              </a:rPr>
              <a:t>توافر المساعدات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دارية المتمثلة في التحملات التى يحتاجها الباحث في حصوله على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جابات المناسب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ل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ستبيانات وما شابه ذلك من التسهيلات. </a:t>
            </a:r>
          </a:p>
          <a:p>
            <a:pPr algn="r" rtl="1">
              <a:buNone/>
            </a:pP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11</a:t>
            </a:fld>
            <a:endParaRPr lang="en-US">
              <a:cs typeface="+mj-cs"/>
            </a:endParaRPr>
          </a:p>
        </p:txBody>
      </p:sp>
      <p:pic>
        <p:nvPicPr>
          <p:cNvPr id="6" name="Picture 5" descr="20130616004529_6ApproachestoProblemSolv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762000"/>
            <a:ext cx="6781800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None/>
            </a:pP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5) ما هي أهمية مشكلة البحث وفائدتها العلمية وا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لإ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جتماعية؟</a:t>
            </a:r>
          </a:p>
          <a:p>
            <a:pPr indent="0" algn="r" rtl="1">
              <a:buNone/>
            </a:pPr>
            <a:r>
              <a:rPr lang="ar-AE" sz="2800" dirty="0" smtClean="0">
                <a:cs typeface="+mj-cs"/>
              </a:rPr>
              <a:t>القيمة العلمية للمشكلة بمعني أن تكون المشكلة ذات الدلالة تدور حول موضوع مهم وأن تكون له فائدة علمية و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جتماعية إذا تمت دراستها.</a:t>
            </a: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6) هل هي مشكل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جديدة؟ ما هي علاقتها بمشاكل بحثية أخرى؟ وهل قام باحث آخر بمعالجة هذه المشكل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تشابهها وتقترب منها؟ </a:t>
            </a:r>
          </a:p>
          <a:p>
            <a:pPr indent="0" algn="r" rtl="1">
              <a:buNone/>
            </a:pPr>
            <a:r>
              <a:rPr lang="ar-AE" sz="2800" dirty="0" smtClean="0">
                <a:cs typeface="+mj-cs"/>
              </a:rPr>
              <a:t>أن تكون مشكلة البحث جديدة تضيف إلى المعرفة في مجال تخصص البحث دراستها مشكلة تمثل موضوعا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يكمل موضوعات أخرى سبق بحثها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وتوجد إمكانيات  صياغة فروض حولها قابلة ل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ختيار العلمي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وأن تكون هناك إمكانيات لتعميم النتائج التي سيحصل عليها الباحث من معالجتها لمشكلة على مشكلة آخرى. </a:t>
            </a:r>
            <a:endParaRPr lang="en-US" sz="2800" dirty="0" smtClean="0">
              <a:cs typeface="+mj-cs"/>
            </a:endParaRPr>
          </a:p>
          <a:p>
            <a:pPr algn="r" rtl="1">
              <a:buNone/>
            </a:pP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12</a:t>
            </a:fld>
            <a:endParaRPr lang="en-US"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2766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7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هل هناك 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إ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مكانية في تعميم النتائج التي سيحصل عليها الباحث في معالجته للمشكلة على مشاكل أخرى مشابهة في مؤسسات و دوائر أخرى مشابهة؟</a:t>
            </a:r>
          </a:p>
          <a:p>
            <a:pPr marL="0" indent="0" algn="r" rtl="1">
              <a:buNone/>
            </a:pP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8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هل للمشكلة علاقة بدائرة او مؤسسة وطنية 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أ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و قومية محددة؟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13</a:t>
            </a:fld>
            <a:endParaRPr lang="en-US">
              <a:cs typeface="+mj-cs"/>
            </a:endParaRPr>
          </a:p>
        </p:txBody>
      </p:sp>
      <p:pic>
        <p:nvPicPr>
          <p:cNvPr id="6" name="Picture 5" descr="7e32aef20300b693a40f5207-819x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81000"/>
            <a:ext cx="2559695" cy="32004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85655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/>
          <a:lstStyle/>
          <a:p>
            <a:pPr algn="ctr"/>
            <a:r>
              <a:rPr lang="ar-AE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خطوات إعداد البحث العلمي 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3011890"/>
              </p:ext>
            </p:extLst>
          </p:nvPr>
        </p:nvGraphicFramePr>
        <p:xfrm>
          <a:off x="16764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6345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angl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ثانيا</a:t>
            </a:r>
            <a:r>
              <a:rPr lang="ar-BH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ً</a:t>
            </a:r>
            <a: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: 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القراءات ا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لإ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ستطلاعي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ة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ومراجع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ة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البحوث السابق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ة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3528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76072" indent="-457200" algn="r" rtl="1"/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إن القراءات الأولية ا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لإ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ستطلاعي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السابق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تساعد الباحث في النواحي التالي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: </a:t>
            </a: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1)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توسيع قاعدة معرفته عن الموضوع الذي يبحث فيه وتقدم خلفية عام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دقيقة عنه وعن كيفية تناوله.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2) </a:t>
            </a:r>
            <a:r>
              <a:rPr lang="ar-AE" sz="2800" dirty="0" smtClean="0">
                <a:cs typeface="+mj-cs"/>
              </a:rPr>
              <a:t>التأكد من أهمية موضوعه بين الموضوعات الأخرى وتميزه عنها.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15</a:t>
            </a:fld>
            <a:endParaRPr lang="en-US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20574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القراءات ا</a:t>
            </a:r>
            <a:r>
              <a:rPr lang="ar-BH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لإ</a:t>
            </a:r>
            <a:r>
              <a:rPr lang="ar-AE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ستطلاعية</a:t>
            </a:r>
            <a:endParaRPr lang="ar-BH" sz="36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respect-your-readers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lumMod val="40000"/>
                <a:lumOff val="6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19200" y="1600200"/>
            <a:ext cx="32766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76072" indent="-457200" algn="r" rtl="1"/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76072" indent="-457200" algn="r" rtl="1"/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مراجعة البحوث السابقة تساعد الباحث في النواحي التالي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ة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:</a:t>
            </a: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1)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بلورة مشكلة البحث ووضعها في إطار صحيح وتحديد</a:t>
            </a: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أبعادها</a:t>
            </a: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بشكل</a:t>
            </a: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أكثر وضوحا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. 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2) </a:t>
            </a:r>
            <a:r>
              <a:rPr lang="ar-AE" sz="2800" dirty="0" smtClean="0">
                <a:cs typeface="+mj-cs"/>
              </a:rPr>
              <a:t>تقود الباحث إلى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ختبار سليم لأداة ووسيلة </a:t>
            </a:r>
            <a:r>
              <a:rPr lang="ar-BH" sz="2800" dirty="0" smtClean="0">
                <a:cs typeface="+mj-cs"/>
              </a:rPr>
              <a:t>أ</a:t>
            </a:r>
            <a:r>
              <a:rPr lang="ar-AE" sz="2800" dirty="0" smtClean="0">
                <a:cs typeface="+mj-cs"/>
              </a:rPr>
              <a:t>و تصميم</a:t>
            </a:r>
            <a:r>
              <a:rPr lang="ar-BH" sz="2800" dirty="0" smtClean="0">
                <a:cs typeface="+mj-cs"/>
              </a:rPr>
              <a:t>.</a:t>
            </a:r>
            <a:r>
              <a:rPr lang="ar-AE" sz="2800" dirty="0" smtClean="0">
                <a:cs typeface="+mj-cs"/>
              </a:rPr>
              <a:t> 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3) </a:t>
            </a:r>
            <a:r>
              <a:rPr lang="ar-AE" sz="2800" dirty="0" smtClean="0">
                <a:cs typeface="+mj-cs"/>
              </a:rPr>
              <a:t>تهديه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لى مصادر أخرى مهمة لم يستطع الحصول عليها</a:t>
            </a:r>
            <a:r>
              <a:rPr lang="ar-BH" sz="2800" dirty="0" smtClean="0">
                <a:cs typeface="+mj-cs"/>
              </a:rPr>
              <a:t>.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4)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تجنب الثغرات وا</a:t>
            </a:r>
            <a:r>
              <a:rPr lang="ar-BH" sz="2800" dirty="0" smtClean="0">
                <a:cs typeface="+mj-cs"/>
              </a:rPr>
              <a:t>لأ</a:t>
            </a:r>
            <a:r>
              <a:rPr lang="ar-AE" sz="2800" dirty="0" smtClean="0">
                <a:cs typeface="+mj-cs"/>
              </a:rPr>
              <a:t>خطاء والصعوبات التى وقع فيها الباحثون الآخرون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وتعريفه بالوسائل التى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تبعوها في معالجتها. 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16</a:t>
            </a:fld>
            <a:endParaRPr lang="en-US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0"/>
            <a:ext cx="8229600" cy="3505199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4350" indent="-514350" algn="r" rtl="1">
              <a:buNone/>
            </a:pP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5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يستفيد من نتائج الدراسات السابقة في بناء فرضياته</a:t>
            </a:r>
            <a:r>
              <a:rPr lang="ar-BH" sz="2800" dirty="0" smtClean="0">
                <a:cs typeface="+mj-cs"/>
              </a:rPr>
              <a:t>.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6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ستكمال الجوانب التي وقفت عندها الدراسات السابقة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الأمر الذي يؤدي إلى تكامل الدراسات والأبحاث العلمية. 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14350" indent="-51435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7</a:t>
            </a: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)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تحديد وبلورة عنوان البحث بعد التأكد من شمولية العنوان لكافة الجوانب الموضوعية والجغرافية والزمنية للبحث من خلال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طلاع على تجارب ا</a:t>
            </a:r>
            <a:r>
              <a:rPr lang="ar-BH" sz="2800" dirty="0" smtClean="0">
                <a:cs typeface="+mj-cs"/>
              </a:rPr>
              <a:t>لآ</a:t>
            </a:r>
            <a:r>
              <a:rPr lang="ar-AE" sz="2800" dirty="0" smtClean="0">
                <a:cs typeface="+mj-cs"/>
              </a:rPr>
              <a:t>خرين</a:t>
            </a:r>
            <a:r>
              <a:rPr lang="ar-BH" sz="2800" dirty="0" smtClean="0">
                <a:cs typeface="+mj-cs"/>
              </a:rPr>
              <a:t>.</a:t>
            </a:r>
            <a:r>
              <a:rPr lang="ar-AE" sz="2800" dirty="0" smtClean="0">
                <a:cs typeface="+mj-cs"/>
              </a:rPr>
              <a:t> </a:t>
            </a:r>
          </a:p>
          <a:p>
            <a:pPr marL="514350" indent="-514350" algn="r" rtl="1">
              <a:buNone/>
            </a:pP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17</a:t>
            </a:fld>
            <a:endParaRPr lang="en-US" dirty="0">
              <a:cs typeface="+mj-cs"/>
            </a:endParaRPr>
          </a:p>
        </p:txBody>
      </p:sp>
      <p:pic>
        <p:nvPicPr>
          <p:cNvPr id="4" name="Picture 3" descr="SEARCH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28600"/>
            <a:ext cx="3829050" cy="306324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ar-AE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خطوات إعداد البحث العلمي 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60710"/>
            <a:ext cx="3276600" cy="482957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sz="6000" dirty="0" smtClean="0"/>
              <a:t>59 - 84</a:t>
            </a:r>
            <a:endParaRPr lang="en-US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1B57-FC95-44B7-B5AD-0946EFCA4F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2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5638800" cy="79216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تمهيد 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</a:bodyPr>
          <a:lstStyle/>
          <a:p>
            <a:pPr indent="0" algn="ctr" rtl="1">
              <a:buNone/>
            </a:pPr>
            <a:endParaRPr lang="ar-BH" sz="2800" dirty="0" smtClean="0">
              <a:cs typeface="+mj-cs"/>
            </a:endParaRPr>
          </a:p>
          <a:p>
            <a:pPr indent="0" algn="ctr" rtl="1">
              <a:buNone/>
            </a:pPr>
            <a:r>
              <a:rPr lang="ar-AE" sz="2800" dirty="0" smtClean="0">
                <a:cs typeface="+mj-cs"/>
              </a:rPr>
              <a:t>قد يختلف الكاتب والمهتمون في مجال البحث العلمي في تسلسلهم وتحديداتهم لخطوات البحث الأساسية على أفضل صورة متوقعة.</a:t>
            </a:r>
            <a:endParaRPr lang="ar-BH" sz="2800" dirty="0" smtClean="0">
              <a:cs typeface="+mj-cs"/>
            </a:endParaRPr>
          </a:p>
          <a:p>
            <a:pPr indent="0" algn="ctr" rtl="1">
              <a:buNone/>
            </a:pPr>
            <a:endParaRPr lang="ar-BH" sz="2800" dirty="0" smtClean="0">
              <a:cs typeface="+mj-cs"/>
            </a:endParaRPr>
          </a:p>
          <a:p>
            <a:pPr indent="0" algn="ctr" rtl="1">
              <a:buNone/>
            </a:pPr>
            <a:r>
              <a:rPr lang="ar-AE" sz="2800" dirty="0" smtClean="0">
                <a:cs typeface="+mj-cs"/>
              </a:rPr>
              <a:t>وهناك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ختلافات في تسلسل خطوات البحث العلمي تبعا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ختلاف المنهج الذي يتبعه الباحث في بحثه، فمنهم من ير</a:t>
            </a:r>
            <a:r>
              <a:rPr lang="ar-BH" sz="2800" dirty="0" smtClean="0">
                <a:cs typeface="+mj-cs"/>
              </a:rPr>
              <a:t>ى</a:t>
            </a:r>
            <a:r>
              <a:rPr lang="ar-AE" sz="2800" dirty="0" smtClean="0">
                <a:cs typeface="+mj-cs"/>
              </a:rPr>
              <a:t> أن خطوات البحث تقتصر على خمس خطوات وهي</a:t>
            </a: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( تحديد المشكلة، وضع الفرضيات، </a:t>
            </a:r>
            <a:r>
              <a:rPr lang="ar-AE" sz="2800" dirty="0">
                <a:cs typeface="+mj-cs"/>
              </a:rPr>
              <a:t>تجميع </a:t>
            </a:r>
            <a:r>
              <a:rPr lang="ar-AE" sz="2800" dirty="0" smtClean="0">
                <a:cs typeface="+mj-cs"/>
              </a:rPr>
              <a:t>البيانات،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ختبار الفرضيات، وأخيرا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النتيجة). </a:t>
            </a:r>
            <a:endParaRPr lang="ar-BH" sz="2800" dirty="0" smtClean="0">
              <a:cs typeface="+mj-cs"/>
            </a:endParaRPr>
          </a:p>
          <a:p>
            <a:pPr indent="0" algn="ctr" rtl="1">
              <a:buNone/>
            </a:pPr>
            <a:r>
              <a:rPr lang="ar-AE" sz="2800" dirty="0" smtClean="0">
                <a:cs typeface="+mj-cs"/>
              </a:rPr>
              <a:t> </a:t>
            </a:r>
            <a:endParaRPr lang="ar-BH" sz="2800" dirty="0" smtClean="0">
              <a:cs typeface="+mj-cs"/>
            </a:endParaRPr>
          </a:p>
          <a:p>
            <a:pPr indent="0" algn="ctr" rtl="1">
              <a:buNone/>
            </a:pPr>
            <a:r>
              <a:rPr lang="ar-AE" sz="2800" dirty="0" smtClean="0">
                <a:cs typeface="+mj-cs"/>
              </a:rPr>
              <a:t>ومنهم من يحدد خطوات البحث العلمي في ستة خطوات رئيسية.</a:t>
            </a:r>
          </a:p>
          <a:p>
            <a:pPr algn="ctr" rtl="1">
              <a:buNone/>
            </a:pPr>
            <a:endParaRPr lang="ar-AE" dirty="0" smtClean="0">
              <a:cs typeface="+mj-cs"/>
            </a:endParaRPr>
          </a:p>
          <a:p>
            <a:pPr algn="ctr" rtl="1">
              <a:buNone/>
            </a:pPr>
            <a:endParaRPr lang="ar-AE" dirty="0">
              <a:cs typeface="+mj-cs"/>
            </a:endParaRPr>
          </a:p>
          <a:p>
            <a:pPr algn="ctr" rtl="1">
              <a:buNone/>
            </a:pPr>
            <a:endParaRPr lang="ar-AE" dirty="0" smtClean="0">
              <a:cs typeface="+mj-cs"/>
            </a:endParaRPr>
          </a:p>
          <a:p>
            <a:pPr algn="ctr" rtl="1">
              <a:buNone/>
            </a:pPr>
            <a:endParaRPr lang="ar-AE" dirty="0">
              <a:cs typeface="+mj-cs"/>
            </a:endParaRPr>
          </a:p>
          <a:p>
            <a:pPr algn="ctr" rtl="1">
              <a:buNone/>
            </a:pPr>
            <a:endParaRPr lang="ar-AE" dirty="0" smtClean="0">
              <a:cs typeface="+mj-cs"/>
            </a:endParaRPr>
          </a:p>
          <a:p>
            <a:pPr algn="ctr" rtl="1">
              <a:buNone/>
            </a:pPr>
            <a:endParaRPr lang="ar-AE" dirty="0">
              <a:cs typeface="+mj-cs"/>
            </a:endParaRPr>
          </a:p>
          <a:p>
            <a:pPr algn="ctr" rtl="1">
              <a:buNone/>
            </a:pPr>
            <a:endParaRPr lang="ar-AE" dirty="0" smtClean="0">
              <a:cs typeface="+mj-cs"/>
            </a:endParaRPr>
          </a:p>
          <a:p>
            <a:pPr algn="ctr" rtl="1">
              <a:buNone/>
            </a:pPr>
            <a:endParaRPr lang="ar-AE" dirty="0">
              <a:cs typeface="+mj-cs"/>
            </a:endParaRPr>
          </a:p>
          <a:p>
            <a:pPr algn="ctr" rtl="1">
              <a:buNone/>
            </a:pPr>
            <a:endParaRPr lang="ar-AE" dirty="0" smtClean="0">
              <a:cs typeface="+mj-cs"/>
            </a:endParaRPr>
          </a:p>
          <a:p>
            <a:pPr algn="ctr" rtl="1">
              <a:buNone/>
            </a:pPr>
            <a:endParaRPr lang="en-US" dirty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3</a:t>
            </a:fld>
            <a:endParaRPr lang="en-US"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/>
          <a:lstStyle/>
          <a:p>
            <a:pPr algn="ctr"/>
            <a:r>
              <a:rPr lang="ar-AE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خطوات إعداد البحث العلمي 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6393514"/>
              </p:ext>
            </p:extLst>
          </p:nvPr>
        </p:nvGraphicFramePr>
        <p:xfrm>
          <a:off x="16764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903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angl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الفصل الثاني </a:t>
            </a:r>
            <a:b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ar-AE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خطوات إعداد البحث العلمي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305800" cy="34290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endParaRPr lang="ar-BH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76072" indent="-457200" algn="r" rtl="1"/>
            <a:r>
              <a:rPr lang="ar-A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المبحث الأول:</a:t>
            </a:r>
          </a:p>
          <a:p>
            <a:pPr algn="r" rtl="1">
              <a:buNone/>
            </a:pPr>
            <a:r>
              <a:rPr lang="ar-AE" sz="2800" dirty="0" smtClean="0">
                <a:cs typeface="+mj-cs"/>
              </a:rPr>
              <a:t> </a:t>
            </a:r>
            <a:r>
              <a:rPr lang="ar-BH" sz="2800" dirty="0" smtClean="0">
                <a:cs typeface="+mj-cs"/>
              </a:rPr>
              <a:t>إ</a:t>
            </a:r>
            <a:r>
              <a:rPr lang="ar-AE" sz="2800" dirty="0" smtClean="0">
                <a:cs typeface="+mj-cs"/>
              </a:rPr>
              <a:t>ختيار الموضوع (</a:t>
            </a:r>
            <a:r>
              <a:rPr lang="en-US" sz="2800" dirty="0" smtClean="0">
                <a:cs typeface="+mj-cs"/>
              </a:rPr>
              <a:t> (Topic</a:t>
            </a:r>
            <a:r>
              <a:rPr lang="ar-AE" sz="2800" dirty="0" smtClean="0">
                <a:cs typeface="+mj-cs"/>
              </a:rPr>
              <a:t>أو المشكلة (</a:t>
            </a:r>
            <a:r>
              <a:rPr lang="en-US" sz="2800" dirty="0" smtClean="0">
                <a:cs typeface="+mj-cs"/>
              </a:rPr>
              <a:t>Problem</a:t>
            </a:r>
            <a:r>
              <a:rPr lang="ar-AE" sz="2800" dirty="0" smtClean="0">
                <a:cs typeface="+mj-cs"/>
              </a:rPr>
              <a:t>)</a:t>
            </a:r>
            <a:r>
              <a:rPr lang="ar-BH" sz="2800" dirty="0" smtClean="0">
                <a:cs typeface="+mj-cs"/>
              </a:rPr>
              <a:t>.</a:t>
            </a:r>
            <a:endParaRPr lang="ar-AE" sz="2800" dirty="0" smtClean="0">
              <a:cs typeface="+mj-cs"/>
            </a:endParaRPr>
          </a:p>
          <a:p>
            <a:pPr algn="r" rtl="1"/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marL="576072" indent="-457200" algn="r" rtl="1"/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المبحث الثاني: </a:t>
            </a:r>
          </a:p>
          <a:p>
            <a:pPr algn="r" rtl="1">
              <a:buNone/>
            </a:pP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القراءات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ستطلاعية ومراجعة البح</a:t>
            </a:r>
            <a:r>
              <a:rPr lang="ar-BH" sz="2800" dirty="0" smtClean="0">
                <a:cs typeface="+mj-cs"/>
              </a:rPr>
              <a:t>و</a:t>
            </a:r>
            <a:r>
              <a:rPr lang="ar-AE" sz="2800" dirty="0" smtClean="0">
                <a:cs typeface="+mj-cs"/>
              </a:rPr>
              <a:t>ث السابقة</a:t>
            </a:r>
            <a:r>
              <a:rPr lang="ar-BH" sz="2800" dirty="0" smtClean="0">
                <a:cs typeface="+mj-cs"/>
              </a:rPr>
              <a:t>.</a:t>
            </a:r>
            <a:endParaRPr lang="en-US" sz="2800" dirty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629400"/>
            <a:ext cx="152400" cy="92075"/>
          </a:xfrm>
          <a:noFill/>
          <a:ln>
            <a:noFill/>
          </a:ln>
        </p:spPr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5</a:t>
            </a:fld>
            <a:endParaRPr lang="en-US" dirty="0">
              <a:cs typeface="+mj-cs"/>
            </a:endParaRPr>
          </a:p>
        </p:txBody>
      </p:sp>
      <p:pic>
        <p:nvPicPr>
          <p:cNvPr id="5" name="Picture 4" descr="-----3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276600"/>
            <a:ext cx="2362200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  <a:scene3d>
            <a:camera prst="perspectiveAbove"/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  <a:ln>
            <a:noFill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angl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أولا</a:t>
            </a:r>
            <a:r>
              <a:rPr lang="ar-BH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ً</a:t>
            </a:r>
            <a:r>
              <a:rPr lang="ar-AE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: 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إ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ختيار الموضوع أو المشكل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ة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Font typeface="Wingdings" pitchFamily="2" charset="2"/>
              <a:buChar char="v"/>
            </a:pPr>
            <a:endParaRPr lang="ar-BH" sz="2800" dirty="0" smtClean="0">
              <a:cs typeface="+mj-cs"/>
            </a:endParaRPr>
          </a:p>
          <a:p>
            <a:pPr marL="576072" indent="-457200" algn="r" rtl="1">
              <a:buFont typeface="Wingdings" pitchFamily="2" charset="2"/>
              <a:buChar char="v"/>
            </a:pPr>
            <a:r>
              <a:rPr lang="ar-AE" sz="2800" b="1" dirty="0" smtClean="0">
                <a:cs typeface="+mj-cs"/>
              </a:rPr>
              <a:t>ما هي المشكلة في البحث العلمي؟</a:t>
            </a:r>
          </a:p>
          <a:p>
            <a:pPr marL="571500" indent="-5715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أ) </a:t>
            </a:r>
            <a:r>
              <a:rPr lang="ar-AE" sz="2800" dirty="0" smtClean="0">
                <a:cs typeface="+mj-cs"/>
              </a:rPr>
              <a:t>مشكلة البحث العلمي: هي عبارة عن بعض التساؤلات الغامضة التي قد تدور في ذهن الباحث حول موضوع الدراس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التي اختارها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وهي تساؤلات تحتاج إلى إيجاد إجابات شافية لها. </a:t>
            </a:r>
          </a:p>
          <a:p>
            <a:pPr marL="571500" indent="-457200" algn="r" rtl="1">
              <a:buFont typeface="Wingdings" pitchFamily="2" charset="2"/>
              <a:buChar char="v"/>
            </a:pPr>
            <a:r>
              <a:rPr lang="ar-AE" sz="2800" b="1" dirty="0" smtClean="0">
                <a:cs typeface="+mj-cs"/>
              </a:rPr>
              <a:t>ما هي العلاق</a:t>
            </a:r>
            <a:r>
              <a:rPr lang="ar-BH" sz="2800" b="1" dirty="0" smtClean="0">
                <a:cs typeface="+mj-cs"/>
              </a:rPr>
              <a:t>ة</a:t>
            </a:r>
            <a:r>
              <a:rPr lang="ar-AE" sz="2800" b="1" dirty="0" smtClean="0">
                <a:cs typeface="+mj-cs"/>
              </a:rPr>
              <a:t> بين </a:t>
            </a:r>
            <a:r>
              <a:rPr lang="ar-BH" sz="2800" b="1" dirty="0" smtClean="0">
                <a:cs typeface="+mj-cs"/>
              </a:rPr>
              <a:t>إ</a:t>
            </a:r>
            <a:r>
              <a:rPr lang="ar-AE" sz="2800" b="1" dirty="0" smtClean="0">
                <a:cs typeface="+mj-cs"/>
              </a:rPr>
              <a:t>ستخدام الحاسب الآلي وتقديم أفضل الخدمات للمستفيدين في المكتبات ومراكز المعلومات؟ </a:t>
            </a:r>
            <a:endParaRPr lang="ar-BH" sz="2800" b="1" dirty="0" smtClean="0">
              <a:cs typeface="+mj-cs"/>
            </a:endParaRPr>
          </a:p>
          <a:p>
            <a:pPr marL="571500" indent="-5715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ب) </a:t>
            </a:r>
            <a:r>
              <a:rPr lang="ar-AE" sz="2800" dirty="0" smtClean="0">
                <a:cs typeface="+mj-cs"/>
              </a:rPr>
              <a:t>قد تكون مشكل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البحث عبارة عن موقف غامض يحتاج إلى إيضاح.</a:t>
            </a:r>
            <a:endParaRPr lang="ar-BH" sz="2800" dirty="0" smtClean="0">
              <a:cs typeface="+mj-cs"/>
            </a:endParaRPr>
          </a:p>
          <a:p>
            <a:pPr marL="571500" indent="0" algn="r" rtl="1">
              <a:buNone/>
            </a:pPr>
            <a:r>
              <a:rPr lang="ar-AE" sz="2800" dirty="0" smtClean="0"/>
              <a:t>مثال على ذلك: </a:t>
            </a:r>
            <a:r>
              <a:rPr lang="ar-BH" sz="2800" dirty="0" smtClean="0"/>
              <a:t>إ</a:t>
            </a:r>
            <a:r>
              <a:rPr lang="ar-AE" sz="2800" dirty="0" smtClean="0"/>
              <a:t>ختفاء سلع</a:t>
            </a:r>
            <a:r>
              <a:rPr lang="ar-BH" sz="2800" dirty="0" smtClean="0"/>
              <a:t>ة</a:t>
            </a:r>
            <a:r>
              <a:rPr lang="ar-AE" sz="2800" dirty="0" smtClean="0"/>
              <a:t> معين</a:t>
            </a:r>
            <a:r>
              <a:rPr lang="ar-BH" sz="2800" dirty="0" smtClean="0"/>
              <a:t>ة</a:t>
            </a:r>
            <a:r>
              <a:rPr lang="ar-AE" sz="2800" dirty="0" smtClean="0"/>
              <a:t> من سوق رغم وفرة </a:t>
            </a:r>
            <a:r>
              <a:rPr lang="ar-BH" sz="2800" dirty="0" smtClean="0"/>
              <a:t>إ</a:t>
            </a:r>
            <a:r>
              <a:rPr lang="ar-AE" sz="2800" dirty="0" smtClean="0"/>
              <a:t>نتاجها و</a:t>
            </a:r>
            <a:r>
              <a:rPr lang="ar-BH" sz="2800" dirty="0" smtClean="0"/>
              <a:t>إ</a:t>
            </a:r>
            <a:r>
              <a:rPr lang="ar-AE" sz="2800" dirty="0" smtClean="0"/>
              <a:t>ستيرادها. </a:t>
            </a:r>
            <a:endParaRPr lang="ar-BH" sz="2800" dirty="0" smtClean="0"/>
          </a:p>
          <a:p>
            <a:pPr marL="571500" indent="0" algn="r" rtl="1">
              <a:buNone/>
            </a:pPr>
            <a:endParaRPr lang="ar-AE" sz="2800" dirty="0" smtClean="0"/>
          </a:p>
          <a:p>
            <a:pPr marL="571500" indent="-571500" algn="r" rtl="1">
              <a:buNone/>
            </a:pP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6</a:t>
            </a:fld>
            <a:endParaRPr lang="en-US"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19812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indent="-457200" algn="r" rtl="1">
              <a:buNone/>
            </a:pP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indent="-4572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ج) </a:t>
            </a:r>
            <a:r>
              <a:rPr lang="ar-AE" sz="2800" dirty="0" smtClean="0">
                <a:cs typeface="+mj-cs"/>
              </a:rPr>
              <a:t>حاج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لم تلب أو تشجع حاجات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نسان، مثال على ذلك:</a:t>
            </a:r>
            <a:r>
              <a:rPr lang="ar-BH" sz="2800" dirty="0" smtClean="0">
                <a:cs typeface="+mj-cs"/>
              </a:rPr>
              <a:t>      </a:t>
            </a:r>
          </a:p>
          <a:p>
            <a:pPr indent="0" algn="r" rtl="1">
              <a:buFontTx/>
              <a:buChar char="-"/>
            </a:pPr>
            <a:r>
              <a:rPr lang="ar-AE" sz="2800" dirty="0" smtClean="0">
                <a:cs typeface="+mj-cs"/>
              </a:rPr>
              <a:t>عدم تلبي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برامج التلفزيون لأذواق وحاجات المشاهدين.</a:t>
            </a:r>
            <a:endParaRPr lang="ar-BH" sz="2800" dirty="0" smtClean="0">
              <a:cs typeface="+mj-cs"/>
            </a:endParaRPr>
          </a:p>
          <a:p>
            <a:pPr indent="0" algn="r" rtl="1">
              <a:buFontTx/>
              <a:buChar char="-"/>
            </a:pPr>
            <a:endParaRPr lang="en-US" sz="2800" dirty="0"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7</a:t>
            </a:fld>
            <a:endParaRPr lang="en-US">
              <a:cs typeface="+mj-cs"/>
            </a:endParaRPr>
          </a:p>
        </p:txBody>
      </p:sp>
      <p:pic>
        <p:nvPicPr>
          <p:cNvPr id="4" name="Picture 3" descr="t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838200"/>
            <a:ext cx="3733800" cy="2389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317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مصادر الحصول على المشكل</a:t>
            </a:r>
            <a:r>
              <a:rPr lang="ar-BH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ة</a:t>
            </a:r>
            <a:r>
              <a:rPr lang="ar-AE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indent="-457200" algn="r" rtl="1">
              <a:buNone/>
            </a:pP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indent="-4572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أ) محيط العمل والخبرة العلمية : </a:t>
            </a:r>
            <a:r>
              <a:rPr lang="ar-AE" sz="2800" dirty="0" smtClean="0">
                <a:cs typeface="+mj-cs"/>
              </a:rPr>
              <a:t>بعض المشكلات البحثية تبرز للباحث من خلال خبرته العلمي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اليومي</a:t>
            </a:r>
            <a:r>
              <a:rPr lang="ar-BH" sz="2800" dirty="0" smtClean="0">
                <a:cs typeface="+mj-cs"/>
              </a:rPr>
              <a:t>ة،</a:t>
            </a:r>
            <a:r>
              <a:rPr lang="ar-AE" sz="2800" dirty="0" smtClean="0">
                <a:cs typeface="+mj-cs"/>
              </a:rPr>
              <a:t> فالخبرات والتجارب تثير لدى الباحث تساؤلات عن بعض ا</a:t>
            </a:r>
            <a:r>
              <a:rPr lang="ar-BH" sz="2800" dirty="0" smtClean="0">
                <a:cs typeface="+mj-cs"/>
              </a:rPr>
              <a:t>لأ</a:t>
            </a:r>
            <a:r>
              <a:rPr lang="ar-AE" sz="2800" dirty="0" smtClean="0">
                <a:cs typeface="+mj-cs"/>
              </a:rPr>
              <a:t>مور التي لا يجد لها تفسيرا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أو</a:t>
            </a:r>
            <a:r>
              <a:rPr lang="ar-BH" sz="2800" dirty="0" smtClean="0">
                <a:cs typeface="+mj-cs"/>
              </a:rPr>
              <a:t> </a:t>
            </a:r>
            <a:r>
              <a:rPr lang="ar-AE" sz="2800" dirty="0" smtClean="0">
                <a:cs typeface="+mj-cs"/>
              </a:rPr>
              <a:t>التي تعكس مشكلات قابل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للبحث والدراسة</a:t>
            </a:r>
            <a:r>
              <a:rPr lang="ar-BH" sz="2800" dirty="0" smtClean="0">
                <a:cs typeface="+mj-cs"/>
              </a:rPr>
              <a:t>.</a:t>
            </a:r>
            <a:r>
              <a:rPr lang="ar-AE" sz="2800" dirty="0" smtClean="0">
                <a:cs typeface="+mj-cs"/>
              </a:rPr>
              <a:t> </a:t>
            </a:r>
          </a:p>
          <a:p>
            <a:pPr indent="0" algn="r" rtl="1">
              <a:buNone/>
            </a:pPr>
            <a:r>
              <a:rPr lang="ar-AE" sz="2800" dirty="0" smtClean="0">
                <a:cs typeface="+mj-cs"/>
              </a:rPr>
              <a:t>مثال: موظف في ا</a:t>
            </a:r>
            <a:r>
              <a:rPr lang="ar-BH" sz="2800" dirty="0" smtClean="0">
                <a:cs typeface="+mj-cs"/>
              </a:rPr>
              <a:t>لإ</a:t>
            </a:r>
            <a:r>
              <a:rPr lang="ar-AE" sz="2800" dirty="0" smtClean="0">
                <a:cs typeface="+mj-cs"/>
              </a:rPr>
              <a:t>ذاع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والتلفزيون يستطيع أن يبحث في مشكل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الأخطاء اللغوية أو الفنية وأثرها على جمهور المستمعين والمشاهدين.   </a:t>
            </a:r>
          </a:p>
          <a:p>
            <a:pPr indent="-457200"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ب) القراءات الواسعة والناقدة : </a:t>
            </a:r>
            <a:r>
              <a:rPr lang="ar-AE" sz="2800" dirty="0" smtClean="0">
                <a:cs typeface="+mj-cs"/>
              </a:rPr>
              <a:t>لما تحويه الكتب والدوريات والصحف من آراء ومن أفكار قد تثير لدي الفرد مجموعة من التساؤلات التي يستطيع أن يدرسها ويبحث فيها عندما تسمح له الفرصة. </a:t>
            </a:r>
          </a:p>
          <a:p>
            <a:pPr indent="0" algn="r" rtl="1">
              <a:buNone/>
            </a:pP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8</a:t>
            </a:fld>
            <a:endParaRPr lang="en-US">
              <a:cs typeface="+mj-cs"/>
            </a:endParaRPr>
          </a:p>
        </p:txBody>
      </p:sp>
      <p:sp>
        <p:nvSpPr>
          <p:cNvPr id="8194" name="AutoShape 2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  <p:sp>
        <p:nvSpPr>
          <p:cNvPr id="8196" name="AutoShape 4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  <p:sp>
        <p:nvSpPr>
          <p:cNvPr id="8198" name="AutoShape 6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  <p:sp>
        <p:nvSpPr>
          <p:cNvPr id="8200" name="AutoShape 8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  <p:sp>
        <p:nvSpPr>
          <p:cNvPr id="8202" name="AutoShape 10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  <p:sp>
        <p:nvSpPr>
          <p:cNvPr id="8204" name="AutoShape 12" descr="نتيجة بحث الصور عن التلفاز والاذاعه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j-cs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92563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None/>
            </a:pPr>
            <a:endParaRPr lang="ar-BH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ج) البحوث السابقة: </a:t>
            </a:r>
            <a:r>
              <a:rPr lang="ar-AE" sz="2800" dirty="0" smtClean="0">
                <a:cs typeface="+mj-cs"/>
              </a:rPr>
              <a:t>عادة ما يقدم الباحثون في نهاية أبحاثهم توصيات محددة لمعالجة مشكلة ما أو مجموعة من المشكلات ظهرت لهم أثناء إجراء ا</a:t>
            </a:r>
            <a:r>
              <a:rPr lang="ar-BH" sz="2800" dirty="0" smtClean="0">
                <a:cs typeface="+mj-cs"/>
              </a:rPr>
              <a:t>لأ</a:t>
            </a:r>
            <a:r>
              <a:rPr lang="ar-AE" sz="2800" dirty="0" smtClean="0">
                <a:cs typeface="+mj-cs"/>
              </a:rPr>
              <a:t>بحاث، ا</a:t>
            </a:r>
            <a:r>
              <a:rPr lang="ar-BH" sz="2800" dirty="0" smtClean="0">
                <a:cs typeface="+mj-cs"/>
              </a:rPr>
              <a:t>لأ</a:t>
            </a:r>
            <a:r>
              <a:rPr lang="ar-AE" sz="2800" dirty="0" smtClean="0">
                <a:cs typeface="+mj-cs"/>
              </a:rPr>
              <a:t>مر الذي يدفع زملائهم من الباحثين إلى التفكير فيها ومحاول</a:t>
            </a:r>
            <a:r>
              <a:rPr lang="ar-BH" sz="2800" dirty="0" smtClean="0">
                <a:cs typeface="+mj-cs"/>
              </a:rPr>
              <a:t>ة</a:t>
            </a:r>
            <a:r>
              <a:rPr lang="ar-AE" sz="2800" dirty="0" smtClean="0">
                <a:cs typeface="+mj-cs"/>
              </a:rPr>
              <a:t> دراستها. </a:t>
            </a:r>
            <a:endParaRPr lang="ar-AE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  <a:p>
            <a:pPr algn="r" rtl="1">
              <a:buNone/>
            </a:pPr>
            <a:r>
              <a:rPr lang="ar-BH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ar-A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د) تكليف من جهة ما: </a:t>
            </a:r>
            <a:r>
              <a:rPr lang="ar-AE" sz="2800" dirty="0" smtClean="0">
                <a:cs typeface="+mj-cs"/>
              </a:rPr>
              <a:t>أحيانا</a:t>
            </a:r>
            <a:r>
              <a:rPr lang="ar-BH" sz="2800" dirty="0" smtClean="0">
                <a:cs typeface="+mj-cs"/>
              </a:rPr>
              <a:t>ً</a:t>
            </a:r>
            <a:r>
              <a:rPr lang="ar-AE" sz="2800" dirty="0" smtClean="0">
                <a:cs typeface="+mj-cs"/>
              </a:rPr>
              <a:t> يكون مصدر المشاكل البحثية تكليف من جهة رسمية أو غير رسمية لمعالجتها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وإيجاد حلول لها بعد التشخيص الدقيق والعلمي لأسبابها</a:t>
            </a:r>
            <a:r>
              <a:rPr lang="ar-BH" sz="2800" dirty="0" smtClean="0">
                <a:cs typeface="+mj-cs"/>
              </a:rPr>
              <a:t>،</a:t>
            </a:r>
            <a:r>
              <a:rPr lang="ar-AE" sz="2800" dirty="0" smtClean="0">
                <a:cs typeface="+mj-cs"/>
              </a:rPr>
              <a:t> وكذلك قد تكلف الجامعات والمؤسسات العلمية في الدراسات العليا الأولية بإجراء بحوث ورسائل جامعية من موضوع تحدد لها المشكلة السابقة. 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136E-758D-455B-B16B-CCE02DABF7B1}" type="slidenum">
              <a:rPr lang="en-US" smtClean="0">
                <a:cs typeface="+mj-cs"/>
              </a:rPr>
              <a:pPr/>
              <a:t>9</a:t>
            </a:fld>
            <a:endParaRPr lang="en-US">
              <a:cs typeface="+mj-cs"/>
            </a:endParaRPr>
          </a:p>
        </p:txBody>
      </p:sp>
      <p:pic>
        <p:nvPicPr>
          <p:cNvPr id="7170" name="Picture 2" descr="http://cdn-wac.emaratalyoum.com/polopoly_fs/1.736198.1418232407!/image/29294409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838200"/>
            <a:ext cx="3694484" cy="1447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880</TotalTime>
  <Words>1108</Words>
  <Application>Microsoft Office PowerPoint</Application>
  <PresentationFormat>On-screen Show (4:3)</PresentationFormat>
  <Paragraphs>121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Aspect</vt:lpstr>
      <vt:lpstr>Flow</vt:lpstr>
      <vt:lpstr>PowerPoint Presentation</vt:lpstr>
      <vt:lpstr>خطوات إعداد البحث العلمي </vt:lpstr>
      <vt:lpstr>تمهيد </vt:lpstr>
      <vt:lpstr>خطوات إعداد البحث العلمي </vt:lpstr>
      <vt:lpstr>الفصل الثاني  خطوات إعداد البحث العلمي </vt:lpstr>
      <vt:lpstr>أولاً: إختيار الموضوع أو المشكلة </vt:lpstr>
      <vt:lpstr>PowerPoint Presentation</vt:lpstr>
      <vt:lpstr>مصادر الحصول على المشكلة </vt:lpstr>
      <vt:lpstr>PowerPoint Presentation</vt:lpstr>
      <vt:lpstr>أُسس إختيار المشكلة </vt:lpstr>
      <vt:lpstr>PowerPoint Presentation</vt:lpstr>
      <vt:lpstr>PowerPoint Presentation</vt:lpstr>
      <vt:lpstr>PowerPoint Presentation</vt:lpstr>
      <vt:lpstr>خطوات إعداد البحث العلمي </vt:lpstr>
      <vt:lpstr>ثانياً: القراءات الإستطلاعية ومراجعة البحوث السابقة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noura</dc:creator>
  <cp:lastModifiedBy>User</cp:lastModifiedBy>
  <cp:revision>144</cp:revision>
  <dcterms:created xsi:type="dcterms:W3CDTF">2015-09-08T18:19:56Z</dcterms:created>
  <dcterms:modified xsi:type="dcterms:W3CDTF">2016-02-09T11:07:43Z</dcterms:modified>
</cp:coreProperties>
</file>