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5" r:id="rId2"/>
    <p:sldId id="267" r:id="rId3"/>
    <p:sldId id="283" r:id="rId4"/>
    <p:sldId id="257" r:id="rId5"/>
    <p:sldId id="278" r:id="rId6"/>
    <p:sldId id="269" r:id="rId7"/>
    <p:sldId id="258" r:id="rId8"/>
    <p:sldId id="273" r:id="rId9"/>
    <p:sldId id="270" r:id="rId10"/>
    <p:sldId id="271" r:id="rId11"/>
    <p:sldId id="272" r:id="rId12"/>
    <p:sldId id="277" r:id="rId13"/>
    <p:sldId id="261" r:id="rId14"/>
    <p:sldId id="276" r:id="rId15"/>
    <p:sldId id="262" r:id="rId16"/>
    <p:sldId id="274" r:id="rId17"/>
    <p:sldId id="264" r:id="rId18"/>
    <p:sldId id="279" r:id="rId19"/>
    <p:sldId id="280" r:id="rId20"/>
    <p:sldId id="281" r:id="rId21"/>
    <p:sldId id="282" r:id="rId22"/>
    <p:sldId id="284" r:id="rId23"/>
    <p:sldId id="285" r:id="rId24"/>
    <p:sldId id="28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A24A8B-356A-4E63-8290-C3DB4546DD8E}" type="datetimeFigureOut">
              <a:rPr lang="en-US" smtClean="0"/>
              <a:t>02-Jun-20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EEE026-2598-48BD-B2F4-59815E063D40}" type="slidenum">
              <a:rPr lang="en-US" smtClean="0"/>
              <a:t>‹#›</a:t>
            </a:fld>
            <a:endParaRPr lang="en-US"/>
          </a:p>
        </p:txBody>
      </p:sp>
    </p:spTree>
    <p:extLst>
      <p:ext uri="{BB962C8B-B14F-4D97-AF65-F5344CB8AC3E}">
        <p14:creationId xmlns:p14="http://schemas.microsoft.com/office/powerpoint/2010/main" val="1336136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Reem</a:t>
            </a:r>
            <a:r>
              <a:rPr lang="en-US" dirty="0" smtClean="0"/>
              <a:t> Al </a:t>
            </a:r>
            <a:r>
              <a:rPr lang="en-US" smtClean="0"/>
              <a:t>Shamsi</a:t>
            </a:r>
            <a:endParaRPr lang="en-US" dirty="0"/>
          </a:p>
        </p:txBody>
      </p:sp>
      <p:sp>
        <p:nvSpPr>
          <p:cNvPr id="4" name="Slide Number Placeholder 3"/>
          <p:cNvSpPr>
            <a:spLocks noGrp="1"/>
          </p:cNvSpPr>
          <p:nvPr>
            <p:ph type="sldNum" sz="quarter" idx="10"/>
          </p:nvPr>
        </p:nvSpPr>
        <p:spPr/>
        <p:txBody>
          <a:bodyPr/>
          <a:lstStyle/>
          <a:p>
            <a:fld id="{AECD4EBA-F139-4A77-A3AA-3437EBEA0FF1}" type="slidenum">
              <a:rPr lang="en-US" smtClean="0"/>
              <a:t>1</a:t>
            </a:fld>
            <a:endParaRPr lang="en-US"/>
          </a:p>
        </p:txBody>
      </p:sp>
    </p:spTree>
    <p:extLst>
      <p:ext uri="{BB962C8B-B14F-4D97-AF65-F5344CB8AC3E}">
        <p14:creationId xmlns:p14="http://schemas.microsoft.com/office/powerpoint/2010/main" val="1258758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2D0414-95DC-4A68-81AF-27352EA55AFA}" type="datetime2">
              <a:rPr lang="en-US" smtClean="0"/>
              <a:t>Tuesday, 2 June,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248145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B698B5-69B8-4101-A494-7CD33466E730}" type="datetime2">
              <a:rPr lang="en-US" smtClean="0"/>
              <a:t>Tuesday, 2 June,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2078823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754731-0EEC-4DAB-8A84-0480923272DA}" type="datetime2">
              <a:rPr lang="en-US" smtClean="0"/>
              <a:t>Tuesday, 2 June,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558611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smtClean="0"/>
              <a:t>Click to edit Master title style</a:t>
            </a:r>
            <a:endParaRPr lang="ar-SA"/>
          </a:p>
        </p:txBody>
      </p:sp>
      <p:sp>
        <p:nvSpPr>
          <p:cNvPr id="3" name="Content Placeholder 2"/>
          <p:cNvSpPr>
            <a:spLocks noGrp="1"/>
          </p:cNvSpPr>
          <p:nvPr>
            <p:ph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a:ln/>
        </p:spPr>
        <p:txBody>
          <a:bodyPr/>
          <a:lstStyle>
            <a:lvl1pPr>
              <a:defRPr/>
            </a:lvl1pPr>
          </a:lstStyle>
          <a:p>
            <a:pPr>
              <a:defRPr/>
            </a:pPr>
            <a:fld id="{5BF83CD0-87CB-42EA-8D60-18F697A2ECCC}" type="datetime2">
              <a:rPr lang="en-US" smtClean="0"/>
              <a:t>Tuesday, 2 June, 2020</a:t>
            </a:fld>
            <a:endParaRPr lang="en-US"/>
          </a:p>
        </p:txBody>
      </p:sp>
      <p:sp>
        <p:nvSpPr>
          <p:cNvPr id="6" name="Rectangle 40"/>
          <p:cNvSpPr>
            <a:spLocks noGrp="1" noChangeArrowheads="1"/>
          </p:cNvSpPr>
          <p:nvPr>
            <p:ph type="ftr" sz="quarter" idx="11"/>
          </p:nvPr>
        </p:nvSpPr>
        <p:spPr>
          <a:ln/>
        </p:spPr>
        <p:txBody>
          <a:bodyPr/>
          <a:lstStyle>
            <a:lvl1pPr>
              <a:defRPr/>
            </a:lvl1pPr>
          </a:lstStyle>
          <a:p>
            <a:pPr>
              <a:defRPr/>
            </a:pPr>
            <a:endParaRPr lang="en-US"/>
          </a:p>
        </p:txBody>
      </p:sp>
      <p:sp>
        <p:nvSpPr>
          <p:cNvPr id="7" name="Rectangle 41"/>
          <p:cNvSpPr>
            <a:spLocks noGrp="1" noChangeArrowheads="1"/>
          </p:cNvSpPr>
          <p:nvPr>
            <p:ph type="sldNum" sz="quarter" idx="12"/>
          </p:nvPr>
        </p:nvSpPr>
        <p:spPr>
          <a:xfrm>
            <a:off x="8610600" y="6356350"/>
            <a:ext cx="2743200" cy="365125"/>
          </a:xfrm>
          <a:prstGeom prst="rect">
            <a:avLst/>
          </a:prstGeom>
          <a:ln/>
        </p:spPr>
        <p:txBody>
          <a:bodyPr/>
          <a:lstStyle>
            <a:lvl1pPr>
              <a:defRPr/>
            </a:lvl1pPr>
          </a:lstStyle>
          <a:p>
            <a:pPr>
              <a:defRPr/>
            </a:pPr>
            <a:fld id="{B64544BB-3B4D-4EBA-A5A2-B12A6A05BDC3}" type="slidenum">
              <a:rPr lang="ar-SA" altLang="en-US"/>
              <a:pPr>
                <a:defRPr/>
              </a:pPr>
              <a:t>‹#›</a:t>
            </a:fld>
            <a:endParaRPr lang="en-US" altLang="en-US"/>
          </a:p>
        </p:txBody>
      </p:sp>
    </p:spTree>
    <p:extLst>
      <p:ext uri="{BB962C8B-B14F-4D97-AF65-F5344CB8AC3E}">
        <p14:creationId xmlns:p14="http://schemas.microsoft.com/office/powerpoint/2010/main" val="235709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smtClean="0"/>
              <a:t>Click to edit Master title style</a:t>
            </a:r>
            <a:endParaRPr lang="ar-SA"/>
          </a:p>
        </p:txBody>
      </p:sp>
      <p:sp>
        <p:nvSpPr>
          <p:cNvPr id="3" name="Content Placeholder 2"/>
          <p:cNvSpPr>
            <a:spLocks noGrp="1"/>
          </p:cNvSpPr>
          <p:nvPr>
            <p:ph sz="quarter" idx="1"/>
          </p:nvPr>
        </p:nvSpPr>
        <p:spPr>
          <a:xfrm>
            <a:off x="609600" y="1600201"/>
            <a:ext cx="53848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609600" y="3941763"/>
            <a:ext cx="53848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half" idx="3"/>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Rectangle 39"/>
          <p:cNvSpPr>
            <a:spLocks noGrp="1" noChangeArrowheads="1"/>
          </p:cNvSpPr>
          <p:nvPr>
            <p:ph type="dt" sz="half" idx="10"/>
          </p:nvPr>
        </p:nvSpPr>
        <p:spPr>
          <a:ln/>
        </p:spPr>
        <p:txBody>
          <a:bodyPr/>
          <a:lstStyle>
            <a:lvl1pPr>
              <a:defRPr/>
            </a:lvl1pPr>
          </a:lstStyle>
          <a:p>
            <a:pPr>
              <a:defRPr/>
            </a:pPr>
            <a:fld id="{DD6C7B73-2592-49E3-822C-FC197368B94F}" type="datetime2">
              <a:rPr lang="en-US" smtClean="0"/>
              <a:t>Tuesday, 2 June, 2020</a:t>
            </a:fld>
            <a:endParaRPr lang="en-US"/>
          </a:p>
        </p:txBody>
      </p:sp>
      <p:sp>
        <p:nvSpPr>
          <p:cNvPr id="7" name="Rectangle 40"/>
          <p:cNvSpPr>
            <a:spLocks noGrp="1" noChangeArrowheads="1"/>
          </p:cNvSpPr>
          <p:nvPr>
            <p:ph type="ftr" sz="quarter" idx="11"/>
          </p:nvPr>
        </p:nvSpPr>
        <p:spPr>
          <a:ln/>
        </p:spPr>
        <p:txBody>
          <a:bodyPr/>
          <a:lstStyle>
            <a:lvl1pPr>
              <a:defRPr/>
            </a:lvl1pPr>
          </a:lstStyle>
          <a:p>
            <a:pPr>
              <a:defRPr/>
            </a:pPr>
            <a:endParaRPr lang="en-US"/>
          </a:p>
        </p:txBody>
      </p:sp>
      <p:sp>
        <p:nvSpPr>
          <p:cNvPr id="8" name="Rectangle 41"/>
          <p:cNvSpPr>
            <a:spLocks noGrp="1" noChangeArrowheads="1"/>
          </p:cNvSpPr>
          <p:nvPr>
            <p:ph type="sldNum" sz="quarter" idx="12"/>
          </p:nvPr>
        </p:nvSpPr>
        <p:spPr>
          <a:xfrm>
            <a:off x="8610600" y="6356350"/>
            <a:ext cx="2743200" cy="365125"/>
          </a:xfrm>
          <a:prstGeom prst="rect">
            <a:avLst/>
          </a:prstGeom>
          <a:ln/>
        </p:spPr>
        <p:txBody>
          <a:bodyPr/>
          <a:lstStyle>
            <a:lvl1pPr>
              <a:defRPr/>
            </a:lvl1pPr>
          </a:lstStyle>
          <a:p>
            <a:pPr>
              <a:defRPr/>
            </a:pPr>
            <a:fld id="{F989FBA3-615F-45FC-B25C-43FC43632389}" type="slidenum">
              <a:rPr lang="ar-SA" altLang="en-US"/>
              <a:pPr>
                <a:defRPr/>
              </a:pPr>
              <a:t>‹#›</a:t>
            </a:fld>
            <a:endParaRPr lang="en-US" altLang="en-US"/>
          </a:p>
        </p:txBody>
      </p:sp>
    </p:spTree>
    <p:extLst>
      <p:ext uri="{BB962C8B-B14F-4D97-AF65-F5344CB8AC3E}">
        <p14:creationId xmlns:p14="http://schemas.microsoft.com/office/powerpoint/2010/main" val="205591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609600" y="1600201"/>
            <a:ext cx="109728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609600" y="3941763"/>
            <a:ext cx="109728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a:ln/>
        </p:spPr>
        <p:txBody>
          <a:bodyPr/>
          <a:lstStyle>
            <a:lvl1pPr>
              <a:defRPr/>
            </a:lvl1pPr>
          </a:lstStyle>
          <a:p>
            <a:pPr>
              <a:defRPr/>
            </a:pPr>
            <a:fld id="{663494C0-715A-4F2C-BD19-D4DB747A3DD1}" type="datetime2">
              <a:rPr lang="en-US" smtClean="0"/>
              <a:t>Tuesday, 2 June, 2020</a:t>
            </a:fld>
            <a:endParaRPr lang="en-US"/>
          </a:p>
        </p:txBody>
      </p:sp>
      <p:sp>
        <p:nvSpPr>
          <p:cNvPr id="6" name="Rectangle 40"/>
          <p:cNvSpPr>
            <a:spLocks noGrp="1" noChangeArrowheads="1"/>
          </p:cNvSpPr>
          <p:nvPr>
            <p:ph type="ftr" sz="quarter" idx="11"/>
          </p:nvPr>
        </p:nvSpPr>
        <p:spPr>
          <a:ln/>
        </p:spPr>
        <p:txBody>
          <a:bodyPr/>
          <a:lstStyle>
            <a:lvl1pPr>
              <a:defRPr/>
            </a:lvl1pPr>
          </a:lstStyle>
          <a:p>
            <a:pPr>
              <a:defRPr/>
            </a:pPr>
            <a:endParaRPr lang="en-US"/>
          </a:p>
        </p:txBody>
      </p:sp>
      <p:sp>
        <p:nvSpPr>
          <p:cNvPr id="7" name="Rectangle 41"/>
          <p:cNvSpPr>
            <a:spLocks noGrp="1" noChangeArrowheads="1"/>
          </p:cNvSpPr>
          <p:nvPr>
            <p:ph type="sldNum" sz="quarter" idx="12"/>
          </p:nvPr>
        </p:nvSpPr>
        <p:spPr>
          <a:xfrm>
            <a:off x="8610600" y="6356350"/>
            <a:ext cx="2743200" cy="365125"/>
          </a:xfrm>
          <a:prstGeom prst="rect">
            <a:avLst/>
          </a:prstGeom>
          <a:ln/>
        </p:spPr>
        <p:txBody>
          <a:bodyPr/>
          <a:lstStyle>
            <a:lvl1pPr>
              <a:defRPr/>
            </a:lvl1pPr>
          </a:lstStyle>
          <a:p>
            <a:pPr>
              <a:defRPr/>
            </a:pPr>
            <a:fld id="{DF1B6C35-1170-445E-A2D4-0E20C9EB0B30}" type="slidenum">
              <a:rPr lang="ar-SA" altLang="en-US"/>
              <a:pPr>
                <a:defRPr/>
              </a:pPr>
              <a:t>‹#›</a:t>
            </a:fld>
            <a:endParaRPr lang="en-US" altLang="en-US"/>
          </a:p>
        </p:txBody>
      </p:sp>
    </p:spTree>
    <p:extLst>
      <p:ext uri="{BB962C8B-B14F-4D97-AF65-F5344CB8AC3E}">
        <p14:creationId xmlns:p14="http://schemas.microsoft.com/office/powerpoint/2010/main" val="2435497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B6C69E-BD99-4DF6-ACC8-F0C50DBE8F5A}" type="datetime2">
              <a:rPr lang="en-US" smtClean="0"/>
              <a:t>Tuesday, 2 June,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55345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200E95-D39D-4EA5-BD5D-823CD26B2D9D}" type="datetime2">
              <a:rPr lang="en-US" smtClean="0"/>
              <a:t>Tuesday, 2 June,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48822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D0DAC6-6B10-45A1-81B1-A80C4E59AC0B}" type="datetime2">
              <a:rPr lang="en-US" smtClean="0"/>
              <a:t>Tuesday, 2 June,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4137867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9F7A38-7E3A-4987-945F-F1588D5CF701}" type="datetime2">
              <a:rPr lang="en-US" smtClean="0"/>
              <a:t>Tuesday, 2 June,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382902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29A561-A5BB-4B37-B60F-DC732491FE61}" type="datetime2">
              <a:rPr lang="en-US" smtClean="0"/>
              <a:t>Tuesday, 2 June,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892271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42F06-B4D5-48FB-95F3-6A6B668E1B66}" type="datetime2">
              <a:rPr lang="en-US" smtClean="0"/>
              <a:t>Tuesday, 2 June,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1967148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3BE906-9198-4014-AE4E-8FA96CFAA0A8}" type="datetime2">
              <a:rPr lang="en-US" smtClean="0"/>
              <a:t>Tuesday, 2 June,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155742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6836EA-976C-45C3-B107-F7E6FDDEE97F}" type="datetime2">
              <a:rPr lang="en-US" smtClean="0"/>
              <a:t>Tuesday, 2 June,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6F342B2-7A8D-446F-83F8-6A935C208E14}" type="slidenum">
              <a:rPr lang="en-US" smtClean="0"/>
              <a:t>‹#›</a:t>
            </a:fld>
            <a:endParaRPr lang="en-US"/>
          </a:p>
        </p:txBody>
      </p:sp>
    </p:spTree>
    <p:extLst>
      <p:ext uri="{BB962C8B-B14F-4D97-AF65-F5344CB8AC3E}">
        <p14:creationId xmlns:p14="http://schemas.microsoft.com/office/powerpoint/2010/main" val="2170938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959100" cy="365125"/>
          </a:xfrm>
          <a:prstGeom prst="rect">
            <a:avLst/>
          </a:prstGeom>
        </p:spPr>
        <p:txBody>
          <a:bodyPr vert="horz" lIns="91440" tIns="45720" rIns="91440" bIns="45720" rtlCol="0" anchor="ctr"/>
          <a:lstStyle>
            <a:lvl1pPr algn="l">
              <a:defRPr sz="1400">
                <a:solidFill>
                  <a:schemeClr val="tx1"/>
                </a:solidFill>
              </a:defRPr>
            </a:lvl1pPr>
          </a:lstStyle>
          <a:p>
            <a:fld id="{B0D63CFE-3EF2-4406-9C92-77B75C3E3589}" type="datetime2">
              <a:rPr lang="en-US" smtClean="0"/>
              <a:t>Tuesday, 2 June, 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Rectangle 6"/>
          <p:cNvSpPr/>
          <p:nvPr userDrawn="1"/>
        </p:nvSpPr>
        <p:spPr>
          <a:xfrm>
            <a:off x="9817100" y="6356350"/>
            <a:ext cx="2374900" cy="501650"/>
          </a:xfrm>
          <a:prstGeom prst="rect">
            <a:avLst/>
          </a:prstGeom>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fld id="{C20C44DD-760A-4692-9D6C-19C1A65DBFCF}" type="slidenum">
              <a:rPr lang="en-US" sz="3200" smtClean="0">
                <a:solidFill>
                  <a:srgbClr val="002060"/>
                </a:solidFill>
              </a:rPr>
              <a:t>‹#›</a:t>
            </a:fld>
            <a:r>
              <a:rPr lang="en-US" sz="3200" dirty="0" smtClean="0">
                <a:solidFill>
                  <a:srgbClr val="002060"/>
                </a:solidFill>
              </a:rPr>
              <a:t> of 24</a:t>
            </a:r>
            <a:endParaRPr lang="en-US" sz="3200" dirty="0">
              <a:solidFill>
                <a:srgbClr val="002060"/>
              </a:solidFill>
            </a:endParaRPr>
          </a:p>
        </p:txBody>
      </p:sp>
    </p:spTree>
    <p:extLst>
      <p:ext uri="{BB962C8B-B14F-4D97-AF65-F5344CB8AC3E}">
        <p14:creationId xmlns:p14="http://schemas.microsoft.com/office/powerpoint/2010/main" val="222147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613" y="3915177"/>
            <a:ext cx="7274283" cy="1954139"/>
          </a:xfrm>
          <a:solidFill>
            <a:schemeClr val="bg1"/>
          </a:solidFill>
        </p:spPr>
        <p:txBody>
          <a:bodyPr>
            <a:noAutofit/>
          </a:bodyPr>
          <a:lstStyle/>
          <a:p>
            <a:pPr algn="ctr"/>
            <a:r>
              <a:rPr lang="ar-AE" sz="13800" dirty="0" smtClean="0">
                <a:solidFill>
                  <a:srgbClr val="002060"/>
                </a:solidFill>
              </a:rPr>
              <a:t>التخطيط</a:t>
            </a:r>
            <a:endParaRPr lang="en-US" sz="9600" dirty="0">
              <a:solidFill>
                <a:srgbClr val="CC0000"/>
              </a:solidFill>
            </a:endParaRPr>
          </a:p>
        </p:txBody>
      </p:sp>
      <p:sp>
        <p:nvSpPr>
          <p:cNvPr id="3" name="TextBox 2"/>
          <p:cNvSpPr txBox="1"/>
          <p:nvPr/>
        </p:nvSpPr>
        <p:spPr>
          <a:xfrm>
            <a:off x="3928728" y="2397934"/>
            <a:ext cx="4057650" cy="1107996"/>
          </a:xfrm>
          <a:prstGeom prst="rect">
            <a:avLst/>
          </a:prstGeom>
          <a:noFill/>
        </p:spPr>
        <p:txBody>
          <a:bodyPr wrap="square" rtlCol="0">
            <a:spAutoFit/>
          </a:bodyPr>
          <a:lstStyle/>
          <a:p>
            <a:pPr algn="ctr"/>
            <a:r>
              <a:rPr lang="ar-AE" sz="6600" dirty="0">
                <a:solidFill>
                  <a:srgbClr val="C00000"/>
                </a:solidFill>
              </a:rPr>
              <a:t>الفصل </a:t>
            </a:r>
            <a:r>
              <a:rPr lang="ar-AE" sz="6600" dirty="0" smtClean="0">
                <a:solidFill>
                  <a:srgbClr val="C00000"/>
                </a:solidFill>
              </a:rPr>
              <a:t>الثالث</a:t>
            </a:r>
            <a:endParaRPr lang="en-US" sz="6600" dirty="0">
              <a:solidFill>
                <a:srgbClr val="C00000"/>
              </a:solidFill>
            </a:endParaRPr>
          </a:p>
        </p:txBody>
      </p:sp>
      <p:sp>
        <p:nvSpPr>
          <p:cNvPr id="5" name="TextBox 4"/>
          <p:cNvSpPr txBox="1"/>
          <p:nvPr/>
        </p:nvSpPr>
        <p:spPr>
          <a:xfrm>
            <a:off x="2113210" y="1243618"/>
            <a:ext cx="7688687" cy="715581"/>
          </a:xfrm>
          <a:prstGeom prst="rect">
            <a:avLst/>
          </a:prstGeom>
          <a:noFill/>
        </p:spPr>
        <p:txBody>
          <a:bodyPr wrap="square" rtlCol="0">
            <a:spAutoFit/>
          </a:bodyPr>
          <a:lstStyle/>
          <a:p>
            <a:pPr algn="ctr" rtl="1"/>
            <a:r>
              <a:rPr lang="ar-AE" sz="4050" dirty="0">
                <a:solidFill>
                  <a:srgbClr val="000000"/>
                </a:solidFill>
              </a:rPr>
              <a:t>د.سالم الجندي: مبادئ الإدارة </a:t>
            </a:r>
            <a:r>
              <a:rPr lang="en-US" sz="4050" dirty="0">
                <a:solidFill>
                  <a:srgbClr val="000000"/>
                </a:solidFill>
              </a:rPr>
              <a:t>0501200A</a:t>
            </a:r>
          </a:p>
        </p:txBody>
      </p:sp>
      <p:sp>
        <p:nvSpPr>
          <p:cNvPr id="6" name="Date Placeholder 5"/>
          <p:cNvSpPr>
            <a:spLocks noGrp="1"/>
          </p:cNvSpPr>
          <p:nvPr>
            <p:ph type="dt" sz="half" idx="10"/>
          </p:nvPr>
        </p:nvSpPr>
        <p:spPr>
          <a:xfrm>
            <a:off x="1981200" y="6278563"/>
            <a:ext cx="2962672" cy="457200"/>
          </a:xfrm>
        </p:spPr>
        <p:txBody>
          <a:bodyPr/>
          <a:lstStyle/>
          <a:p>
            <a:fld id="{420E5DC3-A228-4B42-ADB0-93C3C36FA957}" type="datetime2">
              <a:rPr lang="en-US" smtClean="0">
                <a:solidFill>
                  <a:srgbClr val="000000"/>
                </a:solidFill>
              </a:rPr>
              <a:t>Tuesday, 2 June, 2020</a:t>
            </a:fld>
            <a:endParaRPr lang="en-US" dirty="0">
              <a:solidFill>
                <a:srgbClr val="000000"/>
              </a:solidFill>
            </a:endParaRPr>
          </a:p>
        </p:txBody>
      </p:sp>
    </p:spTree>
    <p:extLst>
      <p:ext uri="{BB962C8B-B14F-4D97-AF65-F5344CB8AC3E}">
        <p14:creationId xmlns:p14="http://schemas.microsoft.com/office/powerpoint/2010/main" val="638763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altLang="zh-CN" sz="6000" b="1" dirty="0">
                <a:solidFill>
                  <a:srgbClr val="C00000"/>
                </a:solidFill>
                <a:latin typeface="Tahoma" pitchFamily="34" charset="0"/>
                <a:cs typeface="Arial" pitchFamily="34" charset="0"/>
              </a:rPr>
              <a:t>مراحل التخطيط </a:t>
            </a:r>
            <a:endParaRPr lang="en-US" sz="6000"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algn="r" rtl="1"/>
            <a:r>
              <a:rPr lang="ar-AE" dirty="0" smtClean="0">
                <a:solidFill>
                  <a:srgbClr val="002060"/>
                </a:solidFill>
              </a:rPr>
              <a:t>المرحلة الثالثة: اقتراح البدائل</a:t>
            </a:r>
          </a:p>
          <a:p>
            <a:pPr marL="0" indent="0" algn="r" rtl="1">
              <a:buNone/>
            </a:pPr>
            <a:r>
              <a:rPr lang="ar-SA" altLang="zh-CN" dirty="0">
                <a:latin typeface="Tahoma" pitchFamily="34" charset="0"/>
              </a:rPr>
              <a:t>على ضوء تحديد الهدف نحدد البدائل التي من خلالها تستطيع تحقيق هذا الهدف فإذا كان هدفنا هو زيادة العائد على الاستثمار بواقع 10% فقد تكون البدائل أمامنا هي أن نتوسع في خط الإنتاج القائم أو نبني خطاً جديداً لمنتج جديد أو نستثمر المبلغ في شراء أسهم أو سندات من السوق المالية .. هكذا .</a:t>
            </a:r>
            <a:r>
              <a:rPr lang="en-US" altLang="zh-CN" dirty="0" smtClean="0">
                <a:latin typeface="Tahoma" pitchFamily="34" charset="0"/>
                <a:ea typeface="SimSun" pitchFamily="2" charset="-122"/>
                <a:cs typeface="Arial" pitchFamily="34" charset="0"/>
              </a:rPr>
              <a:t> </a:t>
            </a:r>
            <a:endParaRPr lang="ar-AE" altLang="zh-CN" dirty="0" smtClean="0">
              <a:latin typeface="Tahoma" pitchFamily="34" charset="0"/>
              <a:ea typeface="SimSun" pitchFamily="2" charset="-122"/>
              <a:cs typeface="Arial" pitchFamily="34" charset="0"/>
            </a:endParaRPr>
          </a:p>
          <a:p>
            <a:pPr marL="0" indent="0" algn="r" rtl="1">
              <a:buNone/>
            </a:pPr>
            <a:endParaRPr lang="ar-AE" dirty="0" smtClean="0"/>
          </a:p>
          <a:p>
            <a:pPr algn="r" rtl="1"/>
            <a:r>
              <a:rPr lang="ar-AE" dirty="0" smtClean="0">
                <a:solidFill>
                  <a:srgbClr val="002060"/>
                </a:solidFill>
              </a:rPr>
              <a:t>المرحلة الرابعة: تقييم البدائل</a:t>
            </a:r>
          </a:p>
          <a:p>
            <a:pPr marL="0" lvl="0" indent="0" algn="r" rtl="1" fontAlgn="base">
              <a:lnSpc>
                <a:spcPct val="100000"/>
              </a:lnSpc>
              <a:spcBef>
                <a:spcPct val="20000"/>
              </a:spcBef>
              <a:spcAft>
                <a:spcPct val="0"/>
              </a:spcAft>
              <a:buClr>
                <a:schemeClr val="hlink"/>
              </a:buClr>
              <a:buSzPct val="65000"/>
              <a:buNone/>
            </a:pPr>
            <a:r>
              <a:rPr lang="ar-SA" altLang="zh-CN" dirty="0">
                <a:latin typeface="Tahoma" pitchFamily="34" charset="0"/>
              </a:rPr>
              <a:t>بعد وضع عدد البدائل التي نسعى من خلالها إلى تحقيق الهدف نبدأ بتقييم كل بديل من خلال معرفة وتحديد مدى تحقيق كل بديل للهدف وكلما كان البديل أقرب إلى تحقيق الهدف النهائي (10% عائد ) كلما كان مرغوباً به أكثر. أي أننا هنا نحاول تحديد مدى تحقيق كل بديل للهدف فإذا كان مثلاً بديل التوسع سيحقق الهدف بشكل أفضل فإننا نفضله على البديلين الآخرين وهما بناء خط جديد أو الاستثمار في السوق المالية.</a:t>
            </a:r>
            <a:r>
              <a:rPr lang="en-US" altLang="zh-CN" dirty="0">
                <a:latin typeface="Tahoma" pitchFamily="34" charset="0"/>
                <a:ea typeface="SimSun" pitchFamily="2" charset="-122"/>
                <a:cs typeface="Arial" pitchFamily="34" charset="0"/>
              </a:rPr>
              <a:t> </a:t>
            </a:r>
            <a:endParaRPr lang="en-US" dirty="0">
              <a:latin typeface="Tahoma" pitchFamily="34" charset="0"/>
              <a:cs typeface="Arial" pitchFamily="34" charset="0"/>
            </a:endParaRPr>
          </a:p>
        </p:txBody>
      </p:sp>
      <p:sp>
        <p:nvSpPr>
          <p:cNvPr id="4" name="Date Placeholder 3"/>
          <p:cNvSpPr>
            <a:spLocks noGrp="1"/>
          </p:cNvSpPr>
          <p:nvPr>
            <p:ph type="dt" sz="half" idx="10"/>
          </p:nvPr>
        </p:nvSpPr>
        <p:spPr/>
        <p:txBody>
          <a:bodyPr/>
          <a:lstStyle/>
          <a:p>
            <a:fld id="{69A989FA-86F5-41B7-94FD-0D28D3BE1787}" type="datetime2">
              <a:rPr lang="en-US" smtClean="0"/>
              <a:t>Tuesday, 2 June, 2020</a:t>
            </a:fld>
            <a:endParaRPr lang="en-US"/>
          </a:p>
        </p:txBody>
      </p:sp>
    </p:spTree>
    <p:extLst>
      <p:ext uri="{BB962C8B-B14F-4D97-AF65-F5344CB8AC3E}">
        <p14:creationId xmlns:p14="http://schemas.microsoft.com/office/powerpoint/2010/main" val="2339643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altLang="zh-CN" sz="6000" b="1" dirty="0">
                <a:solidFill>
                  <a:srgbClr val="C00000"/>
                </a:solidFill>
                <a:latin typeface="Tahoma" pitchFamily="34" charset="0"/>
                <a:cs typeface="Arial" pitchFamily="34" charset="0"/>
              </a:rPr>
              <a:t>مراحل التخطيط </a:t>
            </a:r>
            <a:endParaRPr lang="en-US" sz="6000"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algn="r" rtl="1"/>
            <a:r>
              <a:rPr lang="ar-AE" dirty="0" smtClean="0">
                <a:solidFill>
                  <a:srgbClr val="002060"/>
                </a:solidFill>
              </a:rPr>
              <a:t>المرحلة الخامسة: اختيار البديل الافضل</a:t>
            </a:r>
          </a:p>
          <a:p>
            <a:pPr marL="0" lvl="0" indent="0" algn="r" rtl="1">
              <a:buNone/>
            </a:pPr>
            <a:r>
              <a:rPr lang="ar-SA" altLang="zh-CN" dirty="0">
                <a:latin typeface="Tahoma" pitchFamily="34" charset="0"/>
              </a:rPr>
              <a:t>بعد الانتهاء من الخطو الرابعة المتمثلة في تقييم البدائل نبدأ بمرحلة الاختيار أي تحديد البديل الأفضل، وفي هذه الحالية فإن المنظمة تختار البديل الذي يحقق هدفها وينسجم مع سياساتها وتكون مخاطره قليلة.</a:t>
            </a:r>
            <a:r>
              <a:rPr lang="en-US" altLang="zh-CN" dirty="0">
                <a:latin typeface="Tahoma" pitchFamily="34" charset="0"/>
                <a:ea typeface="SimSun" pitchFamily="2" charset="-122"/>
                <a:cs typeface="Arial" pitchFamily="34" charset="0"/>
              </a:rPr>
              <a:t> </a:t>
            </a:r>
            <a:endParaRPr lang="en-US" dirty="0">
              <a:latin typeface="Tahoma" pitchFamily="34" charset="0"/>
              <a:cs typeface="Arial" pitchFamily="34" charset="0"/>
            </a:endParaRPr>
          </a:p>
          <a:p>
            <a:pPr marL="0" indent="0" algn="r" rtl="1">
              <a:buNone/>
            </a:pPr>
            <a:r>
              <a:rPr lang="en-US" altLang="zh-CN" dirty="0" smtClean="0">
                <a:latin typeface="Tahoma" pitchFamily="34" charset="0"/>
                <a:ea typeface="SimSun" pitchFamily="2" charset="-122"/>
                <a:cs typeface="Arial" pitchFamily="34" charset="0"/>
              </a:rPr>
              <a:t> </a:t>
            </a:r>
            <a:endParaRPr lang="ar-AE" altLang="zh-CN" dirty="0" smtClean="0">
              <a:latin typeface="Tahoma" pitchFamily="34" charset="0"/>
              <a:ea typeface="SimSun" pitchFamily="2" charset="-122"/>
              <a:cs typeface="Arial" pitchFamily="34" charset="0"/>
            </a:endParaRPr>
          </a:p>
          <a:p>
            <a:pPr marL="0" indent="0" algn="r" rtl="1">
              <a:buNone/>
            </a:pPr>
            <a:endParaRPr lang="ar-AE" dirty="0" smtClean="0"/>
          </a:p>
          <a:p>
            <a:pPr algn="r" rtl="1"/>
            <a:r>
              <a:rPr lang="ar-AE" dirty="0" smtClean="0">
                <a:solidFill>
                  <a:srgbClr val="002060"/>
                </a:solidFill>
              </a:rPr>
              <a:t>المرحلة السادسة: مستلزمات تنفيذ الخطة</a:t>
            </a:r>
          </a:p>
          <a:p>
            <a:pPr marL="0" lvl="0" indent="0" algn="r" rtl="1" fontAlgn="base">
              <a:lnSpc>
                <a:spcPct val="100000"/>
              </a:lnSpc>
              <a:spcBef>
                <a:spcPct val="20000"/>
              </a:spcBef>
              <a:spcAft>
                <a:spcPct val="0"/>
              </a:spcAft>
              <a:buClr>
                <a:schemeClr val="hlink"/>
              </a:buClr>
              <a:buSzPct val="65000"/>
              <a:buNone/>
            </a:pPr>
            <a:r>
              <a:rPr lang="ar-SA" altLang="zh-CN" dirty="0">
                <a:latin typeface="Tahoma" pitchFamily="34" charset="0"/>
              </a:rPr>
              <a:t>في ضوء البديل الذي يتم اختياره يقوم المخطط بتحديد الأنشطة والأعمال التي يجب القيام بـها لوضع البديل المختار موضع التنفيذ وتكون الأنشطة على شكل : سياسات ، إجراءات، قواعد، برامج، ميزانيات. يجب الالتزام بـها حيث بدونها لا يمكن ضمان حسن التنفيذ.</a:t>
            </a:r>
            <a:r>
              <a:rPr lang="en-US" altLang="zh-CN" dirty="0">
                <a:latin typeface="Tahoma" pitchFamily="34" charset="0"/>
                <a:ea typeface="SimSun" pitchFamily="2" charset="-122"/>
                <a:cs typeface="Arial" pitchFamily="34" charset="0"/>
              </a:rPr>
              <a:t> </a:t>
            </a:r>
            <a:endParaRPr lang="en-US" dirty="0">
              <a:latin typeface="Tahoma" pitchFamily="34" charset="0"/>
              <a:cs typeface="Arial" pitchFamily="34" charset="0"/>
            </a:endParaRPr>
          </a:p>
        </p:txBody>
      </p:sp>
      <p:sp>
        <p:nvSpPr>
          <p:cNvPr id="4" name="Date Placeholder 3"/>
          <p:cNvSpPr>
            <a:spLocks noGrp="1"/>
          </p:cNvSpPr>
          <p:nvPr>
            <p:ph type="dt" sz="half" idx="10"/>
          </p:nvPr>
        </p:nvSpPr>
        <p:spPr/>
        <p:txBody>
          <a:bodyPr/>
          <a:lstStyle/>
          <a:p>
            <a:fld id="{122907DC-405C-49A6-9429-2766B6940F2F}" type="datetime2">
              <a:rPr lang="en-US" smtClean="0"/>
              <a:t>Tuesday, 2 June, 2020</a:t>
            </a:fld>
            <a:endParaRPr lang="en-US"/>
          </a:p>
        </p:txBody>
      </p:sp>
    </p:spTree>
    <p:extLst>
      <p:ext uri="{BB962C8B-B14F-4D97-AF65-F5344CB8AC3E}">
        <p14:creationId xmlns:p14="http://schemas.microsoft.com/office/powerpoint/2010/main" val="431492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F008841-F00B-477C-A254-3A9F37E796F8}" type="datetime2">
              <a:rPr lang="en-US" smtClean="0"/>
              <a:t>Tuesday, 2 June, 2020</a:t>
            </a:fld>
            <a:endParaRPr lang="en-US"/>
          </a:p>
        </p:txBody>
      </p:sp>
      <p:graphicFrame>
        <p:nvGraphicFramePr>
          <p:cNvPr id="5" name="Table 4"/>
          <p:cNvGraphicFramePr>
            <a:graphicFrameLocks noGrp="1"/>
          </p:cNvGraphicFramePr>
          <p:nvPr/>
        </p:nvGraphicFramePr>
        <p:xfrm>
          <a:off x="1068944" y="373487"/>
          <a:ext cx="9916734" cy="5909852"/>
        </p:xfrm>
        <a:graphic>
          <a:graphicData uri="http://schemas.openxmlformats.org/drawingml/2006/table">
            <a:tbl>
              <a:tblPr firstRow="1" bandRow="1">
                <a:tableStyleId>{5C22544A-7EE6-4342-B048-85BDC9FD1C3A}</a:tableStyleId>
              </a:tblPr>
              <a:tblGrid>
                <a:gridCol w="1652789"/>
                <a:gridCol w="1652789"/>
                <a:gridCol w="1652789"/>
                <a:gridCol w="1652789"/>
                <a:gridCol w="1652789"/>
                <a:gridCol w="1652789"/>
              </a:tblGrid>
              <a:tr h="1149138">
                <a:tc gridSpan="5">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defRPr/>
                      </a:pPr>
                      <a:r>
                        <a:rPr kumimoji="0" lang="ar-AE" altLang="zh-CN" sz="2800" b="1" i="0" u="none" strike="noStrike" kern="1200" cap="none" normalizeH="0" baseline="0" dirty="0" smtClean="0">
                          <a:ln>
                            <a:noFill/>
                          </a:ln>
                          <a:solidFill>
                            <a:srgbClr val="FFFF00"/>
                          </a:solidFill>
                          <a:effectLst/>
                          <a:latin typeface="Arial" pitchFamily="34" charset="0"/>
                          <a:ea typeface="+mn-ea"/>
                          <a:cs typeface="Arial" pitchFamily="34" charset="0"/>
                        </a:rPr>
                        <a:t>أنواع التخطيط</a:t>
                      </a:r>
                      <a:endParaRPr kumimoji="0" lang="en-US" sz="2800" b="1" i="0" u="none" strike="noStrike" kern="1200" cap="none" normalizeH="0" baseline="0" dirty="0" smtClean="0">
                        <a:ln>
                          <a:noFill/>
                        </a:ln>
                        <a:solidFill>
                          <a:srgbClr val="FFFF00"/>
                        </a:solidFill>
                        <a:effectLst/>
                        <a:latin typeface="Arial" pitchFamily="34" charset="0"/>
                        <a:ea typeface="+mn-ea"/>
                        <a:cs typeface="Arial"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sz="2800" b="1" i="0" u="none" strike="noStrike" cap="none" normalizeH="0" baseline="0" dirty="0" smtClean="0">
                          <a:ln>
                            <a:noFill/>
                          </a:ln>
                          <a:solidFill>
                            <a:srgbClr val="FFFF00"/>
                          </a:solidFill>
                          <a:effectLst/>
                          <a:latin typeface="Arial" pitchFamily="34" charset="0"/>
                          <a:cs typeface="Arial" pitchFamily="34" charset="0"/>
                        </a:rPr>
                        <a:t>المعيـــار</a:t>
                      </a:r>
                      <a:endParaRPr kumimoji="0" lang="en-US" sz="2800" b="1" i="0" u="none" strike="noStrike" cap="none" normalizeH="0" baseline="0" dirty="0" smtClean="0">
                        <a:ln>
                          <a:noFill/>
                        </a:ln>
                        <a:solidFill>
                          <a:srgbClr val="FFFF00"/>
                        </a:solidFill>
                        <a:effectLst/>
                        <a:latin typeface="Arial" pitchFamily="34" charset="0"/>
                        <a:cs typeface="Arial" pitchFamily="34" charset="0"/>
                      </a:endParaRPr>
                    </a:p>
                  </a:txBody>
                  <a:tcPr anchor="ctr" horzOverflow="overflow"/>
                </a:tc>
              </a:tr>
              <a:tr h="1017808">
                <a:tc>
                  <a:txBody>
                    <a:bodyPr/>
                    <a:lstStyle/>
                    <a:p>
                      <a:pPr algn="ctr"/>
                      <a:endParaRPr lang="en-US" sz="3200"/>
                    </a:p>
                  </a:txBody>
                  <a:tcPr/>
                </a:tc>
                <a:tc>
                  <a:txBody>
                    <a:bodyPr/>
                    <a:lstStyle/>
                    <a:p>
                      <a:pPr algn="ctr"/>
                      <a:endParaRPr lang="en-US" sz="3200"/>
                    </a:p>
                  </a:txBody>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chemeClr val="tx1"/>
                          </a:solidFill>
                          <a:effectLst/>
                          <a:latin typeface="Arial" pitchFamily="34" charset="0"/>
                          <a:cs typeface="Arial" pitchFamily="34" charset="0"/>
                        </a:rPr>
                        <a:t>تشغيلي</a:t>
                      </a:r>
                      <a:r>
                        <a:rPr kumimoji="0" lang="en-US" altLang="zh-CN" sz="28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chemeClr val="tx1"/>
                          </a:solidFill>
                          <a:effectLst/>
                          <a:latin typeface="Arial" pitchFamily="34" charset="0"/>
                          <a:cs typeface="Arial" pitchFamily="34" charset="0"/>
                        </a:rPr>
                        <a:t>تكتيكي</a:t>
                      </a:r>
                      <a:r>
                        <a:rPr kumimoji="0" lang="en-US" altLang="zh-CN" sz="28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chemeClr val="tx1"/>
                          </a:solidFill>
                          <a:effectLst/>
                          <a:latin typeface="Arial" pitchFamily="34" charset="0"/>
                          <a:cs typeface="Arial" pitchFamily="34" charset="0"/>
                        </a:rPr>
                        <a:t>استراتيجي</a:t>
                      </a:r>
                      <a:r>
                        <a:rPr kumimoji="0" lang="en-US" altLang="zh-CN" sz="28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sz="2800" b="1" i="0" u="none" strike="noStrike" cap="none" normalizeH="0" baseline="0" dirty="0" smtClean="0">
                          <a:ln>
                            <a:noFill/>
                          </a:ln>
                          <a:solidFill>
                            <a:schemeClr val="tx1"/>
                          </a:solidFill>
                          <a:effectLst/>
                          <a:latin typeface="Arial" pitchFamily="34" charset="0"/>
                          <a:cs typeface="Arial" pitchFamily="34" charset="0"/>
                        </a:rPr>
                        <a:t>حسب</a:t>
                      </a:r>
                      <a:r>
                        <a:rPr kumimoji="0" lang="en-US" sz="2800" b="1" i="0" u="none" strike="noStrike" cap="none" normalizeH="0" baseline="0" dirty="0" smtClean="0">
                          <a:ln>
                            <a:noFill/>
                          </a:ln>
                          <a:solidFill>
                            <a:schemeClr val="tx1"/>
                          </a:solidFill>
                          <a:effectLst/>
                          <a:latin typeface="Arial" pitchFamily="34" charset="0"/>
                          <a:cs typeface="Arial" pitchFamily="34" charset="0"/>
                        </a:rPr>
                        <a:t> </a:t>
                      </a:r>
                      <a:r>
                        <a:rPr kumimoji="0" lang="ar-SA" sz="2800" b="1" i="0" u="none" strike="noStrike" cap="none" normalizeH="0" baseline="0" dirty="0" smtClean="0">
                          <a:ln>
                            <a:noFill/>
                          </a:ln>
                          <a:solidFill>
                            <a:schemeClr val="tx1"/>
                          </a:solidFill>
                          <a:effectLst/>
                          <a:latin typeface="Arial" pitchFamily="34" charset="0"/>
                          <a:cs typeface="Arial" pitchFamily="34" charset="0"/>
                        </a:rPr>
                        <a:t>التأثير</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r>
              <a:tr h="101780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rgbClr val="002060"/>
                          </a:solidFill>
                          <a:effectLst/>
                          <a:latin typeface="Arial" pitchFamily="34" charset="0"/>
                          <a:cs typeface="Arial" pitchFamily="34" charset="0"/>
                        </a:rPr>
                        <a:t>قصير المدى</a:t>
                      </a:r>
                      <a:r>
                        <a:rPr kumimoji="0" lang="en-US" altLang="zh-CN" sz="2800" b="0" i="0" u="none" strike="noStrike" cap="none" normalizeH="0" baseline="0" dirty="0" smtClean="0">
                          <a:ln>
                            <a:noFill/>
                          </a:ln>
                          <a:solidFill>
                            <a:srgbClr val="002060"/>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rgbClr val="002060"/>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rgbClr val="002060"/>
                          </a:solidFill>
                          <a:effectLst/>
                          <a:latin typeface="Arial" pitchFamily="34" charset="0"/>
                          <a:cs typeface="Arial" pitchFamily="34" charset="0"/>
                        </a:rPr>
                        <a:t>متوسط المدى</a:t>
                      </a:r>
                      <a:r>
                        <a:rPr kumimoji="0" lang="en-US" altLang="zh-CN" sz="2800" b="0" i="0" u="none" strike="noStrike" cap="none" normalizeH="0" baseline="0" dirty="0" smtClean="0">
                          <a:ln>
                            <a:noFill/>
                          </a:ln>
                          <a:solidFill>
                            <a:srgbClr val="002060"/>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rgbClr val="002060"/>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rgbClr val="002060"/>
                          </a:solidFill>
                          <a:effectLst/>
                          <a:latin typeface="Arial" pitchFamily="34" charset="0"/>
                          <a:cs typeface="Arial" pitchFamily="34" charset="0"/>
                        </a:rPr>
                        <a:t>طويل المدى</a:t>
                      </a:r>
                      <a:r>
                        <a:rPr kumimoji="0" lang="en-US" altLang="zh-CN" sz="2800" b="0" i="0" u="none" strike="noStrike" cap="none" normalizeH="0" baseline="0" dirty="0" smtClean="0">
                          <a:ln>
                            <a:noFill/>
                          </a:ln>
                          <a:solidFill>
                            <a:srgbClr val="002060"/>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rgbClr val="002060"/>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rgbClr val="002060"/>
                          </a:solidFill>
                          <a:effectLst/>
                          <a:latin typeface="Arial" pitchFamily="34" charset="0"/>
                          <a:cs typeface="Arial" pitchFamily="34" charset="0"/>
                        </a:rPr>
                        <a:t>حسب الزمن</a:t>
                      </a:r>
                      <a:r>
                        <a:rPr kumimoji="0" lang="en-US" altLang="zh-CN" sz="2800" b="0" i="0" u="none" strike="noStrike" cap="none" normalizeH="0" baseline="0" dirty="0" smtClean="0">
                          <a:ln>
                            <a:noFill/>
                          </a:ln>
                          <a:solidFill>
                            <a:srgbClr val="002060"/>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rgbClr val="002060"/>
                        </a:solidFill>
                        <a:effectLst/>
                        <a:latin typeface="Arial" pitchFamily="34" charset="0"/>
                        <a:cs typeface="Arial" pitchFamily="34" charset="0"/>
                      </a:endParaRPr>
                    </a:p>
                  </a:txBody>
                  <a:tcPr anchor="ctr" horzOverflow="overflow"/>
                </a:tc>
              </a:tr>
              <a:tr h="2725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altLang="zh-CN" sz="3200" b="1" i="0" u="none" strike="noStrike" cap="none" normalizeH="0" baseline="0" dirty="0" smtClean="0">
                          <a:ln>
                            <a:noFill/>
                          </a:ln>
                          <a:solidFill>
                            <a:schemeClr val="tx1"/>
                          </a:solidFill>
                          <a:effectLst/>
                          <a:latin typeface="Arial" pitchFamily="34" charset="0"/>
                          <a:cs typeface="+mn-cs"/>
                        </a:rPr>
                        <a:t>تخطيط الشراء و التخزين</a:t>
                      </a:r>
                      <a:r>
                        <a:rPr kumimoji="0" lang="en-US" altLang="zh-CN" sz="32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altLang="zh-CN" sz="3200" b="1" i="0" u="none" strike="noStrike" cap="none" normalizeH="0" baseline="0" dirty="0" smtClean="0">
                          <a:ln>
                            <a:noFill/>
                          </a:ln>
                          <a:solidFill>
                            <a:schemeClr val="tx1"/>
                          </a:solidFill>
                          <a:effectLst/>
                          <a:latin typeface="Arial" pitchFamily="34" charset="0"/>
                          <a:cs typeface="+mn-cs"/>
                        </a:rPr>
                        <a:t>تخطيط التسويق</a:t>
                      </a:r>
                      <a:r>
                        <a:rPr kumimoji="0" lang="en-US" altLang="zh-CN" sz="32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chemeClr val="tx1"/>
                          </a:solidFill>
                          <a:effectLst/>
                          <a:latin typeface="Arial" pitchFamily="34" charset="0"/>
                          <a:cs typeface="Arial" pitchFamily="34" charset="0"/>
                        </a:rPr>
                        <a:t>تخطيط القوى العاملة</a:t>
                      </a:r>
                      <a:r>
                        <a:rPr kumimoji="0" lang="en-US" altLang="zh-CN" sz="28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chemeClr val="tx1"/>
                          </a:solidFill>
                          <a:effectLst/>
                          <a:latin typeface="Arial" pitchFamily="34" charset="0"/>
                          <a:cs typeface="Arial" pitchFamily="34" charset="0"/>
                        </a:rPr>
                        <a:t>التخطيط المالى</a:t>
                      </a:r>
                      <a:r>
                        <a:rPr kumimoji="0" lang="en-US" altLang="zh-CN" sz="28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chemeClr val="tx1"/>
                          </a:solidFill>
                          <a:effectLst/>
                          <a:latin typeface="Arial" pitchFamily="34" charset="0"/>
                          <a:cs typeface="Arial" pitchFamily="34" charset="0"/>
                        </a:rPr>
                        <a:t>تخطيط الانتاج</a:t>
                      </a:r>
                      <a:r>
                        <a:rPr kumimoji="0" lang="en-US" altLang="zh-CN" sz="28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800" b="1" i="0" u="none" strike="noStrike" cap="none" normalizeH="0" baseline="0" dirty="0" smtClean="0">
                          <a:ln>
                            <a:noFill/>
                          </a:ln>
                          <a:solidFill>
                            <a:schemeClr val="tx1"/>
                          </a:solidFill>
                          <a:effectLst/>
                          <a:latin typeface="Arial" pitchFamily="34" charset="0"/>
                          <a:cs typeface="Arial" pitchFamily="34" charset="0"/>
                        </a:rPr>
                        <a:t>حسب الوظيفة</a:t>
                      </a:r>
                      <a:r>
                        <a:rPr kumimoji="0" lang="en-US" altLang="zh-CN" sz="28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r>
            </a:tbl>
          </a:graphicData>
        </a:graphic>
      </p:graphicFrame>
    </p:spTree>
    <p:extLst>
      <p:ext uri="{BB962C8B-B14F-4D97-AF65-F5344CB8AC3E}">
        <p14:creationId xmlns:p14="http://schemas.microsoft.com/office/powerpoint/2010/main" val="542816328"/>
      </p:ext>
    </p:extLst>
  </p:cSld>
  <p:clrMapOvr>
    <a:masterClrMapping/>
  </p:clrMapOvr>
  <p:transition>
    <p:cover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a:xfrm>
            <a:off x="838199" y="403224"/>
            <a:ext cx="10353541" cy="5953125"/>
          </a:xfrm>
        </p:spPr>
        <p:txBody>
          <a:bodyPr>
            <a:noAutofit/>
          </a:bodyPr>
          <a:lstStyle/>
          <a:p>
            <a:pPr algn="r" rtl="1" eaLnBrk="1" hangingPunct="1">
              <a:lnSpc>
                <a:spcPct val="110000"/>
              </a:lnSpc>
              <a:buFont typeface="Wingdings" panose="05000000000000000000" pitchFamily="2" charset="2"/>
              <a:buNone/>
            </a:pPr>
            <a:r>
              <a:rPr lang="ar-SA" altLang="en-US" b="1" dirty="0" smtClean="0">
                <a:solidFill>
                  <a:srgbClr val="C00000"/>
                </a:solidFill>
              </a:rPr>
              <a:t>أنواع </a:t>
            </a:r>
            <a:r>
              <a:rPr lang="ar-SA" altLang="en-US" b="1" dirty="0">
                <a:solidFill>
                  <a:srgbClr val="C00000"/>
                </a:solidFill>
              </a:rPr>
              <a:t>التخطيط </a:t>
            </a:r>
            <a:r>
              <a:rPr lang="ar-SA" altLang="en-US" sz="1600" b="1" dirty="0">
                <a:solidFill>
                  <a:schemeClr val="accent1"/>
                </a:solidFill>
              </a:rPr>
              <a:t>:</a:t>
            </a:r>
            <a:br>
              <a:rPr lang="ar-SA" altLang="en-US" sz="1600" b="1" dirty="0">
                <a:solidFill>
                  <a:schemeClr val="accent1"/>
                </a:solidFill>
              </a:rPr>
            </a:br>
            <a:r>
              <a:rPr lang="ar-SA" altLang="en-US" sz="1800" b="1" dirty="0" smtClean="0"/>
              <a:t>تستخدم </a:t>
            </a:r>
            <a:r>
              <a:rPr lang="ar-SA" altLang="en-US" sz="1800" b="1" dirty="0"/>
              <a:t>المنظمات أنواعاً مختلفة من التخطيط وفقاً لأغراضها المختلفة . ويمكن تصنيف التخطيط وفقاً لذلك على ضوء عدة معايير أهمها </a:t>
            </a:r>
            <a:br>
              <a:rPr lang="ar-SA" altLang="en-US" sz="1800" b="1" dirty="0"/>
            </a:br>
            <a:r>
              <a:rPr lang="ar-SA" altLang="en-US" sz="2000" b="1" dirty="0" smtClean="0">
                <a:solidFill>
                  <a:srgbClr val="C00000"/>
                </a:solidFill>
              </a:rPr>
              <a:t>      </a:t>
            </a:r>
            <a:endParaRPr lang="ar-AE" altLang="en-US" sz="2000" b="1" dirty="0" smtClean="0">
              <a:solidFill>
                <a:srgbClr val="C00000"/>
              </a:solidFill>
            </a:endParaRPr>
          </a:p>
          <a:p>
            <a:pPr algn="r" rtl="1" eaLnBrk="1" hangingPunct="1">
              <a:lnSpc>
                <a:spcPct val="110000"/>
              </a:lnSpc>
              <a:buFont typeface="Wingdings" panose="05000000000000000000" pitchFamily="2" charset="2"/>
              <a:buNone/>
            </a:pPr>
            <a:r>
              <a:rPr lang="ar-SA" altLang="en-US" sz="2000" b="1" dirty="0" smtClean="0">
                <a:solidFill>
                  <a:srgbClr val="C00000"/>
                </a:solidFill>
              </a:rPr>
              <a:t>(</a:t>
            </a:r>
            <a:r>
              <a:rPr lang="ar-SA" altLang="en-US" sz="2000" b="1" dirty="0">
                <a:solidFill>
                  <a:srgbClr val="C00000"/>
                </a:solidFill>
              </a:rPr>
              <a:t>‌أ) التخطيط حسب مدى تأثيره ويشمل :</a:t>
            </a:r>
            <a:br>
              <a:rPr lang="ar-SA" altLang="en-US" sz="2000" b="1" dirty="0">
                <a:solidFill>
                  <a:srgbClr val="C00000"/>
                </a:solidFill>
              </a:rPr>
            </a:br>
            <a:r>
              <a:rPr lang="ar-SA" altLang="en-US" sz="1600" b="1" dirty="0"/>
              <a:t/>
            </a:r>
            <a:br>
              <a:rPr lang="ar-SA" altLang="en-US" sz="1600" b="1" dirty="0"/>
            </a:br>
            <a:r>
              <a:rPr lang="ar-SA" altLang="en-US" sz="2000" b="1" dirty="0"/>
              <a:t>- </a:t>
            </a:r>
            <a:r>
              <a:rPr lang="ar-SA" altLang="en-US" sz="2000" b="1" dirty="0">
                <a:solidFill>
                  <a:srgbClr val="002060"/>
                </a:solidFill>
              </a:rPr>
              <a:t>التخطيط الاستراتيجي </a:t>
            </a:r>
            <a:r>
              <a:rPr lang="en-US" altLang="en-US" sz="2000" b="1" dirty="0"/>
              <a:t>Strategic Planning</a:t>
            </a:r>
            <a:r>
              <a:rPr lang="ar-SA" altLang="en-US" sz="2000" b="1" dirty="0"/>
              <a:t> </a:t>
            </a:r>
            <a:r>
              <a:rPr lang="ar-SA" altLang="en-US" sz="2000" b="1" dirty="0" smtClean="0"/>
              <a:t>.</a:t>
            </a:r>
            <a:endParaRPr lang="ar-SA" altLang="en-US" sz="600" b="1" dirty="0"/>
          </a:p>
          <a:p>
            <a:pPr algn="r" rtl="1" eaLnBrk="1" hangingPunct="1">
              <a:lnSpc>
                <a:spcPct val="110000"/>
              </a:lnSpc>
              <a:buFont typeface="Wingdings" panose="05000000000000000000" pitchFamily="2" charset="2"/>
              <a:buNone/>
            </a:pPr>
            <a:r>
              <a:rPr lang="ar-SA" altLang="en-US" sz="2000" b="1" dirty="0"/>
              <a:t>        وهو التخطيط الذي يكون مهماً ويحدث تغيير نوعي في المنظمة وتمارسه الإدارة العليا وتأثيره بعيد المدى ومن أمثلته </a:t>
            </a:r>
            <a:r>
              <a:rPr lang="ar-SA" altLang="en-US" sz="2000" b="1" dirty="0" smtClean="0"/>
              <a:t>،</a:t>
            </a:r>
            <a:r>
              <a:rPr lang="ar-AE" altLang="en-US" sz="2000" b="1" dirty="0" smtClean="0"/>
              <a:t> </a:t>
            </a:r>
            <a:r>
              <a:rPr lang="ar-SA" altLang="en-US" sz="2000" b="1" dirty="0" smtClean="0"/>
              <a:t>التخطيط </a:t>
            </a:r>
            <a:r>
              <a:rPr lang="ar-SA" altLang="en-US" sz="2000" b="1" dirty="0"/>
              <a:t>لإضافة خط إنتاجي جديد أو التخطيط لفتح سوق جديدة .</a:t>
            </a:r>
            <a:br>
              <a:rPr lang="ar-SA" altLang="en-US" sz="2000" b="1" dirty="0"/>
            </a:br>
            <a:r>
              <a:rPr lang="ar-SA" altLang="en-US" sz="2000" b="1" dirty="0"/>
              <a:t/>
            </a:r>
            <a:br>
              <a:rPr lang="ar-SA" altLang="en-US" sz="2000" b="1" dirty="0"/>
            </a:br>
            <a:r>
              <a:rPr lang="ar-SA" altLang="en-US" sz="2000" b="1" dirty="0"/>
              <a:t>- </a:t>
            </a:r>
            <a:r>
              <a:rPr lang="ar-SA" altLang="en-US" sz="2000" b="1" dirty="0">
                <a:solidFill>
                  <a:srgbClr val="002060"/>
                </a:solidFill>
              </a:rPr>
              <a:t>التخطيط التكتيكي </a:t>
            </a:r>
            <a:r>
              <a:rPr lang="en-US" altLang="en-US" sz="2000" b="1" dirty="0"/>
              <a:t>Tactical Planning </a:t>
            </a:r>
            <a:r>
              <a:rPr lang="ar-SA" altLang="en-US" sz="2000" b="1" dirty="0"/>
              <a:t> </a:t>
            </a:r>
            <a:r>
              <a:rPr lang="ar-SA" altLang="en-US" sz="2000" b="1" dirty="0" smtClean="0"/>
              <a:t>.</a:t>
            </a:r>
            <a:r>
              <a:rPr lang="ar-SA" altLang="en-US" sz="2000" b="1" dirty="0"/>
              <a:t/>
            </a:r>
            <a:br>
              <a:rPr lang="ar-SA" altLang="en-US" sz="2000" b="1" dirty="0"/>
            </a:br>
            <a:r>
              <a:rPr lang="ar-SA" altLang="en-US" sz="2000" b="1" dirty="0"/>
              <a:t>  وتمارسه الإدارة الوسطى والعليا وتأثيره متوسط المدى، ويوضع لمساعدة التخطيط الاستراتيجي ومن أمثلته تقدير </a:t>
            </a:r>
            <a:r>
              <a:rPr lang="ar-SA" altLang="en-US" sz="2000" b="1" dirty="0" smtClean="0"/>
              <a:t>حجم الطلب على سلعة معينة في السوق .</a:t>
            </a:r>
          </a:p>
          <a:p>
            <a:pPr algn="r" rtl="1" eaLnBrk="1" hangingPunct="1">
              <a:lnSpc>
                <a:spcPct val="110000"/>
              </a:lnSpc>
              <a:buFont typeface="Wingdings" panose="05000000000000000000" pitchFamily="2" charset="2"/>
              <a:buNone/>
            </a:pPr>
            <a:endParaRPr lang="ar-SA" altLang="en-US" sz="800" b="1" dirty="0"/>
          </a:p>
          <a:p>
            <a:pPr algn="r" rtl="1" eaLnBrk="1" hangingPunct="1">
              <a:lnSpc>
                <a:spcPct val="120000"/>
              </a:lnSpc>
              <a:buFont typeface="Wingdings" panose="05000000000000000000" pitchFamily="2" charset="2"/>
              <a:buNone/>
            </a:pPr>
            <a:r>
              <a:rPr lang="ar-SA" altLang="en-US" sz="2000" b="1" dirty="0"/>
              <a:t>      - </a:t>
            </a:r>
            <a:r>
              <a:rPr lang="ar-SA" altLang="en-US" sz="2000" b="1" dirty="0">
                <a:solidFill>
                  <a:srgbClr val="002060"/>
                </a:solidFill>
              </a:rPr>
              <a:t>التخطيط التشغيلي </a:t>
            </a:r>
            <a:r>
              <a:rPr lang="en-US" altLang="en-US" sz="2000" b="1" dirty="0"/>
              <a:t>Operational Planning </a:t>
            </a:r>
            <a:endParaRPr lang="ar-SA" altLang="en-US" sz="2000" b="1" dirty="0"/>
          </a:p>
          <a:p>
            <a:pPr algn="r" rtl="1" eaLnBrk="1" hangingPunct="1">
              <a:lnSpc>
                <a:spcPct val="120000"/>
              </a:lnSpc>
              <a:buFont typeface="Wingdings" panose="05000000000000000000" pitchFamily="2" charset="2"/>
              <a:buNone/>
            </a:pPr>
            <a:r>
              <a:rPr lang="ar-SA" altLang="en-US" sz="2000" b="1" dirty="0"/>
              <a:t>        وتمارسه الإدارة الوسطى </a:t>
            </a:r>
            <a:r>
              <a:rPr lang="ar-AE" altLang="en-US" sz="2000" b="1" dirty="0" smtClean="0"/>
              <a:t>و</a:t>
            </a:r>
            <a:r>
              <a:rPr lang="ar-SA" altLang="en-US" sz="2000" b="1" dirty="0" smtClean="0"/>
              <a:t>الدنيا </a:t>
            </a:r>
            <a:r>
              <a:rPr lang="ar-SA" altLang="en-US" sz="2000" b="1" dirty="0"/>
              <a:t>وتأثيره </a:t>
            </a:r>
            <a:r>
              <a:rPr lang="ar-AE" altLang="en-US" sz="2000" b="1" dirty="0" smtClean="0"/>
              <a:t>قصير </a:t>
            </a:r>
            <a:r>
              <a:rPr lang="ar-SA" altLang="en-US" sz="2000" b="1" dirty="0" smtClean="0"/>
              <a:t>المدى</a:t>
            </a:r>
            <a:r>
              <a:rPr lang="ar-SA" altLang="en-US" sz="2000" b="1" dirty="0"/>
              <a:t>، ويوضح عادة التخطيط التكتيكي ومن أمثلته تحديد احتياجات </a:t>
            </a:r>
            <a:r>
              <a:rPr lang="ar-SA" altLang="en-US" sz="2000" b="1" dirty="0" smtClean="0"/>
              <a:t>إدارة</a:t>
            </a:r>
            <a:r>
              <a:rPr lang="ar-AE" altLang="en-US" sz="2000" b="1" dirty="0" smtClean="0"/>
              <a:t> </a:t>
            </a:r>
            <a:r>
              <a:rPr lang="ar-SA" altLang="en-US" sz="2000" b="1" dirty="0" smtClean="0"/>
              <a:t>الإنتاج </a:t>
            </a:r>
            <a:r>
              <a:rPr lang="ar-SA" altLang="en-US" sz="2000" b="1" dirty="0"/>
              <a:t>من المواد وقطع الغيار </a:t>
            </a:r>
            <a:r>
              <a:rPr lang="ar-SA" altLang="en-US" sz="2000" b="1" dirty="0" smtClean="0"/>
              <a:t>.</a:t>
            </a:r>
            <a:endParaRPr lang="ar-SA" altLang="en-US" sz="2000" b="1" dirty="0"/>
          </a:p>
        </p:txBody>
      </p:sp>
      <p:sp>
        <p:nvSpPr>
          <p:cNvPr id="2" name="Date Placeholder 1"/>
          <p:cNvSpPr>
            <a:spLocks noGrp="1"/>
          </p:cNvSpPr>
          <p:nvPr>
            <p:ph type="dt" sz="half" idx="10"/>
          </p:nvPr>
        </p:nvSpPr>
        <p:spPr/>
        <p:txBody>
          <a:bodyPr/>
          <a:lstStyle/>
          <a:p>
            <a:fld id="{636A9F1C-4A55-4039-A345-91C760817BFB}" type="datetime2">
              <a:rPr lang="en-US" smtClean="0"/>
              <a:t>Tuesday, 2 June, 2020</a:t>
            </a:fld>
            <a:endParaRPr lang="en-US"/>
          </a:p>
        </p:txBody>
      </p:sp>
    </p:spTree>
    <p:extLst>
      <p:ext uri="{BB962C8B-B14F-4D97-AF65-F5344CB8AC3E}">
        <p14:creationId xmlns:p14="http://schemas.microsoft.com/office/powerpoint/2010/main" val="764515491"/>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fade">
                                      <p:cBhvr>
                                        <p:cTn id="7" dur="1000">
                                          <p:stCondLst>
                                            <p:cond delay="0"/>
                                          </p:stCondLst>
                                        </p:cTn>
                                        <p:tgtEl>
                                          <p:spTgt spid="72707">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72707">
                                            <p:txEl>
                                              <p:pRg st="1" end="1"/>
                                            </p:txEl>
                                          </p:spTgt>
                                        </p:tgtEl>
                                        <p:attrNameLst>
                                          <p:attrName>style.visibility</p:attrName>
                                        </p:attrNameLst>
                                      </p:cBhvr>
                                      <p:to>
                                        <p:strVal val="visible"/>
                                      </p:to>
                                    </p:set>
                                    <p:animEffect transition="in" filter="fade">
                                      <p:cBhvr>
                                        <p:cTn id="11" dur="1000">
                                          <p:stCondLst>
                                            <p:cond delay="0"/>
                                          </p:stCondLst>
                                        </p:cTn>
                                        <p:tgtEl>
                                          <p:spTgt spid="72707">
                                            <p:txEl>
                                              <p:pRg st="1" end="1"/>
                                            </p:txEl>
                                          </p:spTgt>
                                        </p:tgtEl>
                                      </p:cBhvr>
                                    </p:animEffect>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animEffect transition="in" filter="fade">
                                      <p:cBhvr>
                                        <p:cTn id="15" dur="1000">
                                          <p:stCondLst>
                                            <p:cond delay="0"/>
                                          </p:stCondLst>
                                        </p:cTn>
                                        <p:tgtEl>
                                          <p:spTgt spid="72707">
                                            <p:txEl>
                                              <p:pRg st="2" end="2"/>
                                            </p:txEl>
                                          </p:spTgt>
                                        </p:tgtEl>
                                      </p:cBhvr>
                                    </p:animEffect>
                                  </p:childTnLst>
                                </p:cTn>
                              </p:par>
                            </p:childTnLst>
                          </p:cTn>
                        </p:par>
                        <p:par>
                          <p:cTn id="16" fill="hold" nodeType="afterGroup">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72707">
                                            <p:txEl>
                                              <p:pRg st="4" end="4"/>
                                            </p:txEl>
                                          </p:spTgt>
                                        </p:tgtEl>
                                        <p:attrNameLst>
                                          <p:attrName>style.visibility</p:attrName>
                                        </p:attrNameLst>
                                      </p:cBhvr>
                                      <p:to>
                                        <p:strVal val="visible"/>
                                      </p:to>
                                    </p:set>
                                    <p:animEffect transition="in" filter="fade">
                                      <p:cBhvr>
                                        <p:cTn id="19" dur="1000">
                                          <p:stCondLst>
                                            <p:cond delay="0"/>
                                          </p:stCondLst>
                                        </p:cTn>
                                        <p:tgtEl>
                                          <p:spTgt spid="72707">
                                            <p:txEl>
                                              <p:pRg st="4" end="4"/>
                                            </p:txEl>
                                          </p:spTgt>
                                        </p:tgtEl>
                                      </p:cBhvr>
                                    </p:animEffect>
                                  </p:childTnLst>
                                </p:cTn>
                              </p:par>
                            </p:childTnLst>
                          </p:cTn>
                        </p:par>
                        <p:par>
                          <p:cTn id="20" fill="hold" nodeType="afterGroup">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72707">
                                            <p:txEl>
                                              <p:pRg st="5" end="5"/>
                                            </p:txEl>
                                          </p:spTgt>
                                        </p:tgtEl>
                                        <p:attrNameLst>
                                          <p:attrName>style.visibility</p:attrName>
                                        </p:attrNameLst>
                                      </p:cBhvr>
                                      <p:to>
                                        <p:strVal val="visible"/>
                                      </p:to>
                                    </p:set>
                                    <p:animEffect transition="in" filter="fade">
                                      <p:cBhvr>
                                        <p:cTn id="23" dur="1000">
                                          <p:stCondLst>
                                            <p:cond delay="0"/>
                                          </p:stCondLst>
                                        </p:cTn>
                                        <p:tgtEl>
                                          <p:spTgt spid="727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404664"/>
            <a:ext cx="7886700" cy="896102"/>
          </a:xfrm>
          <a:blipFill>
            <a:blip r:embed="rId2"/>
            <a:tile tx="0" ty="0" sx="100000" sy="100000" flip="none" algn="tl"/>
          </a:blipFill>
        </p:spPr>
        <p:txBody>
          <a:bodyPr>
            <a:normAutofit fontScale="90000"/>
          </a:bodyPr>
          <a:lstStyle/>
          <a:p>
            <a:pPr algn="ctr"/>
            <a:r>
              <a:rPr lang="ar-AE" sz="6000" b="1" dirty="0">
                <a:solidFill>
                  <a:srgbClr val="C00000"/>
                </a:solidFill>
              </a:rPr>
              <a:t>أسئلة للمناقشة</a:t>
            </a:r>
            <a:endParaRPr lang="en-US" sz="6000" b="1" dirty="0">
              <a:solidFill>
                <a:srgbClr val="C00000"/>
              </a:solidFill>
            </a:endParaRPr>
          </a:p>
        </p:txBody>
      </p:sp>
      <p:sp>
        <p:nvSpPr>
          <p:cNvPr id="3" name="Content Placeholder 2"/>
          <p:cNvSpPr>
            <a:spLocks noGrp="1"/>
          </p:cNvSpPr>
          <p:nvPr>
            <p:ph idx="1"/>
          </p:nvPr>
        </p:nvSpPr>
        <p:spPr>
          <a:xfrm>
            <a:off x="965915" y="1506828"/>
            <a:ext cx="10387885" cy="4658477"/>
          </a:xfrm>
          <a:blipFill>
            <a:blip r:embed="rId3"/>
            <a:tile tx="0" ty="0" sx="100000" sy="100000" flip="none" algn="tl"/>
          </a:blipFill>
        </p:spPr>
        <p:txBody>
          <a:bodyPr>
            <a:noAutofit/>
          </a:bodyPr>
          <a:lstStyle/>
          <a:p>
            <a:pPr marL="0" indent="0" algn="r">
              <a:buNone/>
            </a:pPr>
            <a:r>
              <a:rPr lang="ar-AE" sz="4800" dirty="0"/>
              <a:t>يعتبر التخطيط من الوظائف القيادية والمهمة في الإدارة والتي يقع على عاتق </a:t>
            </a:r>
            <a:r>
              <a:rPr lang="ar-AE" sz="4800" dirty="0" smtClean="0"/>
              <a:t>القيادة الإدارية </a:t>
            </a:r>
            <a:r>
              <a:rPr lang="ar-AE" sz="4800" dirty="0"/>
              <a:t>وجوب النهوض به كوظيفة أساسية تختص بها الإدارة </a:t>
            </a:r>
            <a:r>
              <a:rPr lang="ar-AE" sz="4800" dirty="0" smtClean="0"/>
              <a:t>العليا. يشتمل التخطيط </a:t>
            </a:r>
            <a:r>
              <a:rPr lang="ar-AE" sz="4800" dirty="0"/>
              <a:t>على </a:t>
            </a:r>
            <a:r>
              <a:rPr lang="ar-AE" sz="4800" dirty="0" smtClean="0"/>
              <a:t>التنبؤ بالمستقبل </a:t>
            </a:r>
            <a:r>
              <a:rPr lang="ar-AE" sz="4800" dirty="0"/>
              <a:t>بما سيكون عليه مع الاستعداد لهذا </a:t>
            </a:r>
            <a:r>
              <a:rPr lang="ar-AE" sz="4800" dirty="0" smtClean="0"/>
              <a:t>المستقبل. ناقش </a:t>
            </a:r>
            <a:r>
              <a:rPr lang="ar-AE" sz="4800" dirty="0" smtClean="0">
                <a:solidFill>
                  <a:srgbClr val="C00000"/>
                </a:solidFill>
              </a:rPr>
              <a:t>أنواع التخطيط حسب المدى الزمني</a:t>
            </a:r>
            <a:r>
              <a:rPr lang="ar-AE" sz="4800" dirty="0" smtClean="0"/>
              <a:t> و معززا إجابتك بأمثلة لمنظمة تعمل في اسواق الامارات العربية المتحدة.</a:t>
            </a:r>
            <a:endParaRPr lang="en-US" sz="4800" dirty="0"/>
          </a:p>
        </p:txBody>
      </p:sp>
      <p:sp>
        <p:nvSpPr>
          <p:cNvPr id="5" name="Date Placeholder 4"/>
          <p:cNvSpPr>
            <a:spLocks noGrp="1"/>
          </p:cNvSpPr>
          <p:nvPr>
            <p:ph type="dt" sz="half" idx="10"/>
          </p:nvPr>
        </p:nvSpPr>
        <p:spPr>
          <a:xfrm>
            <a:off x="1981200" y="6278563"/>
            <a:ext cx="2674640" cy="457200"/>
          </a:xfrm>
        </p:spPr>
        <p:txBody>
          <a:bodyPr/>
          <a:lstStyle/>
          <a:p>
            <a:fld id="{05E04DDF-B649-480F-884D-F7E65A105517}" type="datetime2">
              <a:rPr lang="en-US" smtClean="0"/>
              <a:t>Tuesday, 2 June, 2020</a:t>
            </a:fld>
            <a:endParaRPr lang="en-US" dirty="0"/>
          </a:p>
        </p:txBody>
      </p:sp>
    </p:spTree>
    <p:extLst>
      <p:ext uri="{BB962C8B-B14F-4D97-AF65-F5344CB8AC3E}">
        <p14:creationId xmlns:p14="http://schemas.microsoft.com/office/powerpoint/2010/main" val="34902250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838200" y="288925"/>
            <a:ext cx="10727027" cy="5892934"/>
          </a:xfrm>
        </p:spPr>
        <p:txBody>
          <a:bodyPr>
            <a:normAutofit fontScale="92500" lnSpcReduction="20000"/>
          </a:bodyPr>
          <a:lstStyle/>
          <a:p>
            <a:pPr algn="r" rtl="1" eaLnBrk="1" hangingPunct="1">
              <a:lnSpc>
                <a:spcPct val="110000"/>
              </a:lnSpc>
              <a:buFont typeface="Wingdings" panose="05000000000000000000" pitchFamily="2" charset="2"/>
              <a:buNone/>
            </a:pPr>
            <a:r>
              <a:rPr lang="ar-SA" altLang="zh-CN" b="1" dirty="0">
                <a:solidFill>
                  <a:srgbClr val="C00000"/>
                </a:solidFill>
              </a:rPr>
              <a:t>(‌ب) التخطيط حسب المدى الزمني</a:t>
            </a:r>
            <a:r>
              <a:rPr lang="ar-SA" altLang="zh-CN" dirty="0">
                <a:solidFill>
                  <a:srgbClr val="C00000"/>
                </a:solidFill>
              </a:rPr>
              <a:t> </a:t>
            </a:r>
            <a:br>
              <a:rPr lang="ar-SA" altLang="zh-CN" dirty="0">
                <a:solidFill>
                  <a:srgbClr val="C00000"/>
                </a:solidFill>
              </a:rPr>
            </a:br>
            <a:endParaRPr lang="ar-SA" altLang="zh-CN" sz="900" dirty="0">
              <a:solidFill>
                <a:srgbClr val="C00000"/>
              </a:solidFill>
            </a:endParaRPr>
          </a:p>
          <a:p>
            <a:pPr algn="r" rtl="1"/>
            <a:r>
              <a:rPr lang="ar-SA" altLang="zh-CN" sz="900" dirty="0"/>
              <a:t>                     </a:t>
            </a:r>
            <a:r>
              <a:rPr lang="ar-SA" altLang="zh-CN" b="1" dirty="0"/>
              <a:t>- </a:t>
            </a:r>
            <a:r>
              <a:rPr lang="ar-SA" altLang="zh-CN" b="1" dirty="0">
                <a:solidFill>
                  <a:srgbClr val="002060"/>
                </a:solidFill>
              </a:rPr>
              <a:t>التخطيط طويل المدى </a:t>
            </a:r>
            <a:r>
              <a:rPr lang="en-US" altLang="zh-CN" b="1" dirty="0">
                <a:ea typeface="SimSun" panose="02010600030101010101" pitchFamily="2" charset="-122"/>
              </a:rPr>
              <a:t>Long - range </a:t>
            </a:r>
            <a:r>
              <a:rPr lang="en-US" altLang="zh-CN" b="1" dirty="0" smtClean="0">
                <a:ea typeface="SimSun" panose="02010600030101010101" pitchFamily="2" charset="-122"/>
              </a:rPr>
              <a:t>Planning</a:t>
            </a:r>
            <a:endParaRPr lang="ar-AE" altLang="zh-CN" b="1" dirty="0" smtClean="0">
              <a:ea typeface="SimSun" panose="02010600030101010101" pitchFamily="2" charset="-122"/>
            </a:endParaRPr>
          </a:p>
          <a:p>
            <a:pPr marL="0" indent="0" algn="r" rtl="1">
              <a:buNone/>
            </a:pPr>
            <a:r>
              <a:rPr lang="ar-SA" altLang="zh-CN" dirty="0"/>
              <a:t/>
            </a:r>
            <a:br>
              <a:rPr lang="ar-SA" altLang="zh-CN" dirty="0"/>
            </a:br>
            <a:r>
              <a:rPr lang="ar-SA" altLang="zh-CN" dirty="0"/>
              <a:t>   وهو الذي يغطي فترة زمنية طويلة، ويمكن القول نسبياً أن الفترة خمس سنوات فما فوق هي فترة تخطيط طويل </a:t>
            </a:r>
            <a:r>
              <a:rPr lang="ar-SA" altLang="zh-CN" dirty="0" smtClean="0"/>
              <a:t>المدى. </a:t>
            </a:r>
            <a:r>
              <a:rPr lang="ar-AE" dirty="0"/>
              <a:t>وهذا النوع من التخطيط يمارس من قبل المستويات العليا </a:t>
            </a:r>
            <a:r>
              <a:rPr lang="ar-AE" dirty="0" smtClean="0"/>
              <a:t>في رسم </a:t>
            </a:r>
            <a:r>
              <a:rPr lang="ar-AE" dirty="0"/>
              <a:t>السياسيات والأهداف العامة وتحديد الأهداف المطلوب تحقيقها</a:t>
            </a:r>
            <a:endParaRPr lang="ar-SA" altLang="zh-CN" dirty="0"/>
          </a:p>
          <a:p>
            <a:pPr algn="r" rtl="1" eaLnBrk="1" hangingPunct="1">
              <a:lnSpc>
                <a:spcPct val="110000"/>
              </a:lnSpc>
              <a:buFont typeface="Wingdings" panose="05000000000000000000" pitchFamily="2" charset="2"/>
              <a:buNone/>
            </a:pPr>
            <a:endParaRPr lang="ar-SA" altLang="zh-CN" sz="900" dirty="0"/>
          </a:p>
          <a:p>
            <a:pPr marL="0" indent="0" algn="r" rtl="1">
              <a:buNone/>
            </a:pPr>
            <a:r>
              <a:rPr lang="ar-SA" altLang="zh-CN" dirty="0"/>
              <a:t>       -</a:t>
            </a:r>
            <a:r>
              <a:rPr lang="ar-SA" altLang="zh-CN" b="1" dirty="0"/>
              <a:t> </a:t>
            </a:r>
            <a:r>
              <a:rPr lang="ar-SA" altLang="zh-CN" b="1" dirty="0">
                <a:solidFill>
                  <a:srgbClr val="002060"/>
                </a:solidFill>
              </a:rPr>
              <a:t>التخطيط متوسط المدى </a:t>
            </a:r>
            <a:r>
              <a:rPr lang="en-US" altLang="zh-CN" b="1" dirty="0">
                <a:ea typeface="SimSun" panose="02010600030101010101" pitchFamily="2" charset="-122"/>
              </a:rPr>
              <a:t>Medium - range </a:t>
            </a:r>
            <a:r>
              <a:rPr lang="en-US" altLang="zh-CN" b="1" dirty="0" smtClean="0">
                <a:ea typeface="SimSun" panose="02010600030101010101" pitchFamily="2" charset="-122"/>
              </a:rPr>
              <a:t>Planning</a:t>
            </a:r>
            <a:endParaRPr lang="ar-AE" altLang="zh-CN" b="1" dirty="0" smtClean="0">
              <a:ea typeface="SimSun" panose="02010600030101010101" pitchFamily="2" charset="-122"/>
            </a:endParaRPr>
          </a:p>
          <a:p>
            <a:pPr marL="0" indent="0" algn="r" rtl="1">
              <a:buNone/>
            </a:pPr>
            <a:r>
              <a:rPr lang="ar-SA" altLang="zh-CN" dirty="0"/>
              <a:t/>
            </a:r>
            <a:br>
              <a:rPr lang="ar-SA" altLang="zh-CN" dirty="0"/>
            </a:br>
            <a:r>
              <a:rPr lang="ar-SA" altLang="zh-CN" dirty="0"/>
              <a:t>   وهو التخطيط الذي يغطي فترة زمنية ليست بطويلة وليست بقصيرة.. ويغطي في الغالب فترة تزيد عن سنة وتقل عن خمسة سنوات. </a:t>
            </a:r>
            <a:r>
              <a:rPr lang="ar-AE" dirty="0"/>
              <a:t>وهذا النوع من التخطيط يمارس من قبل المستويات </a:t>
            </a:r>
            <a:r>
              <a:rPr lang="ar-AE" dirty="0" smtClean="0"/>
              <a:t>الوسطى وذلك </a:t>
            </a:r>
            <a:r>
              <a:rPr lang="ar-AE" dirty="0"/>
              <a:t>من خلال ترجمة الأهداف إلى برامج عمل وتحديد الإمكانات المادية </a:t>
            </a:r>
            <a:r>
              <a:rPr lang="ar-AE" dirty="0" smtClean="0"/>
              <a:t>والبشرية اللازمة </a:t>
            </a:r>
            <a:r>
              <a:rPr lang="ar-AE" dirty="0"/>
              <a:t>لتحديد الهدف</a:t>
            </a:r>
            <a:r>
              <a:rPr lang="ar-SA" altLang="zh-CN" dirty="0" smtClean="0"/>
              <a:t>  </a:t>
            </a:r>
            <a:endParaRPr lang="ar-SA" altLang="zh-CN" dirty="0"/>
          </a:p>
          <a:p>
            <a:pPr algn="r" rtl="1" eaLnBrk="1" hangingPunct="1">
              <a:lnSpc>
                <a:spcPct val="110000"/>
              </a:lnSpc>
              <a:buFont typeface="Wingdings" panose="05000000000000000000" pitchFamily="2" charset="2"/>
              <a:buNone/>
            </a:pPr>
            <a:endParaRPr lang="ar-SA" altLang="zh-CN" sz="900" dirty="0"/>
          </a:p>
          <a:p>
            <a:pPr algn="r" rtl="1" eaLnBrk="1" hangingPunct="1">
              <a:lnSpc>
                <a:spcPct val="110000"/>
              </a:lnSpc>
              <a:buFont typeface="Wingdings" panose="05000000000000000000" pitchFamily="2" charset="2"/>
              <a:buNone/>
            </a:pPr>
            <a:r>
              <a:rPr lang="ar-SA" altLang="zh-CN" dirty="0"/>
              <a:t>       </a:t>
            </a:r>
            <a:r>
              <a:rPr lang="ar-SA" altLang="zh-CN" b="1" dirty="0"/>
              <a:t>- </a:t>
            </a:r>
            <a:r>
              <a:rPr lang="ar-SA" altLang="zh-CN" b="1" dirty="0">
                <a:solidFill>
                  <a:srgbClr val="002060"/>
                </a:solidFill>
              </a:rPr>
              <a:t>التخطيط قصير المدى </a:t>
            </a:r>
            <a:r>
              <a:rPr lang="en-US" altLang="zh-CN" b="1" dirty="0">
                <a:ea typeface="SimSun" panose="02010600030101010101" pitchFamily="2" charset="-122"/>
              </a:rPr>
              <a:t>Short - Term Planning</a:t>
            </a:r>
            <a:r>
              <a:rPr lang="ar-SA" altLang="zh-CN" b="1" dirty="0"/>
              <a:t> </a:t>
            </a:r>
          </a:p>
          <a:p>
            <a:pPr marL="0" indent="0" algn="r" rtl="1">
              <a:buNone/>
            </a:pPr>
            <a:r>
              <a:rPr lang="ar-SA" altLang="zh-CN" dirty="0"/>
              <a:t>         وهو التخطيط الذي يغطي فترة زمنية </a:t>
            </a:r>
            <a:r>
              <a:rPr lang="ar-AE" altLang="zh-CN" dirty="0" smtClean="0"/>
              <a:t>لمدة سنة او </a:t>
            </a:r>
            <a:r>
              <a:rPr lang="ar-SA" altLang="zh-CN" dirty="0" smtClean="0"/>
              <a:t>تقل </a:t>
            </a:r>
            <a:r>
              <a:rPr lang="ar-SA" altLang="zh-CN" dirty="0"/>
              <a:t>عن السنة</a:t>
            </a:r>
            <a:r>
              <a:rPr lang="ar-SA" altLang="zh-CN" dirty="0" smtClean="0"/>
              <a:t>.</a:t>
            </a:r>
            <a:r>
              <a:rPr lang="ar-AE" dirty="0"/>
              <a:t> وهذا النوع من التخطيط يمارس من قبل المستويات </a:t>
            </a:r>
            <a:r>
              <a:rPr lang="ar-AE" dirty="0" smtClean="0"/>
              <a:t>الإشرافية وذلك </a:t>
            </a:r>
            <a:r>
              <a:rPr lang="ar-AE" dirty="0"/>
              <a:t>من خلال تحويل الخطط والبرامج العامة إلى برامج عمل تفصيلية</a:t>
            </a:r>
            <a:r>
              <a:rPr lang="en-US" altLang="zh-CN" dirty="0" smtClean="0">
                <a:ea typeface="SimSun" panose="02010600030101010101" pitchFamily="2" charset="-122"/>
              </a:rPr>
              <a:t> </a:t>
            </a:r>
            <a:endParaRPr lang="en-US" altLang="zh-CN" dirty="0">
              <a:ea typeface="SimSun" panose="02010600030101010101" pitchFamily="2" charset="-122"/>
            </a:endParaRPr>
          </a:p>
        </p:txBody>
      </p:sp>
      <p:sp>
        <p:nvSpPr>
          <p:cNvPr id="2" name="Date Placeholder 1"/>
          <p:cNvSpPr>
            <a:spLocks noGrp="1"/>
          </p:cNvSpPr>
          <p:nvPr>
            <p:ph type="dt" sz="half" idx="10"/>
          </p:nvPr>
        </p:nvSpPr>
        <p:spPr/>
        <p:txBody>
          <a:bodyPr/>
          <a:lstStyle/>
          <a:p>
            <a:fld id="{3BE49675-4E33-4E6F-AE84-0C2EA03C58DB}" type="datetime2">
              <a:rPr lang="en-US" smtClean="0"/>
              <a:t>Tuesday, 2 June, 2020</a:t>
            </a:fld>
            <a:endParaRPr lang="en-US"/>
          </a:p>
        </p:txBody>
      </p:sp>
    </p:spTree>
    <p:extLst>
      <p:ext uri="{BB962C8B-B14F-4D97-AF65-F5344CB8AC3E}">
        <p14:creationId xmlns:p14="http://schemas.microsoft.com/office/powerpoint/2010/main" val="77023011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fade">
                                      <p:cBhvr>
                                        <p:cTn id="7" dur="1000"/>
                                        <p:tgtEl>
                                          <p:spTgt spid="73731">
                                            <p:txEl>
                                              <p:pRg st="0" end="0"/>
                                            </p:txEl>
                                          </p:spTgt>
                                        </p:tgtEl>
                                      </p:cBhvr>
                                    </p:animEffect>
                                    <p:anim calcmode="lin" valueType="num">
                                      <p:cBhvr>
                                        <p:cTn id="8" dur="10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3731">
                                            <p:txEl>
                                              <p:pRg st="0" end="0"/>
                                            </p:txEl>
                                          </p:spTgt>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73731">
                                            <p:txEl>
                                              <p:pRg st="1" end="1"/>
                                            </p:txEl>
                                          </p:spTgt>
                                        </p:tgtEl>
                                        <p:attrNameLst>
                                          <p:attrName>style.visibility</p:attrName>
                                        </p:attrNameLst>
                                      </p:cBhvr>
                                      <p:to>
                                        <p:strVal val="visible"/>
                                      </p:to>
                                    </p:set>
                                    <p:animEffect transition="in" filter="fade">
                                      <p:cBhvr>
                                        <p:cTn id="13" dur="1000"/>
                                        <p:tgtEl>
                                          <p:spTgt spid="73731">
                                            <p:txEl>
                                              <p:pRg st="1" end="1"/>
                                            </p:txEl>
                                          </p:spTgt>
                                        </p:tgtEl>
                                      </p:cBhvr>
                                    </p:animEffect>
                                    <p:anim calcmode="lin" valueType="num">
                                      <p:cBhvr>
                                        <p:cTn id="14" dur="1000" fill="hold"/>
                                        <p:tgtEl>
                                          <p:spTgt spid="73731">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3731">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73731">
                                            <p:txEl>
                                              <p:pRg st="2" end="2"/>
                                            </p:txEl>
                                          </p:spTgt>
                                        </p:tgtEl>
                                        <p:attrNameLst>
                                          <p:attrName>style.visibility</p:attrName>
                                        </p:attrNameLst>
                                      </p:cBhvr>
                                      <p:to>
                                        <p:strVal val="visible"/>
                                      </p:to>
                                    </p:set>
                                    <p:animEffect transition="in" filter="fade">
                                      <p:cBhvr>
                                        <p:cTn id="19" dur="1000"/>
                                        <p:tgtEl>
                                          <p:spTgt spid="73731">
                                            <p:txEl>
                                              <p:pRg st="2" end="2"/>
                                            </p:txEl>
                                          </p:spTgt>
                                        </p:tgtEl>
                                      </p:cBhvr>
                                    </p:animEffect>
                                    <p:anim calcmode="lin" valueType="num">
                                      <p:cBhvr>
                                        <p:cTn id="20" dur="1000" fill="hold"/>
                                        <p:tgtEl>
                                          <p:spTgt spid="73731">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3731">
                                            <p:txEl>
                                              <p:pRg st="2" end="2"/>
                                            </p:txEl>
                                          </p:spTgt>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73731">
                                            <p:txEl>
                                              <p:pRg st="4" end="4"/>
                                            </p:txEl>
                                          </p:spTgt>
                                        </p:tgtEl>
                                        <p:attrNameLst>
                                          <p:attrName>style.visibility</p:attrName>
                                        </p:attrNameLst>
                                      </p:cBhvr>
                                      <p:to>
                                        <p:strVal val="visible"/>
                                      </p:to>
                                    </p:set>
                                    <p:animEffect transition="in" filter="fade">
                                      <p:cBhvr>
                                        <p:cTn id="25" dur="1000"/>
                                        <p:tgtEl>
                                          <p:spTgt spid="73731">
                                            <p:txEl>
                                              <p:pRg st="4" end="4"/>
                                            </p:txEl>
                                          </p:spTgt>
                                        </p:tgtEl>
                                      </p:cBhvr>
                                    </p:animEffect>
                                    <p:anim calcmode="lin" valueType="num">
                                      <p:cBhvr>
                                        <p:cTn id="26" dur="1000" fill="hold"/>
                                        <p:tgtEl>
                                          <p:spTgt spid="73731">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73731">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73731">
                                            <p:txEl>
                                              <p:pRg st="5" end="5"/>
                                            </p:txEl>
                                          </p:spTgt>
                                        </p:tgtEl>
                                        <p:attrNameLst>
                                          <p:attrName>style.visibility</p:attrName>
                                        </p:attrNameLst>
                                      </p:cBhvr>
                                      <p:to>
                                        <p:strVal val="visible"/>
                                      </p:to>
                                    </p:set>
                                    <p:animEffect transition="in" filter="fade">
                                      <p:cBhvr>
                                        <p:cTn id="31" dur="1000"/>
                                        <p:tgtEl>
                                          <p:spTgt spid="73731">
                                            <p:txEl>
                                              <p:pRg st="5" end="5"/>
                                            </p:txEl>
                                          </p:spTgt>
                                        </p:tgtEl>
                                      </p:cBhvr>
                                    </p:animEffect>
                                    <p:anim calcmode="lin" valueType="num">
                                      <p:cBhvr>
                                        <p:cTn id="32" dur="1000" fill="hold"/>
                                        <p:tgtEl>
                                          <p:spTgt spid="73731">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73731">
                                            <p:txEl>
                                              <p:pRg st="5" end="5"/>
                                            </p:txEl>
                                          </p:spTgt>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5000"/>
                            </p:stCondLst>
                            <p:childTnLst>
                              <p:par>
                                <p:cTn id="35" presetID="47" presetClass="entr" presetSubtype="0" fill="hold" grpId="0" nodeType="afterEffect">
                                  <p:stCondLst>
                                    <p:cond delay="0"/>
                                  </p:stCondLst>
                                  <p:childTnLst>
                                    <p:set>
                                      <p:cBhvr>
                                        <p:cTn id="36" dur="1" fill="hold">
                                          <p:stCondLst>
                                            <p:cond delay="0"/>
                                          </p:stCondLst>
                                        </p:cTn>
                                        <p:tgtEl>
                                          <p:spTgt spid="73731">
                                            <p:txEl>
                                              <p:pRg st="7" end="7"/>
                                            </p:txEl>
                                          </p:spTgt>
                                        </p:tgtEl>
                                        <p:attrNameLst>
                                          <p:attrName>style.visibility</p:attrName>
                                        </p:attrNameLst>
                                      </p:cBhvr>
                                      <p:to>
                                        <p:strVal val="visible"/>
                                      </p:to>
                                    </p:set>
                                    <p:animEffect transition="in" filter="fade">
                                      <p:cBhvr>
                                        <p:cTn id="37" dur="1000"/>
                                        <p:tgtEl>
                                          <p:spTgt spid="73731">
                                            <p:txEl>
                                              <p:pRg st="7" end="7"/>
                                            </p:txEl>
                                          </p:spTgt>
                                        </p:tgtEl>
                                      </p:cBhvr>
                                    </p:animEffect>
                                    <p:anim calcmode="lin" valueType="num">
                                      <p:cBhvr>
                                        <p:cTn id="38" dur="1000" fill="hold"/>
                                        <p:tgtEl>
                                          <p:spTgt spid="73731">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73731">
                                            <p:txEl>
                                              <p:pRg st="7" end="7"/>
                                            </p:txEl>
                                          </p:spTgt>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6000"/>
                            </p:stCondLst>
                            <p:childTnLst>
                              <p:par>
                                <p:cTn id="41" presetID="47" presetClass="entr" presetSubtype="0" fill="hold" grpId="0" nodeType="afterEffect">
                                  <p:stCondLst>
                                    <p:cond delay="0"/>
                                  </p:stCondLst>
                                  <p:childTnLst>
                                    <p:set>
                                      <p:cBhvr>
                                        <p:cTn id="42" dur="1" fill="hold">
                                          <p:stCondLst>
                                            <p:cond delay="0"/>
                                          </p:stCondLst>
                                        </p:cTn>
                                        <p:tgtEl>
                                          <p:spTgt spid="73731">
                                            <p:txEl>
                                              <p:pRg st="8" end="8"/>
                                            </p:txEl>
                                          </p:spTgt>
                                        </p:tgtEl>
                                        <p:attrNameLst>
                                          <p:attrName>style.visibility</p:attrName>
                                        </p:attrNameLst>
                                      </p:cBhvr>
                                      <p:to>
                                        <p:strVal val="visible"/>
                                      </p:to>
                                    </p:set>
                                    <p:animEffect transition="in" filter="fade">
                                      <p:cBhvr>
                                        <p:cTn id="43" dur="1000"/>
                                        <p:tgtEl>
                                          <p:spTgt spid="73731">
                                            <p:txEl>
                                              <p:pRg st="8" end="8"/>
                                            </p:txEl>
                                          </p:spTgt>
                                        </p:tgtEl>
                                      </p:cBhvr>
                                    </p:animEffect>
                                    <p:anim calcmode="lin" valueType="num">
                                      <p:cBhvr>
                                        <p:cTn id="44" dur="1000" fill="hold"/>
                                        <p:tgtEl>
                                          <p:spTgt spid="73731">
                                            <p:txEl>
                                              <p:pRg st="8" end="8"/>
                                            </p:txEl>
                                          </p:spTgt>
                                        </p:tgtEl>
                                        <p:attrNameLst>
                                          <p:attrName>ppt_x</p:attrName>
                                        </p:attrNameLst>
                                      </p:cBhvr>
                                      <p:tavLst>
                                        <p:tav tm="0">
                                          <p:val>
                                            <p:strVal val="#ppt_x"/>
                                          </p:val>
                                        </p:tav>
                                        <p:tav tm="100000">
                                          <p:val>
                                            <p:strVal val="#ppt_x"/>
                                          </p:val>
                                        </p:tav>
                                      </p:tavLst>
                                    </p:anim>
                                    <p:anim calcmode="lin" valueType="num">
                                      <p:cBhvr>
                                        <p:cTn id="45" dur="1000" fill="hold"/>
                                        <p:tgtEl>
                                          <p:spTgt spid="73731">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682580" y="288925"/>
            <a:ext cx="10856890" cy="6067425"/>
          </a:xfrm>
        </p:spPr>
        <p:txBody>
          <a:bodyPr>
            <a:normAutofit/>
          </a:bodyPr>
          <a:lstStyle/>
          <a:p>
            <a:pPr algn="r" rtl="1" eaLnBrk="1" hangingPunct="1">
              <a:lnSpc>
                <a:spcPct val="90000"/>
              </a:lnSpc>
              <a:buFont typeface="Wingdings" panose="05000000000000000000" pitchFamily="2" charset="2"/>
              <a:buNone/>
            </a:pPr>
            <a:endParaRPr lang="ar-SA" altLang="en-US" sz="500" b="1" dirty="0"/>
          </a:p>
          <a:p>
            <a:pPr algn="r" rtl="1" eaLnBrk="1" hangingPunct="1">
              <a:lnSpc>
                <a:spcPct val="90000"/>
              </a:lnSpc>
              <a:buFont typeface="Wingdings" panose="05000000000000000000" pitchFamily="2" charset="2"/>
              <a:buNone/>
            </a:pPr>
            <a:r>
              <a:rPr lang="ar-SA" altLang="en-US" sz="2000" b="1" dirty="0" smtClean="0">
                <a:solidFill>
                  <a:srgbClr val="C00000"/>
                </a:solidFill>
              </a:rPr>
              <a:t>(</a:t>
            </a:r>
            <a:r>
              <a:rPr lang="ar-SA" altLang="en-US" sz="2000" b="1" dirty="0">
                <a:solidFill>
                  <a:srgbClr val="C00000"/>
                </a:solidFill>
              </a:rPr>
              <a:t>‌ج) التخطيط حسب الوظيفة </a:t>
            </a:r>
            <a:r>
              <a:rPr lang="en-US" altLang="en-US" sz="2000" b="1" dirty="0">
                <a:solidFill>
                  <a:srgbClr val="C00000"/>
                </a:solidFill>
              </a:rPr>
              <a:t>Planning by Functions </a:t>
            </a:r>
            <a:endParaRPr lang="ar-AE" altLang="en-US" sz="2000" b="1" dirty="0" smtClean="0">
              <a:solidFill>
                <a:srgbClr val="C00000"/>
              </a:solidFill>
            </a:endParaRPr>
          </a:p>
          <a:p>
            <a:pPr algn="r" rtl="1" eaLnBrk="1" hangingPunct="1">
              <a:lnSpc>
                <a:spcPct val="90000"/>
              </a:lnSpc>
              <a:buFont typeface="Wingdings" panose="05000000000000000000" pitchFamily="2" charset="2"/>
              <a:buNone/>
            </a:pPr>
            <a:endParaRPr lang="ar-AE" altLang="en-US" sz="1600" b="1" dirty="0"/>
          </a:p>
          <a:p>
            <a:pPr algn="r" rtl="1" eaLnBrk="1" hangingPunct="1">
              <a:lnSpc>
                <a:spcPct val="90000"/>
              </a:lnSpc>
              <a:buFont typeface="Wingdings" panose="05000000000000000000" pitchFamily="2" charset="2"/>
              <a:buNone/>
            </a:pPr>
            <a:r>
              <a:rPr lang="ar-SA" altLang="en-US" sz="1600" b="1" dirty="0" smtClean="0"/>
              <a:t>- </a:t>
            </a:r>
            <a:r>
              <a:rPr lang="ar-SA" altLang="en-US" sz="1600" b="1" dirty="0">
                <a:solidFill>
                  <a:srgbClr val="002060"/>
                </a:solidFill>
              </a:rPr>
              <a:t>تخطيط الإنتاج </a:t>
            </a:r>
            <a:r>
              <a:rPr lang="en-US" altLang="en-US" sz="1600" b="1" dirty="0"/>
              <a:t>Production Planning</a:t>
            </a:r>
            <a:endParaRPr lang="ar-SA" altLang="en-US" sz="1600" b="1" dirty="0"/>
          </a:p>
          <a:p>
            <a:pPr algn="r" rtl="1" eaLnBrk="1" hangingPunct="1">
              <a:lnSpc>
                <a:spcPct val="90000"/>
              </a:lnSpc>
              <a:buFont typeface="Wingdings" panose="05000000000000000000" pitchFamily="2" charset="2"/>
              <a:buNone/>
            </a:pPr>
            <a:r>
              <a:rPr lang="en-US" altLang="en-US" sz="500" b="1" dirty="0" smtClean="0"/>
              <a:t>                      </a:t>
            </a:r>
            <a:r>
              <a:rPr lang="ar-SA" altLang="en-US" sz="500" b="1" dirty="0" smtClean="0"/>
              <a:t>   </a:t>
            </a:r>
            <a:r>
              <a:rPr lang="ar-SA" altLang="en-US" sz="1600" b="1" dirty="0"/>
              <a:t>ويركز على المواضيع المتعلقة بالإنتاج مثل تدفق المواد الخام والعاملين في إدارة الإنتاج ومراقبة جودة الإنتاج </a:t>
            </a:r>
            <a:r>
              <a:rPr lang="ar-SA" altLang="en-US" sz="1600" b="1" dirty="0" smtClean="0"/>
              <a:t>.</a:t>
            </a:r>
            <a:endParaRPr lang="ar-AE" altLang="en-US" sz="1600" b="1" dirty="0" smtClean="0"/>
          </a:p>
          <a:p>
            <a:pPr algn="r" rtl="1" eaLnBrk="1" hangingPunct="1">
              <a:lnSpc>
                <a:spcPct val="90000"/>
              </a:lnSpc>
              <a:buFont typeface="Wingdings" panose="05000000000000000000" pitchFamily="2" charset="2"/>
              <a:buNone/>
            </a:pPr>
            <a:endParaRPr lang="ar-AE" altLang="en-US" sz="1600" b="1" dirty="0" smtClean="0"/>
          </a:p>
          <a:p>
            <a:pPr algn="r" rtl="1" eaLnBrk="1" hangingPunct="1">
              <a:lnSpc>
                <a:spcPct val="90000"/>
              </a:lnSpc>
              <a:buFont typeface="Wingdings" panose="05000000000000000000" pitchFamily="2" charset="2"/>
              <a:buNone/>
            </a:pPr>
            <a:r>
              <a:rPr lang="ar-SA" altLang="en-US" sz="1600" b="1" dirty="0" smtClean="0"/>
              <a:t> </a:t>
            </a:r>
            <a:r>
              <a:rPr lang="ar-SA" altLang="en-US" sz="1600" b="1" dirty="0">
                <a:solidFill>
                  <a:srgbClr val="002060"/>
                </a:solidFill>
              </a:rPr>
              <a:t>- تخطيط التسويق </a:t>
            </a:r>
            <a:r>
              <a:rPr lang="en-US" altLang="en-US" sz="1600" b="1" dirty="0"/>
              <a:t>Marketing Planning</a:t>
            </a:r>
            <a:endParaRPr lang="ar-SA" altLang="en-US" sz="1600" b="1" dirty="0"/>
          </a:p>
          <a:p>
            <a:pPr algn="r" rtl="1" eaLnBrk="1" hangingPunct="1">
              <a:lnSpc>
                <a:spcPct val="90000"/>
              </a:lnSpc>
              <a:buFont typeface="Wingdings" panose="05000000000000000000" pitchFamily="2" charset="2"/>
              <a:buNone/>
            </a:pPr>
            <a:r>
              <a:rPr lang="ar-SA" altLang="en-US" sz="500" b="1" dirty="0" smtClean="0"/>
              <a:t>              </a:t>
            </a:r>
            <a:r>
              <a:rPr lang="ar-SA" altLang="en-US" sz="1600" b="1" dirty="0" smtClean="0"/>
              <a:t>     </a:t>
            </a:r>
            <a:r>
              <a:rPr lang="ar-SA" altLang="en-US" sz="1600" b="1" dirty="0"/>
              <a:t>ويركز على المواضيع المتعلقة بالتسويق مثل تقييم المنتج، والتسويق والترويج، والتوزيع  .</a:t>
            </a:r>
            <a:br>
              <a:rPr lang="ar-SA" altLang="en-US" sz="1600" b="1" dirty="0"/>
            </a:br>
            <a:endParaRPr lang="ar-SA" altLang="en-US" sz="1600" b="1" dirty="0"/>
          </a:p>
          <a:p>
            <a:pPr algn="r" rtl="1" eaLnBrk="1" hangingPunct="1">
              <a:lnSpc>
                <a:spcPct val="90000"/>
              </a:lnSpc>
              <a:buFont typeface="Wingdings" panose="05000000000000000000" pitchFamily="2" charset="2"/>
              <a:buNone/>
            </a:pPr>
            <a:r>
              <a:rPr lang="ar-SA" altLang="zh-CN" sz="1600" b="1" dirty="0" smtClean="0"/>
              <a:t> </a:t>
            </a:r>
            <a:r>
              <a:rPr lang="ar-SA" altLang="zh-CN" sz="1600" b="1" dirty="0">
                <a:solidFill>
                  <a:srgbClr val="002060"/>
                </a:solidFill>
              </a:rPr>
              <a:t>- التخطيط المالي </a:t>
            </a:r>
            <a:r>
              <a:rPr lang="en-US" altLang="zh-CN" sz="1600" b="1" dirty="0">
                <a:ea typeface="SimSun" panose="02010600030101010101" pitchFamily="2" charset="-122"/>
              </a:rPr>
              <a:t>Financial Planning</a:t>
            </a:r>
            <a:r>
              <a:rPr lang="ar-SA" altLang="zh-CN" sz="1600" b="1" dirty="0"/>
              <a:t> </a:t>
            </a:r>
            <a:br>
              <a:rPr lang="ar-SA" altLang="zh-CN" sz="1600" b="1" dirty="0"/>
            </a:br>
            <a:endParaRPr lang="ar-SA" altLang="zh-CN" sz="500" b="1" dirty="0"/>
          </a:p>
          <a:p>
            <a:pPr algn="r" rtl="1" eaLnBrk="1" hangingPunct="1">
              <a:lnSpc>
                <a:spcPct val="90000"/>
              </a:lnSpc>
              <a:buFont typeface="Wingdings" panose="05000000000000000000" pitchFamily="2" charset="2"/>
              <a:buNone/>
            </a:pPr>
            <a:r>
              <a:rPr lang="ar-SA" altLang="zh-CN" sz="500" b="1" dirty="0"/>
              <a:t>                  </a:t>
            </a:r>
            <a:r>
              <a:rPr lang="ar-SA" altLang="zh-CN" sz="1600" b="1" dirty="0"/>
              <a:t>    ويركز على القضايا المتعلقة بالجوانب المالية مثل كيفية الحصول على الأموال وكيفية إنفاقها </a:t>
            </a:r>
            <a:r>
              <a:rPr lang="ar-SA" altLang="zh-CN" sz="1600" b="1" dirty="0" smtClean="0"/>
              <a:t>.</a:t>
            </a:r>
            <a:endParaRPr lang="ar-AE" altLang="zh-CN" sz="1600" b="1" dirty="0" smtClean="0"/>
          </a:p>
          <a:p>
            <a:pPr algn="r" rtl="1" eaLnBrk="1" hangingPunct="1">
              <a:lnSpc>
                <a:spcPct val="90000"/>
              </a:lnSpc>
              <a:buFont typeface="Wingdings" panose="05000000000000000000" pitchFamily="2" charset="2"/>
              <a:buNone/>
            </a:pPr>
            <a:endParaRPr lang="ar-AE" altLang="zh-CN" sz="1600" b="1" dirty="0" smtClean="0"/>
          </a:p>
          <a:p>
            <a:pPr algn="r" rtl="1">
              <a:buNone/>
            </a:pPr>
            <a:r>
              <a:rPr lang="ar-SA" altLang="en-US" sz="1600" b="1" dirty="0">
                <a:latin typeface="Arial" panose="020B0604020202020204" pitchFamily="34" charset="0"/>
              </a:rPr>
              <a:t>- </a:t>
            </a:r>
            <a:r>
              <a:rPr lang="ar-SA" altLang="en-US" sz="1600" b="1" dirty="0">
                <a:solidFill>
                  <a:srgbClr val="002060"/>
                </a:solidFill>
                <a:latin typeface="Arial" panose="020B0604020202020204" pitchFamily="34" charset="0"/>
              </a:rPr>
              <a:t>تخطيط القوى العاملة </a:t>
            </a:r>
            <a:r>
              <a:rPr lang="en-US" altLang="en-US" sz="1600" b="1" dirty="0">
                <a:latin typeface="Arial" panose="020B0604020202020204" pitchFamily="34" charset="0"/>
              </a:rPr>
              <a:t>Human - resources planning</a:t>
            </a:r>
            <a:endParaRPr lang="ar-SA" altLang="en-US" sz="1600" b="1" dirty="0">
              <a:latin typeface="Arial" panose="020B0604020202020204" pitchFamily="34" charset="0"/>
            </a:endParaRPr>
          </a:p>
          <a:p>
            <a:pPr algn="r" rtl="1">
              <a:buNone/>
            </a:pPr>
            <a:r>
              <a:rPr lang="en-US" altLang="en-US" sz="1600" b="1" dirty="0">
                <a:latin typeface="Arial" panose="020B0604020202020204" pitchFamily="34" charset="0"/>
              </a:rPr>
              <a:t>  </a:t>
            </a:r>
            <a:r>
              <a:rPr lang="ar-SA" altLang="en-US" sz="1600" b="1" dirty="0">
                <a:latin typeface="Arial" panose="020B0604020202020204" pitchFamily="34" charset="0"/>
              </a:rPr>
              <a:t>ويركز على كل ما يتعلق بالقوى العاملة مثل : الاحتياجات ، والاستقطاب، والتدريب، </a:t>
            </a:r>
            <a:r>
              <a:rPr lang="ar-SA" altLang="en-US" sz="1600" b="1" dirty="0" smtClean="0">
                <a:latin typeface="Arial" panose="020B0604020202020204" pitchFamily="34" charset="0"/>
              </a:rPr>
              <a:t>والتطوير</a:t>
            </a:r>
            <a:endParaRPr lang="ar-SA" altLang="en-US" sz="1600" b="1" dirty="0">
              <a:latin typeface="Arial" panose="020B0604020202020204" pitchFamily="34" charset="0"/>
            </a:endParaRPr>
          </a:p>
          <a:p>
            <a:pPr algn="r" rtl="1">
              <a:buNone/>
            </a:pPr>
            <a:endParaRPr lang="ar-SA" altLang="en-US" sz="1600" b="1" dirty="0">
              <a:latin typeface="Arial" panose="020B0604020202020204" pitchFamily="34" charset="0"/>
            </a:endParaRPr>
          </a:p>
          <a:p>
            <a:pPr algn="r" rtl="1">
              <a:buNone/>
            </a:pPr>
            <a:r>
              <a:rPr lang="ar-SA" altLang="en-US" sz="1600" b="1" dirty="0">
                <a:latin typeface="Arial" panose="020B0604020202020204" pitchFamily="34" charset="0"/>
              </a:rPr>
              <a:t>- </a:t>
            </a:r>
            <a:r>
              <a:rPr lang="ar-SA" altLang="en-US" sz="1600" b="1" dirty="0">
                <a:solidFill>
                  <a:srgbClr val="002060"/>
                </a:solidFill>
                <a:latin typeface="Arial" panose="020B0604020202020204" pitchFamily="34" charset="0"/>
              </a:rPr>
              <a:t>تخطيط الشراء والتخزين </a:t>
            </a:r>
            <a:r>
              <a:rPr lang="en-US" altLang="en-US" sz="1600" b="1" dirty="0">
                <a:latin typeface="Arial" panose="020B0604020202020204" pitchFamily="34" charset="0"/>
              </a:rPr>
              <a:t>Purchasing</a:t>
            </a:r>
            <a:r>
              <a:rPr lang="ar-SA" altLang="en-US" sz="1600" b="1" dirty="0">
                <a:latin typeface="Arial" panose="020B0604020202020204" pitchFamily="34" charset="0"/>
              </a:rPr>
              <a:t> &amp; </a:t>
            </a:r>
            <a:r>
              <a:rPr lang="en-US" altLang="en-US" sz="1600" b="1" dirty="0">
                <a:latin typeface="Arial" panose="020B0604020202020204" pitchFamily="34" charset="0"/>
              </a:rPr>
              <a:t>storage planning</a:t>
            </a:r>
            <a:endParaRPr lang="ar-SA" altLang="en-US" sz="1600" b="1" dirty="0">
              <a:latin typeface="Arial" panose="020B0604020202020204" pitchFamily="34" charset="0"/>
            </a:endParaRPr>
          </a:p>
          <a:p>
            <a:pPr algn="r" rtl="1">
              <a:buNone/>
            </a:pPr>
            <a:r>
              <a:rPr lang="en-US" altLang="en-US" sz="1600" b="1" dirty="0">
                <a:latin typeface="Arial" panose="020B0604020202020204" pitchFamily="34" charset="0"/>
              </a:rPr>
              <a:t>  </a:t>
            </a:r>
            <a:r>
              <a:rPr lang="ar-SA" altLang="en-US" sz="1600" b="1" dirty="0">
                <a:latin typeface="Arial" panose="020B0604020202020204" pitchFamily="34" charset="0"/>
              </a:rPr>
              <a:t>ويركز على تخطيط الشراء والتخزين من حيث الحجم الاقتصادي للشراء والتخزين، ظروف </a:t>
            </a:r>
            <a:r>
              <a:rPr lang="ar-SA" altLang="en-US" sz="1600" b="1" dirty="0" smtClean="0">
                <a:latin typeface="Arial" panose="020B0604020202020204" pitchFamily="34" charset="0"/>
              </a:rPr>
              <a:t>التخزين</a:t>
            </a:r>
            <a:endParaRPr lang="en-US" altLang="en-US" sz="1600" b="1" dirty="0">
              <a:latin typeface="Arial" panose="020B0604020202020204" pitchFamily="34" charset="0"/>
            </a:endParaRPr>
          </a:p>
        </p:txBody>
      </p:sp>
      <p:sp>
        <p:nvSpPr>
          <p:cNvPr id="2" name="Date Placeholder 1"/>
          <p:cNvSpPr>
            <a:spLocks noGrp="1"/>
          </p:cNvSpPr>
          <p:nvPr>
            <p:ph type="dt" sz="half" idx="10"/>
          </p:nvPr>
        </p:nvSpPr>
        <p:spPr/>
        <p:txBody>
          <a:bodyPr/>
          <a:lstStyle/>
          <a:p>
            <a:fld id="{AF6FCA40-0E0F-4486-AA9C-7896DF4D2E6E}" type="datetime2">
              <a:rPr lang="en-US" smtClean="0"/>
              <a:t>Tuesday, 2 June, 2020</a:t>
            </a:fld>
            <a:endParaRPr lang="en-US"/>
          </a:p>
        </p:txBody>
      </p:sp>
    </p:spTree>
    <p:extLst>
      <p:ext uri="{BB962C8B-B14F-4D97-AF65-F5344CB8AC3E}">
        <p14:creationId xmlns:p14="http://schemas.microsoft.com/office/powerpoint/2010/main" val="226906815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3731">
                                            <p:txEl>
                                              <p:pRg st="1" end="1"/>
                                            </p:txEl>
                                          </p:spTgt>
                                        </p:tgtEl>
                                        <p:attrNameLst>
                                          <p:attrName>style.visibility</p:attrName>
                                        </p:attrNameLst>
                                      </p:cBhvr>
                                      <p:to>
                                        <p:strVal val="visible"/>
                                      </p:to>
                                    </p:set>
                                    <p:animEffect transition="in" filter="fade">
                                      <p:cBhvr>
                                        <p:cTn id="7" dur="1000"/>
                                        <p:tgtEl>
                                          <p:spTgt spid="73731">
                                            <p:txEl>
                                              <p:pRg st="1" end="1"/>
                                            </p:txEl>
                                          </p:spTgt>
                                        </p:tgtEl>
                                      </p:cBhvr>
                                    </p:animEffect>
                                    <p:anim calcmode="lin" valueType="num">
                                      <p:cBhvr>
                                        <p:cTn id="8" dur="1000" fill="hold"/>
                                        <p:tgtEl>
                                          <p:spTgt spid="7373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3731">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73731">
                                            <p:txEl>
                                              <p:pRg st="3" end="3"/>
                                            </p:txEl>
                                          </p:spTgt>
                                        </p:tgtEl>
                                        <p:attrNameLst>
                                          <p:attrName>style.visibility</p:attrName>
                                        </p:attrNameLst>
                                      </p:cBhvr>
                                      <p:to>
                                        <p:strVal val="visible"/>
                                      </p:to>
                                    </p:set>
                                    <p:animEffect transition="in" filter="fade">
                                      <p:cBhvr>
                                        <p:cTn id="13" dur="1000"/>
                                        <p:tgtEl>
                                          <p:spTgt spid="73731">
                                            <p:txEl>
                                              <p:pRg st="3" end="3"/>
                                            </p:txEl>
                                          </p:spTgt>
                                        </p:tgtEl>
                                      </p:cBhvr>
                                    </p:animEffect>
                                    <p:anim calcmode="lin" valueType="num">
                                      <p:cBhvr>
                                        <p:cTn id="14" dur="1000" fill="hold"/>
                                        <p:tgtEl>
                                          <p:spTgt spid="73731">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73731">
                                            <p:txEl>
                                              <p:pRg st="3" end="3"/>
                                            </p:txEl>
                                          </p:spTgt>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73731">
                                            <p:txEl>
                                              <p:pRg st="4" end="4"/>
                                            </p:txEl>
                                          </p:spTgt>
                                        </p:tgtEl>
                                        <p:attrNameLst>
                                          <p:attrName>style.visibility</p:attrName>
                                        </p:attrNameLst>
                                      </p:cBhvr>
                                      <p:to>
                                        <p:strVal val="visible"/>
                                      </p:to>
                                    </p:set>
                                    <p:animEffect transition="in" filter="fade">
                                      <p:cBhvr>
                                        <p:cTn id="19" dur="1000"/>
                                        <p:tgtEl>
                                          <p:spTgt spid="73731">
                                            <p:txEl>
                                              <p:pRg st="4" end="4"/>
                                            </p:txEl>
                                          </p:spTgt>
                                        </p:tgtEl>
                                      </p:cBhvr>
                                    </p:animEffect>
                                    <p:anim calcmode="lin" valueType="num">
                                      <p:cBhvr>
                                        <p:cTn id="20" dur="1000" fill="hold"/>
                                        <p:tgtEl>
                                          <p:spTgt spid="73731">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73731">
                                            <p:txEl>
                                              <p:pRg st="4" end="4"/>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73731">
                                            <p:txEl>
                                              <p:pRg st="6" end="6"/>
                                            </p:txEl>
                                          </p:spTgt>
                                        </p:tgtEl>
                                        <p:attrNameLst>
                                          <p:attrName>style.visibility</p:attrName>
                                        </p:attrNameLst>
                                      </p:cBhvr>
                                      <p:to>
                                        <p:strVal val="visible"/>
                                      </p:to>
                                    </p:set>
                                    <p:animEffect transition="in" filter="fade">
                                      <p:cBhvr>
                                        <p:cTn id="25" dur="1000"/>
                                        <p:tgtEl>
                                          <p:spTgt spid="73731">
                                            <p:txEl>
                                              <p:pRg st="6" end="6"/>
                                            </p:txEl>
                                          </p:spTgt>
                                        </p:tgtEl>
                                      </p:cBhvr>
                                    </p:animEffect>
                                    <p:anim calcmode="lin" valueType="num">
                                      <p:cBhvr>
                                        <p:cTn id="26" dur="1000" fill="hold"/>
                                        <p:tgtEl>
                                          <p:spTgt spid="73731">
                                            <p:txEl>
                                              <p:pRg st="6" end="6"/>
                                            </p:txEl>
                                          </p:spTgt>
                                        </p:tgtEl>
                                        <p:attrNameLst>
                                          <p:attrName>ppt_x</p:attrName>
                                        </p:attrNameLst>
                                      </p:cBhvr>
                                      <p:tavLst>
                                        <p:tav tm="0">
                                          <p:val>
                                            <p:strVal val="#ppt_x"/>
                                          </p:val>
                                        </p:tav>
                                        <p:tav tm="100000">
                                          <p:val>
                                            <p:strVal val="#ppt_x"/>
                                          </p:val>
                                        </p:tav>
                                      </p:tavLst>
                                    </p:anim>
                                    <p:anim calcmode="lin" valueType="num">
                                      <p:cBhvr>
                                        <p:cTn id="27" dur="1000" fill="hold"/>
                                        <p:tgtEl>
                                          <p:spTgt spid="73731">
                                            <p:txEl>
                                              <p:pRg st="6" end="6"/>
                                            </p:txEl>
                                          </p:spTgt>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73731">
                                            <p:txEl>
                                              <p:pRg st="7" end="7"/>
                                            </p:txEl>
                                          </p:spTgt>
                                        </p:tgtEl>
                                        <p:attrNameLst>
                                          <p:attrName>style.visibility</p:attrName>
                                        </p:attrNameLst>
                                      </p:cBhvr>
                                      <p:to>
                                        <p:strVal val="visible"/>
                                      </p:to>
                                    </p:set>
                                    <p:animEffect transition="in" filter="fade">
                                      <p:cBhvr>
                                        <p:cTn id="31" dur="1000"/>
                                        <p:tgtEl>
                                          <p:spTgt spid="73731">
                                            <p:txEl>
                                              <p:pRg st="7" end="7"/>
                                            </p:txEl>
                                          </p:spTgt>
                                        </p:tgtEl>
                                      </p:cBhvr>
                                    </p:animEffect>
                                    <p:anim calcmode="lin" valueType="num">
                                      <p:cBhvr>
                                        <p:cTn id="32" dur="1000" fill="hold"/>
                                        <p:tgtEl>
                                          <p:spTgt spid="73731">
                                            <p:txEl>
                                              <p:pRg st="7" end="7"/>
                                            </p:txEl>
                                          </p:spTgt>
                                        </p:tgtEl>
                                        <p:attrNameLst>
                                          <p:attrName>ppt_x</p:attrName>
                                        </p:attrNameLst>
                                      </p:cBhvr>
                                      <p:tavLst>
                                        <p:tav tm="0">
                                          <p:val>
                                            <p:strVal val="#ppt_x"/>
                                          </p:val>
                                        </p:tav>
                                        <p:tav tm="100000">
                                          <p:val>
                                            <p:strVal val="#ppt_x"/>
                                          </p:val>
                                        </p:tav>
                                      </p:tavLst>
                                    </p:anim>
                                    <p:anim calcmode="lin" valueType="num">
                                      <p:cBhvr>
                                        <p:cTn id="33" dur="1000" fill="hold"/>
                                        <p:tgtEl>
                                          <p:spTgt spid="73731">
                                            <p:txEl>
                                              <p:pRg st="7" end="7"/>
                                            </p:txEl>
                                          </p:spTgt>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5000"/>
                            </p:stCondLst>
                            <p:childTnLst>
                              <p:par>
                                <p:cTn id="35" presetID="47" presetClass="entr" presetSubtype="0" fill="hold" grpId="0" nodeType="afterEffect">
                                  <p:stCondLst>
                                    <p:cond delay="0"/>
                                  </p:stCondLst>
                                  <p:childTnLst>
                                    <p:set>
                                      <p:cBhvr>
                                        <p:cTn id="36" dur="1" fill="hold">
                                          <p:stCondLst>
                                            <p:cond delay="0"/>
                                          </p:stCondLst>
                                        </p:cTn>
                                        <p:tgtEl>
                                          <p:spTgt spid="73731">
                                            <p:txEl>
                                              <p:pRg st="8" end="8"/>
                                            </p:txEl>
                                          </p:spTgt>
                                        </p:tgtEl>
                                        <p:attrNameLst>
                                          <p:attrName>style.visibility</p:attrName>
                                        </p:attrNameLst>
                                      </p:cBhvr>
                                      <p:to>
                                        <p:strVal val="visible"/>
                                      </p:to>
                                    </p:set>
                                    <p:animEffect transition="in" filter="fade">
                                      <p:cBhvr>
                                        <p:cTn id="37" dur="1000"/>
                                        <p:tgtEl>
                                          <p:spTgt spid="73731">
                                            <p:txEl>
                                              <p:pRg st="8" end="8"/>
                                            </p:txEl>
                                          </p:spTgt>
                                        </p:tgtEl>
                                      </p:cBhvr>
                                    </p:animEffect>
                                    <p:anim calcmode="lin" valueType="num">
                                      <p:cBhvr>
                                        <p:cTn id="38" dur="1000" fill="hold"/>
                                        <p:tgtEl>
                                          <p:spTgt spid="73731">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73731">
                                            <p:txEl>
                                              <p:pRg st="8" end="8"/>
                                            </p:txEl>
                                          </p:spTgt>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6000"/>
                            </p:stCondLst>
                            <p:childTnLst>
                              <p:par>
                                <p:cTn id="41" presetID="47" presetClass="entr" presetSubtype="0" fill="hold" grpId="0" nodeType="afterEffect">
                                  <p:stCondLst>
                                    <p:cond delay="0"/>
                                  </p:stCondLst>
                                  <p:childTnLst>
                                    <p:set>
                                      <p:cBhvr>
                                        <p:cTn id="42" dur="1" fill="hold">
                                          <p:stCondLst>
                                            <p:cond delay="0"/>
                                          </p:stCondLst>
                                        </p:cTn>
                                        <p:tgtEl>
                                          <p:spTgt spid="73731">
                                            <p:txEl>
                                              <p:pRg st="9" end="9"/>
                                            </p:txEl>
                                          </p:spTgt>
                                        </p:tgtEl>
                                        <p:attrNameLst>
                                          <p:attrName>style.visibility</p:attrName>
                                        </p:attrNameLst>
                                      </p:cBhvr>
                                      <p:to>
                                        <p:strVal val="visible"/>
                                      </p:to>
                                    </p:set>
                                    <p:animEffect transition="in" filter="fade">
                                      <p:cBhvr>
                                        <p:cTn id="43" dur="1000"/>
                                        <p:tgtEl>
                                          <p:spTgt spid="73731">
                                            <p:txEl>
                                              <p:pRg st="9" end="9"/>
                                            </p:txEl>
                                          </p:spTgt>
                                        </p:tgtEl>
                                      </p:cBhvr>
                                    </p:animEffect>
                                    <p:anim calcmode="lin" valueType="num">
                                      <p:cBhvr>
                                        <p:cTn id="44" dur="1000" fill="hold"/>
                                        <p:tgtEl>
                                          <p:spTgt spid="73731">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73731">
                                            <p:txEl>
                                              <p:pRg st="9" end="9"/>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7" presetClass="entr" presetSubtype="0" fill="hold" grpId="0" nodeType="afterEffect">
                                  <p:stCondLst>
                                    <p:cond delay="0"/>
                                  </p:stCondLst>
                                  <p:childTnLst>
                                    <p:set>
                                      <p:cBhvr>
                                        <p:cTn id="48" dur="1" fill="hold">
                                          <p:stCondLst>
                                            <p:cond delay="0"/>
                                          </p:stCondLst>
                                        </p:cTn>
                                        <p:tgtEl>
                                          <p:spTgt spid="73731">
                                            <p:txEl>
                                              <p:pRg st="11" end="11"/>
                                            </p:txEl>
                                          </p:spTgt>
                                        </p:tgtEl>
                                        <p:attrNameLst>
                                          <p:attrName>style.visibility</p:attrName>
                                        </p:attrNameLst>
                                      </p:cBhvr>
                                      <p:to>
                                        <p:strVal val="visible"/>
                                      </p:to>
                                    </p:set>
                                    <p:animEffect transition="in" filter="fade">
                                      <p:cBhvr>
                                        <p:cTn id="49" dur="1000"/>
                                        <p:tgtEl>
                                          <p:spTgt spid="73731">
                                            <p:txEl>
                                              <p:pRg st="11" end="11"/>
                                            </p:txEl>
                                          </p:spTgt>
                                        </p:tgtEl>
                                      </p:cBhvr>
                                    </p:animEffect>
                                    <p:anim calcmode="lin" valueType="num">
                                      <p:cBhvr>
                                        <p:cTn id="50" dur="1000" fill="hold"/>
                                        <p:tgtEl>
                                          <p:spTgt spid="73731">
                                            <p:txEl>
                                              <p:pRg st="11" end="11"/>
                                            </p:txEl>
                                          </p:spTgt>
                                        </p:tgtEl>
                                        <p:attrNameLst>
                                          <p:attrName>ppt_x</p:attrName>
                                        </p:attrNameLst>
                                      </p:cBhvr>
                                      <p:tavLst>
                                        <p:tav tm="0">
                                          <p:val>
                                            <p:strVal val="#ppt_x"/>
                                          </p:val>
                                        </p:tav>
                                        <p:tav tm="100000">
                                          <p:val>
                                            <p:strVal val="#ppt_x"/>
                                          </p:val>
                                        </p:tav>
                                      </p:tavLst>
                                    </p:anim>
                                    <p:anim calcmode="lin" valueType="num">
                                      <p:cBhvr>
                                        <p:cTn id="51" dur="1000" fill="hold"/>
                                        <p:tgtEl>
                                          <p:spTgt spid="73731">
                                            <p:txEl>
                                              <p:pRg st="11" end="11"/>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7" presetClass="entr" presetSubtype="0" fill="hold" grpId="0" nodeType="afterEffect">
                                  <p:stCondLst>
                                    <p:cond delay="0"/>
                                  </p:stCondLst>
                                  <p:childTnLst>
                                    <p:set>
                                      <p:cBhvr>
                                        <p:cTn id="54" dur="1" fill="hold">
                                          <p:stCondLst>
                                            <p:cond delay="0"/>
                                          </p:stCondLst>
                                        </p:cTn>
                                        <p:tgtEl>
                                          <p:spTgt spid="73731">
                                            <p:txEl>
                                              <p:pRg st="12" end="12"/>
                                            </p:txEl>
                                          </p:spTgt>
                                        </p:tgtEl>
                                        <p:attrNameLst>
                                          <p:attrName>style.visibility</p:attrName>
                                        </p:attrNameLst>
                                      </p:cBhvr>
                                      <p:to>
                                        <p:strVal val="visible"/>
                                      </p:to>
                                    </p:set>
                                    <p:animEffect transition="in" filter="fade">
                                      <p:cBhvr>
                                        <p:cTn id="55" dur="1000"/>
                                        <p:tgtEl>
                                          <p:spTgt spid="73731">
                                            <p:txEl>
                                              <p:pRg st="12" end="12"/>
                                            </p:txEl>
                                          </p:spTgt>
                                        </p:tgtEl>
                                      </p:cBhvr>
                                    </p:animEffect>
                                    <p:anim calcmode="lin" valueType="num">
                                      <p:cBhvr>
                                        <p:cTn id="56" dur="1000" fill="hold"/>
                                        <p:tgtEl>
                                          <p:spTgt spid="73731">
                                            <p:txEl>
                                              <p:pRg st="12" end="12"/>
                                            </p:txEl>
                                          </p:spTgt>
                                        </p:tgtEl>
                                        <p:attrNameLst>
                                          <p:attrName>ppt_x</p:attrName>
                                        </p:attrNameLst>
                                      </p:cBhvr>
                                      <p:tavLst>
                                        <p:tav tm="0">
                                          <p:val>
                                            <p:strVal val="#ppt_x"/>
                                          </p:val>
                                        </p:tav>
                                        <p:tav tm="100000">
                                          <p:val>
                                            <p:strVal val="#ppt_x"/>
                                          </p:val>
                                        </p:tav>
                                      </p:tavLst>
                                    </p:anim>
                                    <p:anim calcmode="lin" valueType="num">
                                      <p:cBhvr>
                                        <p:cTn id="57" dur="1000" fill="hold"/>
                                        <p:tgtEl>
                                          <p:spTgt spid="73731">
                                            <p:txEl>
                                              <p:pRg st="12" end="12"/>
                                            </p:txEl>
                                          </p:spTgt>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7" presetClass="entr" presetSubtype="0" fill="hold" grpId="0" nodeType="afterEffect">
                                  <p:stCondLst>
                                    <p:cond delay="0"/>
                                  </p:stCondLst>
                                  <p:childTnLst>
                                    <p:set>
                                      <p:cBhvr>
                                        <p:cTn id="60" dur="1" fill="hold">
                                          <p:stCondLst>
                                            <p:cond delay="0"/>
                                          </p:stCondLst>
                                        </p:cTn>
                                        <p:tgtEl>
                                          <p:spTgt spid="73731">
                                            <p:txEl>
                                              <p:pRg st="14" end="14"/>
                                            </p:txEl>
                                          </p:spTgt>
                                        </p:tgtEl>
                                        <p:attrNameLst>
                                          <p:attrName>style.visibility</p:attrName>
                                        </p:attrNameLst>
                                      </p:cBhvr>
                                      <p:to>
                                        <p:strVal val="visible"/>
                                      </p:to>
                                    </p:set>
                                    <p:animEffect transition="in" filter="fade">
                                      <p:cBhvr>
                                        <p:cTn id="61" dur="1000"/>
                                        <p:tgtEl>
                                          <p:spTgt spid="73731">
                                            <p:txEl>
                                              <p:pRg st="14" end="14"/>
                                            </p:txEl>
                                          </p:spTgt>
                                        </p:tgtEl>
                                      </p:cBhvr>
                                    </p:animEffect>
                                    <p:anim calcmode="lin" valueType="num">
                                      <p:cBhvr>
                                        <p:cTn id="62" dur="1000" fill="hold"/>
                                        <p:tgtEl>
                                          <p:spTgt spid="73731">
                                            <p:txEl>
                                              <p:pRg st="14" end="14"/>
                                            </p:txEl>
                                          </p:spTgt>
                                        </p:tgtEl>
                                        <p:attrNameLst>
                                          <p:attrName>ppt_x</p:attrName>
                                        </p:attrNameLst>
                                      </p:cBhvr>
                                      <p:tavLst>
                                        <p:tav tm="0">
                                          <p:val>
                                            <p:strVal val="#ppt_x"/>
                                          </p:val>
                                        </p:tav>
                                        <p:tav tm="100000">
                                          <p:val>
                                            <p:strVal val="#ppt_x"/>
                                          </p:val>
                                        </p:tav>
                                      </p:tavLst>
                                    </p:anim>
                                    <p:anim calcmode="lin" valueType="num">
                                      <p:cBhvr>
                                        <p:cTn id="63" dur="1000" fill="hold"/>
                                        <p:tgtEl>
                                          <p:spTgt spid="73731">
                                            <p:txEl>
                                              <p:pRg st="14" end="14"/>
                                            </p:txEl>
                                          </p:spTgt>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7" presetClass="entr" presetSubtype="0" fill="hold" grpId="0" nodeType="afterEffect">
                                  <p:stCondLst>
                                    <p:cond delay="0"/>
                                  </p:stCondLst>
                                  <p:childTnLst>
                                    <p:set>
                                      <p:cBhvr>
                                        <p:cTn id="66" dur="1" fill="hold">
                                          <p:stCondLst>
                                            <p:cond delay="0"/>
                                          </p:stCondLst>
                                        </p:cTn>
                                        <p:tgtEl>
                                          <p:spTgt spid="73731">
                                            <p:txEl>
                                              <p:pRg st="15" end="15"/>
                                            </p:txEl>
                                          </p:spTgt>
                                        </p:tgtEl>
                                        <p:attrNameLst>
                                          <p:attrName>style.visibility</p:attrName>
                                        </p:attrNameLst>
                                      </p:cBhvr>
                                      <p:to>
                                        <p:strVal val="visible"/>
                                      </p:to>
                                    </p:set>
                                    <p:animEffect transition="in" filter="fade">
                                      <p:cBhvr>
                                        <p:cTn id="67" dur="1000"/>
                                        <p:tgtEl>
                                          <p:spTgt spid="73731">
                                            <p:txEl>
                                              <p:pRg st="15" end="15"/>
                                            </p:txEl>
                                          </p:spTgt>
                                        </p:tgtEl>
                                      </p:cBhvr>
                                    </p:animEffect>
                                    <p:anim calcmode="lin" valueType="num">
                                      <p:cBhvr>
                                        <p:cTn id="68" dur="1000" fill="hold"/>
                                        <p:tgtEl>
                                          <p:spTgt spid="73731">
                                            <p:txEl>
                                              <p:pRg st="15" end="15"/>
                                            </p:txEl>
                                          </p:spTgt>
                                        </p:tgtEl>
                                        <p:attrNameLst>
                                          <p:attrName>ppt_x</p:attrName>
                                        </p:attrNameLst>
                                      </p:cBhvr>
                                      <p:tavLst>
                                        <p:tav tm="0">
                                          <p:val>
                                            <p:strVal val="#ppt_x"/>
                                          </p:val>
                                        </p:tav>
                                        <p:tav tm="100000">
                                          <p:val>
                                            <p:strVal val="#ppt_x"/>
                                          </p:val>
                                        </p:tav>
                                      </p:tavLst>
                                    </p:anim>
                                    <p:anim calcmode="lin" valueType="num">
                                      <p:cBhvr>
                                        <p:cTn id="69" dur="1000" fill="hold"/>
                                        <p:tgtEl>
                                          <p:spTgt spid="73731">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a:xfrm>
            <a:off x="1030310" y="549276"/>
            <a:ext cx="10323490" cy="5593947"/>
          </a:xfrm>
        </p:spPr>
        <p:txBody>
          <a:bodyPr>
            <a:normAutofit fontScale="92500"/>
          </a:bodyPr>
          <a:lstStyle/>
          <a:p>
            <a:pPr marL="0" indent="0" algn="ctr" rtl="1" eaLnBrk="1" hangingPunct="1">
              <a:lnSpc>
                <a:spcPct val="150000"/>
              </a:lnSpc>
              <a:buNone/>
            </a:pPr>
            <a:r>
              <a:rPr lang="ar-SA" altLang="en-US" b="1" dirty="0" smtClean="0">
                <a:solidFill>
                  <a:schemeClr val="tx2"/>
                </a:solidFill>
              </a:rPr>
              <a:t> </a:t>
            </a:r>
            <a:r>
              <a:rPr lang="ar-SA" altLang="en-US" sz="3200" b="1" dirty="0">
                <a:solidFill>
                  <a:srgbClr val="C00000"/>
                </a:solidFill>
              </a:rPr>
              <a:t>التخطيط الجيد أو </a:t>
            </a:r>
            <a:r>
              <a:rPr lang="ar-SA" altLang="en-US" sz="3200" b="1" dirty="0" smtClean="0">
                <a:solidFill>
                  <a:srgbClr val="C00000"/>
                </a:solidFill>
              </a:rPr>
              <a:t>الفعال</a:t>
            </a:r>
            <a:endParaRPr lang="ar-AE" altLang="en-US" sz="3200" b="1" dirty="0" smtClean="0">
              <a:solidFill>
                <a:srgbClr val="C00000"/>
              </a:solidFill>
            </a:endParaRPr>
          </a:p>
          <a:p>
            <a:pPr marL="0" indent="0" algn="r" rtl="1" eaLnBrk="1" hangingPunct="1">
              <a:lnSpc>
                <a:spcPct val="150000"/>
              </a:lnSpc>
              <a:buNone/>
            </a:pPr>
            <a:r>
              <a:rPr lang="ar-SA" altLang="en-US" sz="3200" dirty="0" smtClean="0"/>
              <a:t>هناك </a:t>
            </a:r>
            <a:r>
              <a:rPr lang="ar-SA" altLang="en-US" sz="3200" dirty="0"/>
              <a:t>صفات معينة تجعل من التخطيط تخطيطاً فعالاً إلى حد كبير ومن أهمها:</a:t>
            </a:r>
            <a:br>
              <a:rPr lang="ar-SA" altLang="en-US" sz="3200" dirty="0"/>
            </a:br>
            <a:r>
              <a:rPr lang="ar-SA" altLang="en-US" sz="3200" dirty="0"/>
              <a:t>- أن يكون التخطيط مرناً ويتقبل الاستجابة لأي متغيرات.</a:t>
            </a:r>
            <a:br>
              <a:rPr lang="ar-SA" altLang="en-US" sz="3200" dirty="0"/>
            </a:br>
            <a:r>
              <a:rPr lang="ar-SA" altLang="en-US" sz="3200" dirty="0"/>
              <a:t>- أن يتمتع بالواقعية فلا يبالغ في التقديرات ولا </a:t>
            </a:r>
            <a:r>
              <a:rPr lang="ar-SA" altLang="en-US" sz="3200" dirty="0" smtClean="0"/>
              <a:t>يتشا</a:t>
            </a:r>
            <a:r>
              <a:rPr lang="ar-AE" altLang="en-US" sz="3200" dirty="0"/>
              <a:t>ئ</a:t>
            </a:r>
            <a:r>
              <a:rPr lang="ar-SA" altLang="en-US" sz="3200" dirty="0" smtClean="0"/>
              <a:t>م </a:t>
            </a:r>
            <a:r>
              <a:rPr lang="ar-SA" altLang="en-US" sz="3200" dirty="0"/>
              <a:t>أكثر من الحد المعقول.</a:t>
            </a:r>
            <a:br>
              <a:rPr lang="ar-SA" altLang="en-US" sz="3200" dirty="0"/>
            </a:br>
            <a:r>
              <a:rPr lang="ar-SA" altLang="en-US" sz="3200" dirty="0"/>
              <a:t>- أن يكون واضحاً وبعيداً عن العموميات.</a:t>
            </a:r>
            <a:br>
              <a:rPr lang="ar-SA" altLang="en-US" sz="3200" dirty="0"/>
            </a:br>
            <a:r>
              <a:rPr lang="ar-SA" altLang="en-US" sz="3200" dirty="0"/>
              <a:t>- أن يشمل كل جوانب المنظمة بمعنى أن يشمل الجوانب الإنتاجية والـمالية.. الخ.</a:t>
            </a:r>
            <a:br>
              <a:rPr lang="ar-SA" altLang="en-US" sz="3200" dirty="0"/>
            </a:br>
            <a:r>
              <a:rPr lang="ar-SA" altLang="en-US" sz="3200" dirty="0"/>
              <a:t>- أن يغطي فترة زمنية معقولة</a:t>
            </a:r>
            <a:r>
              <a:rPr lang="ar-SA" altLang="en-US" sz="3200" dirty="0" smtClean="0"/>
              <a:t>.</a:t>
            </a:r>
            <a:endParaRPr lang="ar-SA" altLang="en-US" sz="3200" dirty="0"/>
          </a:p>
        </p:txBody>
      </p:sp>
      <p:sp>
        <p:nvSpPr>
          <p:cNvPr id="2" name="Date Placeholder 1"/>
          <p:cNvSpPr>
            <a:spLocks noGrp="1"/>
          </p:cNvSpPr>
          <p:nvPr>
            <p:ph type="dt" sz="half" idx="10"/>
          </p:nvPr>
        </p:nvSpPr>
        <p:spPr/>
        <p:txBody>
          <a:bodyPr/>
          <a:lstStyle/>
          <a:p>
            <a:fld id="{0C46770F-563C-4B40-BC67-FDCF4E76E30B}" type="datetime2">
              <a:rPr lang="en-US" smtClean="0"/>
              <a:t>Tuesday, 2 June, 2020</a:t>
            </a:fld>
            <a:endParaRPr lang="en-US"/>
          </a:p>
        </p:txBody>
      </p:sp>
    </p:spTree>
    <p:extLst>
      <p:ext uri="{BB962C8B-B14F-4D97-AF65-F5344CB8AC3E}">
        <p14:creationId xmlns:p14="http://schemas.microsoft.com/office/powerpoint/2010/main" val="2967775140"/>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 calcmode="lin" valueType="num">
                                      <p:cBhvr>
                                        <p:cTn id="7" dur="1000" fill="hold"/>
                                        <p:tgtEl>
                                          <p:spTgt spid="7680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7680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680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76803">
                                            <p:txEl>
                                              <p:pRg st="1" end="1"/>
                                            </p:txEl>
                                          </p:spTgt>
                                        </p:tgtEl>
                                        <p:attrNameLst>
                                          <p:attrName>style.visibility</p:attrName>
                                        </p:attrNameLst>
                                      </p:cBhvr>
                                      <p:to>
                                        <p:strVal val="visible"/>
                                      </p:to>
                                    </p:set>
                                    <p:anim calcmode="lin" valueType="num">
                                      <p:cBhvr>
                                        <p:cTn id="13" dur="1000" fill="hold"/>
                                        <p:tgtEl>
                                          <p:spTgt spid="7680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7680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768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solidFill>
                  <a:srgbClr val="C00000"/>
                </a:solidFill>
              </a:rPr>
              <a:t>الاستراتيجيات</a:t>
            </a:r>
            <a:r>
              <a:rPr lang="ar-AE" b="1" dirty="0" smtClean="0">
                <a:solidFill>
                  <a:srgbClr val="C00000"/>
                </a:solidFill>
              </a:rPr>
              <a:t> و </a:t>
            </a:r>
            <a:r>
              <a:rPr lang="ar-SA" b="1" dirty="0">
                <a:solidFill>
                  <a:srgbClr val="C00000"/>
                </a:solidFill>
              </a:rPr>
              <a:t>السياسات</a:t>
            </a:r>
            <a:endParaRPr lang="en-US" dirty="0">
              <a:solidFill>
                <a:srgbClr val="C00000"/>
              </a:solidFill>
            </a:endParaRPr>
          </a:p>
        </p:txBody>
      </p:sp>
      <p:sp>
        <p:nvSpPr>
          <p:cNvPr id="3" name="Content Placeholder 2"/>
          <p:cNvSpPr>
            <a:spLocks noGrp="1"/>
          </p:cNvSpPr>
          <p:nvPr>
            <p:ph idx="1"/>
          </p:nvPr>
        </p:nvSpPr>
        <p:spPr/>
        <p:txBody>
          <a:bodyPr/>
          <a:lstStyle/>
          <a:p>
            <a:pPr algn="r" rtl="1"/>
            <a:r>
              <a:rPr lang="ar-SA" b="1" dirty="0"/>
              <a:t>الاستراتيجيات</a:t>
            </a:r>
            <a:r>
              <a:rPr lang="en-US" dirty="0"/>
              <a:t>: </a:t>
            </a:r>
            <a:r>
              <a:rPr lang="ar-SA" dirty="0"/>
              <a:t>وهي تحديد الأهداف الرئيسة طويلة الأجل للمؤسسة وتبني طريق العمل وتوزيع الموارد الضرورية لتنفيذ هذه </a:t>
            </a:r>
            <a:r>
              <a:rPr lang="ar-SA" dirty="0" smtClean="0"/>
              <a:t>الأهداف</a:t>
            </a:r>
            <a:endParaRPr lang="ar-AE" dirty="0" smtClean="0"/>
          </a:p>
          <a:p>
            <a:pPr marL="0" indent="0" algn="r" rtl="1">
              <a:buNone/>
            </a:pPr>
            <a:endParaRPr lang="en-US" dirty="0"/>
          </a:p>
          <a:p>
            <a:pPr algn="r" rtl="1"/>
            <a:r>
              <a:rPr lang="ar-SA" b="1" dirty="0"/>
              <a:t>السياسات</a:t>
            </a:r>
            <a:r>
              <a:rPr lang="en-US" dirty="0"/>
              <a:t>: </a:t>
            </a:r>
            <a:r>
              <a:rPr lang="ar-SA" dirty="0"/>
              <a:t>يمكن تعريف السياسات بأنها دليل عام للتفكير يقود إلى عمل فعال</a:t>
            </a:r>
            <a:r>
              <a:rPr lang="en-US" dirty="0"/>
              <a:t>. </a:t>
            </a:r>
            <a:r>
              <a:rPr lang="ar-SA" dirty="0"/>
              <a:t>فالسياسات تكون عادة عامة في تطبيقها والغرض منها أن تكون أداة للتوجيه والتي تحدد مجال النشاطات الضرورية لتحقيق الأهداف المطلوبة</a:t>
            </a:r>
            <a:r>
              <a:rPr lang="en-US" dirty="0"/>
              <a:t>. </a:t>
            </a:r>
            <a:r>
              <a:rPr lang="ar-SA" dirty="0"/>
              <a:t>وتوضع السياسات من قبل المدراء في المستويات الإدارية العليا لتوجيه </a:t>
            </a:r>
            <a:r>
              <a:rPr lang="ar-SA" dirty="0" smtClean="0"/>
              <a:t>وضبط</a:t>
            </a:r>
            <a:r>
              <a:rPr lang="ar-AE" dirty="0"/>
              <a:t> </a:t>
            </a:r>
            <a:r>
              <a:rPr lang="ar-SA" dirty="0" smtClean="0"/>
              <a:t>الفكر </a:t>
            </a:r>
            <a:r>
              <a:rPr lang="ar-SA" dirty="0"/>
              <a:t>والعمل في المستويات الأقل، والسياسات قد تكون صريحة أو ضمنية وتحدد السياسات المجال الذي سيتخذ القرار داخله وتضمن أن القرار سيكون متمشيا مع </a:t>
            </a:r>
            <a:r>
              <a:rPr lang="ar-SA" dirty="0" smtClean="0"/>
              <a:t>الاهداف</a:t>
            </a:r>
            <a:r>
              <a:rPr lang="ar-AE" dirty="0" smtClean="0"/>
              <a:t> </a:t>
            </a:r>
            <a:r>
              <a:rPr lang="ar-SA" dirty="0" smtClean="0"/>
              <a:t>و </a:t>
            </a:r>
            <a:r>
              <a:rPr lang="ar-SA" dirty="0"/>
              <a:t>مساهما في تطبيقها </a:t>
            </a:r>
            <a:endParaRPr lang="en-US" dirty="0"/>
          </a:p>
        </p:txBody>
      </p:sp>
      <p:sp>
        <p:nvSpPr>
          <p:cNvPr id="4" name="Date Placeholder 3"/>
          <p:cNvSpPr>
            <a:spLocks noGrp="1"/>
          </p:cNvSpPr>
          <p:nvPr>
            <p:ph type="dt" sz="half" idx="10"/>
          </p:nvPr>
        </p:nvSpPr>
        <p:spPr/>
        <p:txBody>
          <a:bodyPr/>
          <a:lstStyle/>
          <a:p>
            <a:fld id="{C4C4D987-FFB9-4D21-A07C-CCAD00531E5A}" type="datetime2">
              <a:rPr lang="en-US" smtClean="0"/>
              <a:t>Tuesday, 2 June, 2020</a:t>
            </a:fld>
            <a:endParaRPr lang="en-US"/>
          </a:p>
        </p:txBody>
      </p:sp>
    </p:spTree>
    <p:extLst>
      <p:ext uri="{BB962C8B-B14F-4D97-AF65-F5344CB8AC3E}">
        <p14:creationId xmlns:p14="http://schemas.microsoft.com/office/powerpoint/2010/main" val="36399289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rgbClr val="C00000"/>
                </a:solidFill>
              </a:rPr>
              <a:t>الإجراءات </a:t>
            </a:r>
            <a:r>
              <a:rPr lang="ar-AE" b="1" dirty="0" smtClean="0">
                <a:solidFill>
                  <a:srgbClr val="C00000"/>
                </a:solidFill>
              </a:rPr>
              <a:t>و </a:t>
            </a:r>
            <a:r>
              <a:rPr lang="ar-SA" b="1" dirty="0">
                <a:solidFill>
                  <a:srgbClr val="C00000"/>
                </a:solidFill>
              </a:rPr>
              <a:t>الطرق</a:t>
            </a:r>
            <a:endParaRPr lang="en-US" dirty="0">
              <a:solidFill>
                <a:srgbClr val="C00000"/>
              </a:solidFill>
            </a:endParaRPr>
          </a:p>
        </p:txBody>
      </p:sp>
      <p:sp>
        <p:nvSpPr>
          <p:cNvPr id="3" name="Content Placeholder 2"/>
          <p:cNvSpPr>
            <a:spLocks noGrp="1"/>
          </p:cNvSpPr>
          <p:nvPr>
            <p:ph idx="1"/>
          </p:nvPr>
        </p:nvSpPr>
        <p:spPr/>
        <p:txBody>
          <a:bodyPr>
            <a:normAutofit lnSpcReduction="10000"/>
          </a:bodyPr>
          <a:lstStyle/>
          <a:p>
            <a:pPr algn="r" rtl="1"/>
            <a:r>
              <a:rPr lang="ar-SA" b="1" dirty="0"/>
              <a:t>الإجراءات</a:t>
            </a:r>
            <a:r>
              <a:rPr lang="en-US" dirty="0"/>
              <a:t>: </a:t>
            </a:r>
            <a:r>
              <a:rPr lang="ar-SA" dirty="0"/>
              <a:t>تعتبر الإجراءات أكثر دقة من السياسات من حيث أنها تحدد التسلسل الزمني للخطوات التي يجب القيام بها من اجل تحقيق هدف معين</a:t>
            </a:r>
            <a:r>
              <a:rPr lang="en-US" dirty="0"/>
              <a:t>. </a:t>
            </a:r>
            <a:r>
              <a:rPr lang="ar-SA" dirty="0"/>
              <a:t>وتتعلق الإجراءات بالعلاقات الداخلية في القسم وعلاقته بالأقسام الأخرى وتعتبر الإجراءات خطة أكثر تحديدا من السياسات. أن السياسات دليل للتفكير فإن الإجراءات تعتبر دليل للتنفيذ كما أنها تعمل على وضع تعاقب للأحداث الفعلية المحددة</a:t>
            </a:r>
            <a:endParaRPr lang="en-US" dirty="0"/>
          </a:p>
          <a:p>
            <a:pPr marL="0" indent="0" algn="r" rtl="1">
              <a:buNone/>
            </a:pPr>
            <a:endParaRPr lang="en-US" dirty="0"/>
          </a:p>
          <a:p>
            <a:pPr algn="r" rtl="1"/>
            <a:r>
              <a:rPr lang="ar-SA" b="1" dirty="0"/>
              <a:t>الطرق</a:t>
            </a:r>
            <a:r>
              <a:rPr lang="en-US" dirty="0"/>
              <a:t>: </a:t>
            </a:r>
            <a:r>
              <a:rPr lang="ar-SA" dirty="0"/>
              <a:t>تعتبر الطرق من الخطط المستخدمة في المشروع وتتميز عن الإجراءات بأنها أكثر </a:t>
            </a:r>
            <a:r>
              <a:rPr lang="ar-SA" dirty="0" smtClean="0"/>
              <a:t>تحديداً </a:t>
            </a:r>
            <a:r>
              <a:rPr lang="ar-SA" dirty="0"/>
              <a:t>في </a:t>
            </a:r>
            <a:r>
              <a:rPr lang="ar-SA" dirty="0" smtClean="0"/>
              <a:t>مج</a:t>
            </a:r>
            <a:r>
              <a:rPr lang="ar-AE" dirty="0" smtClean="0"/>
              <a:t>ا</a:t>
            </a:r>
            <a:r>
              <a:rPr lang="ar-SA" dirty="0" smtClean="0"/>
              <a:t>لات </a:t>
            </a:r>
            <a:r>
              <a:rPr lang="ar-SA" dirty="0"/>
              <a:t>تطبيقها  لذلك فهي لا تتعدى في مفعولها المباشر الوحدة العاملة ولذلك تستطيع القول بأنها خطة تفصيلية</a:t>
            </a:r>
            <a:r>
              <a:rPr lang="en-US" dirty="0"/>
              <a:t>. </a:t>
            </a:r>
            <a:r>
              <a:rPr lang="ar-SA" dirty="0"/>
              <a:t>وكما أن الإجراءات توضح الخطوات التي يجب إتباعها تقوم الطريقة بتحديد الأسلوب الذي يجب إتباعه لإنجاز خطوة من الخطوات ولذلك بإمكاننا تعريف وتحديد مفهوم الطريقة بالقول بأنها الأسلوب المعتمد للتأثير على سلوك الفرد</a:t>
            </a:r>
            <a:endParaRPr lang="en-US" dirty="0"/>
          </a:p>
        </p:txBody>
      </p:sp>
      <p:sp>
        <p:nvSpPr>
          <p:cNvPr id="4" name="Date Placeholder 3"/>
          <p:cNvSpPr>
            <a:spLocks noGrp="1"/>
          </p:cNvSpPr>
          <p:nvPr>
            <p:ph type="dt" sz="half" idx="10"/>
          </p:nvPr>
        </p:nvSpPr>
        <p:spPr/>
        <p:txBody>
          <a:bodyPr/>
          <a:lstStyle/>
          <a:p>
            <a:fld id="{3C8FF91D-B9DE-40C0-A547-A5B0AA96558C}" type="datetime2">
              <a:rPr lang="en-US" smtClean="0"/>
              <a:t>Tuesday, 2 June, 2020</a:t>
            </a:fld>
            <a:endParaRPr lang="en-US"/>
          </a:p>
        </p:txBody>
      </p:sp>
    </p:spTree>
    <p:extLst>
      <p:ext uri="{BB962C8B-B14F-4D97-AF65-F5344CB8AC3E}">
        <p14:creationId xmlns:p14="http://schemas.microsoft.com/office/powerpoint/2010/main" val="999893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A5C0EB-5942-41AA-9350-2320A5C399D5}" type="datetime2">
              <a:rPr lang="en-US" smtClean="0"/>
              <a:t>Tuesday, 2 June, 2020</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459" y="241166"/>
            <a:ext cx="10882647" cy="6115184"/>
          </a:xfrm>
          <a:prstGeom prst="rect">
            <a:avLst/>
          </a:prstGeom>
        </p:spPr>
      </p:pic>
    </p:spTree>
    <p:extLst>
      <p:ext uri="{BB962C8B-B14F-4D97-AF65-F5344CB8AC3E}">
        <p14:creationId xmlns:p14="http://schemas.microsoft.com/office/powerpoint/2010/main" val="36695905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rgbClr val="C00000"/>
                </a:solidFill>
              </a:rPr>
              <a:t>القواعد </a:t>
            </a:r>
            <a:r>
              <a:rPr lang="ar-AE" b="1" dirty="0" smtClean="0">
                <a:solidFill>
                  <a:srgbClr val="C00000"/>
                </a:solidFill>
              </a:rPr>
              <a:t>و </a:t>
            </a:r>
            <a:r>
              <a:rPr lang="ar-SA" b="1" dirty="0" smtClean="0">
                <a:solidFill>
                  <a:srgbClr val="C00000"/>
                </a:solidFill>
              </a:rPr>
              <a:t>البرامج</a:t>
            </a:r>
            <a:r>
              <a:rPr lang="ar-AE" b="1" dirty="0" smtClean="0">
                <a:solidFill>
                  <a:srgbClr val="C00000"/>
                </a:solidFill>
              </a:rPr>
              <a:t> و التخطيط الجزئي</a:t>
            </a:r>
            <a:endParaRPr lang="en-US" dirty="0">
              <a:solidFill>
                <a:srgbClr val="C00000"/>
              </a:solidFill>
            </a:endParaRPr>
          </a:p>
        </p:txBody>
      </p:sp>
      <p:sp>
        <p:nvSpPr>
          <p:cNvPr id="3" name="Content Placeholder 2"/>
          <p:cNvSpPr>
            <a:spLocks noGrp="1"/>
          </p:cNvSpPr>
          <p:nvPr>
            <p:ph idx="1"/>
          </p:nvPr>
        </p:nvSpPr>
        <p:spPr/>
        <p:txBody>
          <a:bodyPr>
            <a:normAutofit lnSpcReduction="10000"/>
          </a:bodyPr>
          <a:lstStyle/>
          <a:p>
            <a:pPr algn="r" rtl="1"/>
            <a:r>
              <a:rPr lang="ar-SA" b="1" dirty="0"/>
              <a:t>القواعد</a:t>
            </a:r>
            <a:r>
              <a:rPr lang="en-US" dirty="0"/>
              <a:t>: </a:t>
            </a:r>
            <a:r>
              <a:rPr lang="ar-SA" dirty="0"/>
              <a:t>القاعدة تعتبر خطه محددة للرقابة على السلوك الإنساني في المؤسسة من اجل تحقيق الأمان وتعتبر القواعد من ابسط أنواع الخطط وتعتبر القاعدة مرشدا في اتخاذ القرارات وتكون أمره أو ناهية مثال ذلك ممنوع التدخين</a:t>
            </a:r>
            <a:endParaRPr lang="en-US" dirty="0"/>
          </a:p>
          <a:p>
            <a:pPr algn="r" rtl="1"/>
            <a:r>
              <a:rPr lang="en-US" dirty="0"/>
              <a:t> </a:t>
            </a:r>
          </a:p>
          <a:p>
            <a:pPr algn="r" rtl="1"/>
            <a:r>
              <a:rPr lang="ar-SA" b="1" dirty="0"/>
              <a:t>البرامج</a:t>
            </a:r>
            <a:r>
              <a:rPr lang="en-US" dirty="0"/>
              <a:t>: </a:t>
            </a:r>
            <a:r>
              <a:rPr lang="ar-SA" dirty="0"/>
              <a:t>البرنامج يعتبر مجموعة من الخطط المتداخلة توضع خصيصا لمهمة معينه من اجل تحقيق هدف رئيسي من أهداف المشروع ويتضمن عادة البرنامج مجموعة من السياسات والإجراءات والطرق والقواعد</a:t>
            </a:r>
            <a:endParaRPr lang="en-US" dirty="0"/>
          </a:p>
          <a:p>
            <a:pPr algn="r" rtl="1"/>
            <a:r>
              <a:rPr lang="ar-SA" b="1" dirty="0"/>
              <a:t> </a:t>
            </a:r>
            <a:endParaRPr lang="en-US" dirty="0"/>
          </a:p>
          <a:p>
            <a:pPr algn="r" rtl="1"/>
            <a:r>
              <a:rPr lang="ar-SA" b="1" dirty="0"/>
              <a:t>التخطيط الجزئي أو الخطة الجزئية</a:t>
            </a:r>
            <a:r>
              <a:rPr lang="en-US" dirty="0"/>
              <a:t>: </a:t>
            </a:r>
            <a:r>
              <a:rPr lang="ar-SA" dirty="0"/>
              <a:t>يهتم بنشاط معين ومحدد داخل المشروع وهو لا يتعارض مع الخطة الشاملة للمشروع فالتخطيط الشامل يتكون ممن مجموعة خطط جزئية</a:t>
            </a:r>
            <a:endParaRPr lang="en-US" dirty="0"/>
          </a:p>
        </p:txBody>
      </p:sp>
      <p:sp>
        <p:nvSpPr>
          <p:cNvPr id="4" name="Date Placeholder 3"/>
          <p:cNvSpPr>
            <a:spLocks noGrp="1"/>
          </p:cNvSpPr>
          <p:nvPr>
            <p:ph type="dt" sz="half" idx="10"/>
          </p:nvPr>
        </p:nvSpPr>
        <p:spPr/>
        <p:txBody>
          <a:bodyPr/>
          <a:lstStyle/>
          <a:p>
            <a:fld id="{8E50FDAD-C69B-4751-9CA6-5E18FED66A79}" type="datetime2">
              <a:rPr lang="en-US" smtClean="0"/>
              <a:t>Tuesday, 2 June, 2020</a:t>
            </a:fld>
            <a:endParaRPr lang="en-US"/>
          </a:p>
        </p:txBody>
      </p:sp>
    </p:spTree>
    <p:extLst>
      <p:ext uri="{BB962C8B-B14F-4D97-AF65-F5344CB8AC3E}">
        <p14:creationId xmlns:p14="http://schemas.microsoft.com/office/powerpoint/2010/main" val="12690525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6600" dirty="0" smtClean="0">
                <a:solidFill>
                  <a:srgbClr val="C00000"/>
                </a:solidFill>
              </a:rPr>
              <a:t>معوقات التخطيط</a:t>
            </a:r>
            <a:endParaRPr lang="en-US" sz="6600" dirty="0">
              <a:solidFill>
                <a:srgbClr val="C00000"/>
              </a:solidFill>
            </a:endParaRPr>
          </a:p>
        </p:txBody>
      </p:sp>
      <p:sp>
        <p:nvSpPr>
          <p:cNvPr id="3" name="Content Placeholder 2"/>
          <p:cNvSpPr>
            <a:spLocks noGrp="1"/>
          </p:cNvSpPr>
          <p:nvPr>
            <p:ph sz="half" idx="1"/>
          </p:nvPr>
        </p:nvSpPr>
        <p:spPr/>
        <p:txBody>
          <a:bodyPr/>
          <a:lstStyle/>
          <a:p>
            <a:pPr marL="0" indent="0" algn="r" rtl="1">
              <a:buNone/>
            </a:pPr>
            <a:r>
              <a:rPr lang="ar-AE" b="1" dirty="0" smtClean="0">
                <a:solidFill>
                  <a:srgbClr val="002060"/>
                </a:solidFill>
              </a:rPr>
              <a:t>معوقات ناتجة عن تعقيد عملية التخطيط</a:t>
            </a:r>
          </a:p>
          <a:p>
            <a:pPr marL="0" indent="0" algn="r" rtl="1">
              <a:buNone/>
            </a:pPr>
            <a:endParaRPr lang="ar-AE" dirty="0" smtClean="0"/>
          </a:p>
          <a:p>
            <a:pPr marL="0" indent="0" algn="r" rtl="1">
              <a:buNone/>
            </a:pPr>
            <a:r>
              <a:rPr lang="ar-AE" dirty="0" smtClean="0"/>
              <a:t>1 - </a:t>
            </a:r>
            <a:r>
              <a:rPr lang="ar-AE" sz="3600" dirty="0" smtClean="0"/>
              <a:t>صعوبة </a:t>
            </a:r>
            <a:r>
              <a:rPr lang="ar-AE" sz="3600" dirty="0"/>
              <a:t>الحصول على معلومات دقيقة.</a:t>
            </a:r>
          </a:p>
          <a:p>
            <a:pPr marL="0" indent="0" algn="r" rtl="1">
              <a:buNone/>
            </a:pPr>
            <a:r>
              <a:rPr lang="ar-AE" sz="3600" dirty="0"/>
              <a:t>-2 سرعة التغيير.</a:t>
            </a:r>
          </a:p>
          <a:p>
            <a:pPr marL="0" indent="0" algn="r" rtl="1">
              <a:buNone/>
            </a:pPr>
            <a:r>
              <a:rPr lang="ar-AE" sz="3600" dirty="0"/>
              <a:t>-3 عدم المرونة.</a:t>
            </a:r>
          </a:p>
          <a:p>
            <a:pPr marL="0" indent="0" algn="r" rtl="1">
              <a:buNone/>
            </a:pPr>
            <a:r>
              <a:rPr lang="ar-AE" sz="3600" dirty="0"/>
              <a:t>-4 الوقت والنفقات.</a:t>
            </a:r>
            <a:endParaRPr lang="en-US" sz="3600" dirty="0"/>
          </a:p>
        </p:txBody>
      </p:sp>
      <p:sp>
        <p:nvSpPr>
          <p:cNvPr id="4" name="Content Placeholder 3"/>
          <p:cNvSpPr>
            <a:spLocks noGrp="1"/>
          </p:cNvSpPr>
          <p:nvPr>
            <p:ph sz="half" idx="2"/>
          </p:nvPr>
        </p:nvSpPr>
        <p:spPr/>
        <p:txBody>
          <a:bodyPr/>
          <a:lstStyle/>
          <a:p>
            <a:pPr marL="0" indent="0" algn="r">
              <a:buNone/>
            </a:pPr>
            <a:r>
              <a:rPr lang="ar-AE" b="1" dirty="0" smtClean="0">
                <a:solidFill>
                  <a:srgbClr val="002060"/>
                </a:solidFill>
              </a:rPr>
              <a:t>معوقات ناتجة عن الاشخاص</a:t>
            </a:r>
          </a:p>
          <a:p>
            <a:pPr marL="0" indent="0" algn="r">
              <a:buNone/>
            </a:pPr>
            <a:endParaRPr lang="ar-AE" dirty="0" smtClean="0"/>
          </a:p>
          <a:p>
            <a:pPr marL="0" indent="0" algn="r" rtl="1">
              <a:buNone/>
            </a:pPr>
            <a:r>
              <a:rPr lang="ar-AE" dirty="0" smtClean="0"/>
              <a:t>-</a:t>
            </a:r>
            <a:r>
              <a:rPr lang="ar-AE" sz="3600" dirty="0"/>
              <a:t>1 قلة الالتزام بالتخطيط.</a:t>
            </a:r>
          </a:p>
          <a:p>
            <a:pPr marL="0" indent="0" algn="r" rtl="1">
              <a:buNone/>
            </a:pPr>
            <a:r>
              <a:rPr lang="ar-AE" sz="3600" dirty="0"/>
              <a:t>-2 عدم القدرة على التفريق بين دراسات التخطيط والخطط.</a:t>
            </a:r>
          </a:p>
          <a:p>
            <a:pPr marL="0" indent="0" algn="r" rtl="1">
              <a:buNone/>
            </a:pPr>
            <a:r>
              <a:rPr lang="ar-AE" sz="3600" dirty="0"/>
              <a:t>-3 الاعتماد الكبير على الخبرة.</a:t>
            </a:r>
          </a:p>
          <a:p>
            <a:pPr marL="0" indent="0" algn="r" rtl="1">
              <a:buNone/>
            </a:pPr>
            <a:r>
              <a:rPr lang="ar-AE" sz="3600" dirty="0"/>
              <a:t>-4 مقاومة التغيير</a:t>
            </a:r>
            <a:endParaRPr lang="en-US" sz="3600" dirty="0"/>
          </a:p>
        </p:txBody>
      </p:sp>
      <p:sp>
        <p:nvSpPr>
          <p:cNvPr id="5" name="Date Placeholder 4"/>
          <p:cNvSpPr>
            <a:spLocks noGrp="1"/>
          </p:cNvSpPr>
          <p:nvPr>
            <p:ph type="dt" sz="half" idx="10"/>
          </p:nvPr>
        </p:nvSpPr>
        <p:spPr/>
        <p:txBody>
          <a:bodyPr/>
          <a:lstStyle/>
          <a:p>
            <a:fld id="{01856519-D321-4B73-ABB5-BE366510D934}" type="datetime2">
              <a:rPr lang="en-US" smtClean="0"/>
              <a:t>Tuesday, 2 June, 2020</a:t>
            </a:fld>
            <a:endParaRPr lang="en-US"/>
          </a:p>
        </p:txBody>
      </p:sp>
    </p:spTree>
    <p:extLst>
      <p:ext uri="{BB962C8B-B14F-4D97-AF65-F5344CB8AC3E}">
        <p14:creationId xmlns:p14="http://schemas.microsoft.com/office/powerpoint/2010/main" val="6670354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6000" dirty="0">
                <a:solidFill>
                  <a:srgbClr val="FF0000"/>
                </a:solidFill>
              </a:rPr>
              <a:t>مشكلات إدارية معاصرة</a:t>
            </a:r>
            <a:endParaRPr lang="en-US" sz="6000" dirty="0"/>
          </a:p>
        </p:txBody>
      </p:sp>
      <p:sp>
        <p:nvSpPr>
          <p:cNvPr id="3" name="Content Placeholder 2"/>
          <p:cNvSpPr>
            <a:spLocks noGrp="1"/>
          </p:cNvSpPr>
          <p:nvPr>
            <p:ph idx="1"/>
          </p:nvPr>
        </p:nvSpPr>
        <p:spPr/>
        <p:txBody>
          <a:bodyPr>
            <a:normAutofit/>
          </a:bodyPr>
          <a:lstStyle/>
          <a:p>
            <a:pPr marL="0" indent="0" algn="r" rtl="1">
              <a:buNone/>
            </a:pPr>
            <a:r>
              <a:rPr lang="ar-AE" sz="3600" dirty="0" smtClean="0"/>
              <a:t>يعد تحليل </a:t>
            </a:r>
            <a:r>
              <a:rPr lang="ar-AE" sz="3600" dirty="0"/>
              <a:t>البيئة الخارجية و </a:t>
            </a:r>
            <a:r>
              <a:rPr lang="ar-AE" sz="3600" dirty="0" smtClean="0"/>
              <a:t>الداخلية أول مراحل التخطيط الاستراتيجي لجامعة العين و يبدأ </a:t>
            </a:r>
            <a:r>
              <a:rPr lang="ar-SA" altLang="zh-CN" sz="3600" dirty="0" smtClean="0">
                <a:latin typeface="Tahoma" pitchFamily="34" charset="0"/>
              </a:rPr>
              <a:t>بدراسة </a:t>
            </a:r>
            <a:r>
              <a:rPr lang="ar-SA" altLang="zh-CN" sz="3600" dirty="0">
                <a:latin typeface="Tahoma" pitchFamily="34" charset="0"/>
              </a:rPr>
              <a:t>العوامل المحيطة بالمنظمة مثل العوامل الاقتصادية ، والسياسية، والاجتماعية وكذلك ظروف البيئة الداخلية مثل نوع الخبرات والكفاءات لدى الأفراد ونوع الآلات والمعدات</a:t>
            </a:r>
            <a:r>
              <a:rPr lang="en-US" altLang="zh-CN" sz="3600" dirty="0">
                <a:latin typeface="Tahoma" pitchFamily="34" charset="0"/>
                <a:ea typeface="SimSun" pitchFamily="2" charset="-122"/>
                <a:cs typeface="Arial" pitchFamily="34" charset="0"/>
              </a:rPr>
              <a:t> </a:t>
            </a:r>
            <a:r>
              <a:rPr lang="ar-AE" altLang="zh-CN" sz="3600" dirty="0" smtClean="0">
                <a:latin typeface="Tahoma" pitchFamily="34" charset="0"/>
                <a:ea typeface="SimSun" pitchFamily="2" charset="-122"/>
                <a:cs typeface="Arial" pitchFamily="34" charset="0"/>
              </a:rPr>
              <a:t>. تستخدم الجامعة عادة تحليل سوات </a:t>
            </a:r>
            <a:r>
              <a:rPr lang="en-US" altLang="zh-CN" sz="3600" dirty="0" smtClean="0">
                <a:latin typeface="Tahoma" pitchFamily="34" charset="0"/>
                <a:ea typeface="SimSun" pitchFamily="2" charset="-122"/>
                <a:cs typeface="Arial" pitchFamily="34" charset="0"/>
              </a:rPr>
              <a:t>SWOT</a:t>
            </a:r>
            <a:r>
              <a:rPr lang="ar-AE" altLang="zh-CN" sz="3600" dirty="0" smtClean="0">
                <a:latin typeface="Tahoma" pitchFamily="34" charset="0"/>
                <a:ea typeface="SimSun" pitchFamily="2" charset="-122"/>
                <a:cs typeface="Arial" pitchFamily="34" charset="0"/>
              </a:rPr>
              <a:t> لدراسة البيئة الداخلية (نقاط القوة و الضعف) و البيئة الخارجية (الفرص المتاحة و مصادر التهديد). أستخدم تحليل </a:t>
            </a:r>
            <a:r>
              <a:rPr lang="en-US" altLang="zh-CN" sz="3600" dirty="0">
                <a:latin typeface="Tahoma" pitchFamily="34" charset="0"/>
                <a:ea typeface="SimSun" pitchFamily="2" charset="-122"/>
                <a:cs typeface="Arial" pitchFamily="34" charset="0"/>
              </a:rPr>
              <a:t>SWOT</a:t>
            </a:r>
            <a:r>
              <a:rPr lang="ar-AE" altLang="zh-CN" sz="3600" dirty="0">
                <a:latin typeface="Tahoma" pitchFamily="34" charset="0"/>
                <a:ea typeface="SimSun" pitchFamily="2" charset="-122"/>
              </a:rPr>
              <a:t> </a:t>
            </a:r>
            <a:r>
              <a:rPr lang="ar-AE" altLang="zh-CN" sz="3600" dirty="0" smtClean="0">
                <a:latin typeface="Tahoma" pitchFamily="34" charset="0"/>
                <a:ea typeface="SimSun" pitchFamily="2" charset="-122"/>
              </a:rPr>
              <a:t>لدراسة البيئة الداخلية و الخارجية المحيطة بجامعة العين كخطوة أولى في التخطيط الاستراتيجي للجامعة.</a:t>
            </a:r>
            <a:endParaRPr lang="ar-AE" altLang="zh-CN" sz="3600" dirty="0">
              <a:latin typeface="Tahoma" pitchFamily="34" charset="0"/>
              <a:ea typeface="SimSun" pitchFamily="2" charset="-122"/>
            </a:endParaRPr>
          </a:p>
        </p:txBody>
      </p:sp>
      <p:sp>
        <p:nvSpPr>
          <p:cNvPr id="4" name="Date Placeholder 3"/>
          <p:cNvSpPr>
            <a:spLocks noGrp="1"/>
          </p:cNvSpPr>
          <p:nvPr>
            <p:ph type="dt" sz="half" idx="10"/>
          </p:nvPr>
        </p:nvSpPr>
        <p:spPr/>
        <p:txBody>
          <a:bodyPr/>
          <a:lstStyle/>
          <a:p>
            <a:fld id="{238E47E2-5F58-40ED-A22E-74CA153A4C97}" type="datetime2">
              <a:rPr lang="en-US" smtClean="0"/>
              <a:t>Tuesday, 2 June, 2020</a:t>
            </a:fld>
            <a:endParaRPr lang="en-US"/>
          </a:p>
        </p:txBody>
      </p:sp>
    </p:spTree>
    <p:extLst>
      <p:ext uri="{BB962C8B-B14F-4D97-AF65-F5344CB8AC3E}">
        <p14:creationId xmlns:p14="http://schemas.microsoft.com/office/powerpoint/2010/main" val="1126580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8403DB9-6CB0-43B2-A5B4-F91229E744A9}" type="datetime2">
              <a:rPr lang="en-US" smtClean="0"/>
              <a:t>Tuesday, 2 June, 2020</a:t>
            </a:fld>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4255" y="274121"/>
            <a:ext cx="9079604" cy="5992077"/>
          </a:xfrm>
        </p:spPr>
      </p:pic>
    </p:spTree>
    <p:extLst>
      <p:ext uri="{BB962C8B-B14F-4D97-AF65-F5344CB8AC3E}">
        <p14:creationId xmlns:p14="http://schemas.microsoft.com/office/powerpoint/2010/main" val="3340721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rPr>
              <a:t>SWOT </a:t>
            </a:r>
            <a:r>
              <a:rPr lang="en-US" b="1" dirty="0" smtClean="0">
                <a:solidFill>
                  <a:srgbClr val="FF0000"/>
                </a:solidFill>
              </a:rPr>
              <a:t>Analysis, </a:t>
            </a:r>
            <a:r>
              <a:rPr lang="ar-AE" b="1" dirty="0" smtClean="0">
                <a:solidFill>
                  <a:srgbClr val="FF0000"/>
                </a:solidFill>
              </a:rPr>
              <a:t>تحليل سوات</a:t>
            </a:r>
            <a:endParaRPr lang="en-US" dirty="0">
              <a:solidFill>
                <a:srgbClr val="FF0000"/>
              </a:solidFill>
            </a:endParaRPr>
          </a:p>
        </p:txBody>
      </p:sp>
      <p:sp>
        <p:nvSpPr>
          <p:cNvPr id="4" name="Date Placeholder 3"/>
          <p:cNvSpPr>
            <a:spLocks noGrp="1"/>
          </p:cNvSpPr>
          <p:nvPr>
            <p:ph type="dt" sz="half" idx="10"/>
          </p:nvPr>
        </p:nvSpPr>
        <p:spPr/>
        <p:txBody>
          <a:bodyPr/>
          <a:lstStyle/>
          <a:p>
            <a:fld id="{9B4466BB-447E-4610-A8AE-4BFF0FAB5298}" type="datetime2">
              <a:rPr lang="en-US" smtClean="0"/>
              <a:t>Tuesday, 2 June, 2020</a:t>
            </a:fld>
            <a:endParaRPr lang="en-US"/>
          </a:p>
        </p:txBody>
      </p:sp>
      <p:pic>
        <p:nvPicPr>
          <p:cNvPr id="6" name="Picture 4" descr="fig02_07wo.jpg"/>
          <p:cNvPicPr>
            <a:picLocks noGrp="1" noChangeAspect="1"/>
          </p:cNvPicPr>
          <p:nvPr>
            <p:ph idx="1"/>
          </p:nvPr>
        </p:nvPicPr>
        <p:blipFill>
          <a:blip r:embed="rId2"/>
          <a:srcRect/>
          <a:stretch>
            <a:fillRect/>
          </a:stretch>
        </p:blipFill>
        <p:spPr bwMode="auto">
          <a:xfrm>
            <a:off x="1397925" y="1690688"/>
            <a:ext cx="9307478" cy="4665662"/>
          </a:xfrm>
          <a:prstGeom prst="rect">
            <a:avLst/>
          </a:prstGeom>
          <a:noFill/>
          <a:ln w="9525">
            <a:noFill/>
            <a:miter lim="800000"/>
            <a:headEnd/>
            <a:tailEnd/>
          </a:ln>
        </p:spPr>
      </p:pic>
    </p:spTree>
    <p:extLst>
      <p:ext uri="{BB962C8B-B14F-4D97-AF65-F5344CB8AC3E}">
        <p14:creationId xmlns:p14="http://schemas.microsoft.com/office/powerpoint/2010/main" val="3230091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AE" sz="9600" dirty="0">
                <a:solidFill>
                  <a:srgbClr val="C00000"/>
                </a:solidFill>
              </a:rPr>
              <a:t>التخطيط</a:t>
            </a:r>
            <a:endParaRPr lang="en-US" dirty="0">
              <a:solidFill>
                <a:srgbClr val="C00000"/>
              </a:solidFill>
            </a:endParaRPr>
          </a:p>
        </p:txBody>
      </p:sp>
      <p:sp>
        <p:nvSpPr>
          <p:cNvPr id="3" name="Content Placeholder 2"/>
          <p:cNvSpPr>
            <a:spLocks noGrp="1"/>
          </p:cNvSpPr>
          <p:nvPr>
            <p:ph idx="1"/>
          </p:nvPr>
        </p:nvSpPr>
        <p:spPr>
          <a:xfrm>
            <a:off x="6877318" y="1825625"/>
            <a:ext cx="4476482" cy="4351338"/>
          </a:xfrm>
        </p:spPr>
        <p:txBody>
          <a:bodyPr/>
          <a:lstStyle/>
          <a:p>
            <a:pPr algn="r" rtl="1"/>
            <a:r>
              <a:rPr lang="ar-AE" altLang="en-US" sz="5400" dirty="0"/>
              <a:t>مفهوم </a:t>
            </a:r>
            <a:r>
              <a:rPr lang="ar-SA" altLang="en-US" sz="5400" dirty="0"/>
              <a:t>التخطيط</a:t>
            </a:r>
            <a:endParaRPr lang="ar-AE" altLang="en-US" sz="5400" dirty="0"/>
          </a:p>
          <a:p>
            <a:pPr algn="r" rtl="1"/>
            <a:r>
              <a:rPr lang="ar-SA" altLang="zh-CN" sz="5400" dirty="0"/>
              <a:t>أهمية التخطيط</a:t>
            </a:r>
            <a:endParaRPr lang="ar-AE" altLang="zh-CN" sz="5400" dirty="0"/>
          </a:p>
          <a:p>
            <a:pPr algn="r" rtl="1"/>
            <a:r>
              <a:rPr lang="ar-SA" altLang="zh-CN" sz="5400" dirty="0"/>
              <a:t>مراحل التخطيط</a:t>
            </a:r>
            <a:endParaRPr lang="ar-AE" altLang="zh-CN" sz="5400" dirty="0"/>
          </a:p>
          <a:p>
            <a:pPr algn="r" rtl="1"/>
            <a:r>
              <a:rPr lang="ar-SA" altLang="en-US" sz="5400" dirty="0"/>
              <a:t>أنواع التخطيط</a:t>
            </a:r>
            <a:endParaRPr lang="ar-AE" altLang="en-US" sz="5400" dirty="0"/>
          </a:p>
          <a:p>
            <a:pPr algn="r" rtl="1"/>
            <a:r>
              <a:rPr lang="ar-AE" sz="5400" dirty="0"/>
              <a:t>معوقات التخطيط</a:t>
            </a:r>
            <a:r>
              <a:rPr lang="ar-SA" altLang="zh-CN" sz="5400" dirty="0"/>
              <a:t> </a:t>
            </a:r>
          </a:p>
          <a:p>
            <a:pPr algn="r" rtl="1"/>
            <a:endParaRPr lang="en-US" dirty="0"/>
          </a:p>
        </p:txBody>
      </p:sp>
      <p:sp>
        <p:nvSpPr>
          <p:cNvPr id="4" name="Date Placeholder 3"/>
          <p:cNvSpPr>
            <a:spLocks noGrp="1"/>
          </p:cNvSpPr>
          <p:nvPr>
            <p:ph type="dt" sz="half" idx="10"/>
          </p:nvPr>
        </p:nvSpPr>
        <p:spPr/>
        <p:txBody>
          <a:bodyPr/>
          <a:lstStyle/>
          <a:p>
            <a:fld id="{5F86226D-2475-434A-8DB1-A6929C58DEA7}" type="datetime2">
              <a:rPr lang="en-US" smtClean="0"/>
              <a:t>Tuesday, 2 June, 2020</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79" y="1690688"/>
            <a:ext cx="6040728" cy="4529070"/>
          </a:xfrm>
          <a:prstGeom prst="rect">
            <a:avLst/>
          </a:prstGeom>
        </p:spPr>
      </p:pic>
    </p:spTree>
    <p:extLst>
      <p:ext uri="{BB962C8B-B14F-4D97-AF65-F5344CB8AC3E}">
        <p14:creationId xmlns:p14="http://schemas.microsoft.com/office/powerpoint/2010/main" val="2181805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eaLnBrk="1" hangingPunct="1"/>
            <a:r>
              <a:rPr lang="ar-AE" altLang="en-US" sz="7200" b="1" dirty="0" smtClean="0">
                <a:solidFill>
                  <a:srgbClr val="C00000"/>
                </a:solidFill>
              </a:rPr>
              <a:t>مفهوم </a:t>
            </a:r>
            <a:r>
              <a:rPr lang="ar-SA" altLang="en-US" sz="7200" b="1" dirty="0" smtClean="0">
                <a:solidFill>
                  <a:srgbClr val="C00000"/>
                </a:solidFill>
              </a:rPr>
              <a:t>التخطيط</a:t>
            </a:r>
            <a:endParaRPr lang="en-US" altLang="en-US" sz="2400" b="1" dirty="0">
              <a:solidFill>
                <a:srgbClr val="C00000"/>
              </a:solidFill>
            </a:endParaRPr>
          </a:p>
        </p:txBody>
      </p:sp>
      <p:sp>
        <p:nvSpPr>
          <p:cNvPr id="62467" name="Rectangle 3"/>
          <p:cNvSpPr>
            <a:spLocks noGrp="1" noChangeArrowheads="1"/>
          </p:cNvSpPr>
          <p:nvPr>
            <p:ph type="body" sz="half" idx="2"/>
          </p:nvPr>
        </p:nvSpPr>
        <p:spPr>
          <a:xfrm>
            <a:off x="3387143" y="1600201"/>
            <a:ext cx="7830355" cy="4530725"/>
          </a:xfrm>
        </p:spPr>
        <p:txBody>
          <a:bodyPr>
            <a:normAutofit/>
          </a:bodyPr>
          <a:lstStyle/>
          <a:p>
            <a:pPr algn="r" rtl="1" eaLnBrk="1" hangingPunct="1">
              <a:lnSpc>
                <a:spcPct val="90000"/>
              </a:lnSpc>
              <a:buFont typeface="Wingdings" panose="05000000000000000000" pitchFamily="2" charset="2"/>
              <a:buNone/>
            </a:pPr>
            <a:r>
              <a:rPr lang="ar-SA" altLang="zh-CN" sz="1800" b="1" dirty="0"/>
              <a:t/>
            </a:r>
            <a:br>
              <a:rPr lang="ar-SA" altLang="zh-CN" sz="1800" b="1" dirty="0"/>
            </a:br>
            <a:r>
              <a:rPr lang="ar-SA" altLang="zh-CN" sz="2000" b="1" dirty="0"/>
              <a:t/>
            </a:r>
            <a:br>
              <a:rPr lang="ar-SA" altLang="zh-CN" sz="2000" b="1" dirty="0"/>
            </a:br>
            <a:r>
              <a:rPr lang="ar-SA" altLang="zh-CN" dirty="0" smtClean="0">
                <a:solidFill>
                  <a:srgbClr val="C00000"/>
                </a:solidFill>
              </a:rPr>
              <a:t>التخطيط</a:t>
            </a:r>
            <a:r>
              <a:rPr lang="ar-SA" altLang="zh-CN" dirty="0"/>
              <a:t>: هو التقرير سلفاً بما يجب عمله لتحقيق هدف </a:t>
            </a:r>
            <a:r>
              <a:rPr lang="ar-SA" altLang="zh-CN" dirty="0" smtClean="0"/>
              <a:t>معين.</a:t>
            </a:r>
            <a:r>
              <a:rPr lang="ar-AE" altLang="zh-CN" dirty="0" smtClean="0"/>
              <a:t> </a:t>
            </a:r>
            <a:r>
              <a:rPr lang="ar-SA" altLang="zh-CN" dirty="0" smtClean="0"/>
              <a:t>وهو </a:t>
            </a:r>
            <a:r>
              <a:rPr lang="ar-SA" altLang="zh-CN" dirty="0"/>
              <a:t>عمل يسبق التنفيذ، ويمثل إحدى وظائف المدير</a:t>
            </a:r>
            <a:r>
              <a:rPr lang="ar-SA" altLang="zh-CN" dirty="0" smtClean="0"/>
              <a:t>.</a:t>
            </a:r>
            <a:endParaRPr lang="ar-AE" altLang="zh-CN" dirty="0" smtClean="0"/>
          </a:p>
          <a:p>
            <a:pPr algn="r" rtl="1">
              <a:buNone/>
            </a:pPr>
            <a:r>
              <a:rPr lang="ar-SA" dirty="0"/>
              <a:t>يشتمل التخطيط على التنبؤ بالمستقبل بما سيكون عليه مع الاستعداد لهذا المستقبل. </a:t>
            </a:r>
            <a:endParaRPr lang="ar-AE" dirty="0" smtClean="0"/>
          </a:p>
          <a:p>
            <a:pPr marL="0" indent="0" algn="r">
              <a:buNone/>
            </a:pPr>
            <a:r>
              <a:rPr lang="ar-AE" dirty="0" smtClean="0"/>
              <a:t>أنه </a:t>
            </a:r>
            <a:r>
              <a:rPr lang="ar-AE" dirty="0"/>
              <a:t>محاولة </a:t>
            </a:r>
            <a:r>
              <a:rPr lang="ar-AE" dirty="0" smtClean="0"/>
              <a:t>لتطبيق المنطق </a:t>
            </a:r>
            <a:r>
              <a:rPr lang="ar-AE" dirty="0"/>
              <a:t>والعقل وبعد النظر لتنظيم مصالح البشر وتحقيق الأهداف </a:t>
            </a:r>
            <a:r>
              <a:rPr lang="ar-AE" dirty="0" smtClean="0"/>
              <a:t>الإنسانية.</a:t>
            </a:r>
          </a:p>
          <a:p>
            <a:pPr marL="0" indent="0" algn="r">
              <a:buNone/>
            </a:pPr>
            <a:r>
              <a:rPr lang="ar-AE" dirty="0" smtClean="0"/>
              <a:t>و أنه </a:t>
            </a:r>
            <a:r>
              <a:rPr lang="ar-AE" dirty="0"/>
              <a:t>عملية ذهنية منظمة لاختيار أفضل الوسائل الممكنة </a:t>
            </a:r>
            <a:r>
              <a:rPr lang="ar-AE" dirty="0" smtClean="0"/>
              <a:t>لتحقيق أهداف محدود</a:t>
            </a:r>
            <a:endParaRPr lang="en-US" altLang="en-US" b="1" dirty="0"/>
          </a:p>
        </p:txBody>
      </p:sp>
      <p:pic>
        <p:nvPicPr>
          <p:cNvPr id="62469" name="Picture 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93757" y="2318981"/>
            <a:ext cx="2709862" cy="2524125"/>
          </a:xfr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pPr>
              <a:defRPr/>
            </a:pPr>
            <a:fld id="{144BA260-5E74-41C8-85F7-D90C49448DF5}" type="datetime2">
              <a:rPr lang="en-US" smtClean="0"/>
              <a:t>Tuesday, 2 June, 2020</a:t>
            </a:fld>
            <a:endParaRPr lang="en-US"/>
          </a:p>
        </p:txBody>
      </p:sp>
    </p:spTree>
    <p:extLst>
      <p:ext uri="{BB962C8B-B14F-4D97-AF65-F5344CB8AC3E}">
        <p14:creationId xmlns:p14="http://schemas.microsoft.com/office/powerpoint/2010/main" val="744429084"/>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2000" fill="hold"/>
                                        <p:tgtEl>
                                          <p:spTgt spid="62466"/>
                                        </p:tgtEl>
                                        <p:attrNameLst>
                                          <p:attrName>ppt_w</p:attrName>
                                        </p:attrNameLst>
                                      </p:cBhvr>
                                      <p:tavLst>
                                        <p:tav tm="0">
                                          <p:val>
                                            <p:strVal val="#ppt_w"/>
                                          </p:val>
                                        </p:tav>
                                        <p:tav tm="100000">
                                          <p:val>
                                            <p:strVal val="#ppt_w"/>
                                          </p:val>
                                        </p:tav>
                                      </p:tavLst>
                                    </p:anim>
                                    <p:anim calcmode="lin" valueType="num">
                                      <p:cBhvr>
                                        <p:cTn id="8" dur="2000" fill="hold"/>
                                        <p:tgtEl>
                                          <p:spTgt spid="62466"/>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62466"/>
                                        </p:tgtEl>
                                        <p:attrNameLst>
                                          <p:attrName>ppt_x</p:attrName>
                                        </p:attrNameLst>
                                      </p:cBhvr>
                                      <p:tavLst>
                                        <p:tav tm="0">
                                          <p:val>
                                            <p:strVal val="#ppt_x-.4"/>
                                          </p:val>
                                        </p:tav>
                                        <p:tav tm="100000">
                                          <p:val>
                                            <p:strVal val="#ppt_x"/>
                                          </p:val>
                                        </p:tav>
                                      </p:tavLst>
                                    </p:anim>
                                    <p:anim calcmode="lin" valueType="num">
                                      <p:cBhvr>
                                        <p:cTn id="10" dur="2000" fill="hold"/>
                                        <p:tgtEl>
                                          <p:spTgt spid="62466"/>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par>
                          <p:cTn id="11" fill="hold" nodeType="afterGroup">
                            <p:stCondLst>
                              <p:cond delay="2000"/>
                            </p:stCondLst>
                            <p:childTnLst>
                              <p:par>
                                <p:cTn id="12" presetID="40" presetClass="entr" presetSubtype="0" fill="hold" grpId="0" nodeType="afterEffect">
                                  <p:stCondLst>
                                    <p:cond delay="0"/>
                                  </p:stCondLst>
                                  <p:iterate type="wd">
                                    <p:tmPct val="10000"/>
                                  </p:iterate>
                                  <p:childTnLst>
                                    <p:set>
                                      <p:cBhvr>
                                        <p:cTn id="13" dur="1" fill="hold">
                                          <p:stCondLst>
                                            <p:cond delay="0"/>
                                          </p:stCondLst>
                                        </p:cTn>
                                        <p:tgtEl>
                                          <p:spTgt spid="62467">
                                            <p:txEl>
                                              <p:pRg st="0" end="0"/>
                                            </p:txEl>
                                          </p:spTgt>
                                        </p:tgtEl>
                                        <p:attrNameLst>
                                          <p:attrName>style.visibility</p:attrName>
                                        </p:attrNameLst>
                                      </p:cBhvr>
                                      <p:to>
                                        <p:strVal val="visible"/>
                                      </p:to>
                                    </p:set>
                                    <p:animEffect transition="in" filter="fade">
                                      <p:cBhvr>
                                        <p:cTn id="14" dur="500">
                                          <p:stCondLst>
                                            <p:cond delay="0"/>
                                          </p:stCondLst>
                                        </p:cTn>
                                        <p:tgtEl>
                                          <p:spTgt spid="62467">
                                            <p:txEl>
                                              <p:pRg st="0" end="0"/>
                                            </p:txEl>
                                          </p:spTgt>
                                        </p:tgtEl>
                                      </p:cBhvr>
                                    </p:animEffect>
                                    <p:anim calcmode="lin" valueType="num">
                                      <p:cBhvr>
                                        <p:cTn id="15" dur="500" fill="hold">
                                          <p:stCondLst>
                                            <p:cond delay="0"/>
                                          </p:stCondLst>
                                        </p:cTn>
                                        <p:tgtEl>
                                          <p:spTgt spid="62467">
                                            <p:txEl>
                                              <p:pRg st="0" end="0"/>
                                            </p:txEl>
                                          </p:spTgt>
                                        </p:tgtEl>
                                        <p:attrNameLst>
                                          <p:attrName>ppt_x</p:attrName>
                                        </p:attrNameLst>
                                      </p:cBhvr>
                                      <p:tavLst>
                                        <p:tav tm="0">
                                          <p:val>
                                            <p:strVal val="#ppt_x-.1"/>
                                          </p:val>
                                        </p:tav>
                                        <p:tav tm="100000">
                                          <p:val>
                                            <p:strVal val="#ppt_x"/>
                                          </p:val>
                                        </p:tav>
                                      </p:tavLst>
                                    </p:anim>
                                    <p:anim calcmode="lin" valueType="num">
                                      <p:cBhvr>
                                        <p:cTn id="16" dur="500" fill="hold">
                                          <p:stCondLst>
                                            <p:cond delay="0"/>
                                          </p:stCondLst>
                                        </p:cTn>
                                        <p:tgtEl>
                                          <p:spTgt spid="624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wd">
                                    <p:tmPct val="10000"/>
                                  </p:iterate>
                                  <p:childTnLst>
                                    <p:set>
                                      <p:cBhvr>
                                        <p:cTn id="20" dur="1" fill="hold">
                                          <p:stCondLst>
                                            <p:cond delay="0"/>
                                          </p:stCondLst>
                                        </p:cTn>
                                        <p:tgtEl>
                                          <p:spTgt spid="62467">
                                            <p:txEl>
                                              <p:pRg st="1" end="1"/>
                                            </p:txEl>
                                          </p:spTgt>
                                        </p:tgtEl>
                                        <p:attrNameLst>
                                          <p:attrName>style.visibility</p:attrName>
                                        </p:attrNameLst>
                                      </p:cBhvr>
                                      <p:to>
                                        <p:strVal val="visible"/>
                                      </p:to>
                                    </p:set>
                                    <p:animEffect transition="in" filter="fade">
                                      <p:cBhvr>
                                        <p:cTn id="21" dur="500">
                                          <p:stCondLst>
                                            <p:cond delay="0"/>
                                          </p:stCondLst>
                                        </p:cTn>
                                        <p:tgtEl>
                                          <p:spTgt spid="62467">
                                            <p:txEl>
                                              <p:pRg st="1" end="1"/>
                                            </p:txEl>
                                          </p:spTgt>
                                        </p:tgtEl>
                                      </p:cBhvr>
                                    </p:animEffect>
                                    <p:anim calcmode="lin" valueType="num">
                                      <p:cBhvr>
                                        <p:cTn id="22" dur="500" fill="hold">
                                          <p:stCondLst>
                                            <p:cond delay="0"/>
                                          </p:stCondLst>
                                        </p:cTn>
                                        <p:tgtEl>
                                          <p:spTgt spid="62467">
                                            <p:txEl>
                                              <p:pRg st="1" end="1"/>
                                            </p:txEl>
                                          </p:spTgt>
                                        </p:tgtEl>
                                        <p:attrNameLst>
                                          <p:attrName>ppt_x</p:attrName>
                                        </p:attrNameLst>
                                      </p:cBhvr>
                                      <p:tavLst>
                                        <p:tav tm="0">
                                          <p:val>
                                            <p:strVal val="#ppt_x-.1"/>
                                          </p:val>
                                        </p:tav>
                                        <p:tav tm="100000">
                                          <p:val>
                                            <p:strVal val="#ppt_x"/>
                                          </p:val>
                                        </p:tav>
                                      </p:tavLst>
                                    </p:anim>
                                    <p:anim calcmode="lin" valueType="num">
                                      <p:cBhvr>
                                        <p:cTn id="23" dur="500" fill="hold">
                                          <p:stCondLst>
                                            <p:cond delay="0"/>
                                          </p:stCondLst>
                                        </p:cTn>
                                        <p:tgtEl>
                                          <p:spTgt spid="624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iterate type="wd">
                                    <p:tmPct val="10000"/>
                                  </p:iterate>
                                  <p:childTnLst>
                                    <p:set>
                                      <p:cBhvr>
                                        <p:cTn id="27" dur="1" fill="hold">
                                          <p:stCondLst>
                                            <p:cond delay="0"/>
                                          </p:stCondLst>
                                        </p:cTn>
                                        <p:tgtEl>
                                          <p:spTgt spid="62467">
                                            <p:txEl>
                                              <p:pRg st="2" end="2"/>
                                            </p:txEl>
                                          </p:spTgt>
                                        </p:tgtEl>
                                        <p:attrNameLst>
                                          <p:attrName>style.visibility</p:attrName>
                                        </p:attrNameLst>
                                      </p:cBhvr>
                                      <p:to>
                                        <p:strVal val="visible"/>
                                      </p:to>
                                    </p:set>
                                    <p:animEffect transition="in" filter="fade">
                                      <p:cBhvr>
                                        <p:cTn id="28" dur="500">
                                          <p:stCondLst>
                                            <p:cond delay="0"/>
                                          </p:stCondLst>
                                        </p:cTn>
                                        <p:tgtEl>
                                          <p:spTgt spid="62467">
                                            <p:txEl>
                                              <p:pRg st="2" end="2"/>
                                            </p:txEl>
                                          </p:spTgt>
                                        </p:tgtEl>
                                      </p:cBhvr>
                                    </p:animEffect>
                                    <p:anim calcmode="lin" valueType="num">
                                      <p:cBhvr>
                                        <p:cTn id="29" dur="500" fill="hold">
                                          <p:stCondLst>
                                            <p:cond delay="0"/>
                                          </p:stCondLst>
                                        </p:cTn>
                                        <p:tgtEl>
                                          <p:spTgt spid="62467">
                                            <p:txEl>
                                              <p:pRg st="2" end="2"/>
                                            </p:txEl>
                                          </p:spTgt>
                                        </p:tgtEl>
                                        <p:attrNameLst>
                                          <p:attrName>ppt_x</p:attrName>
                                        </p:attrNameLst>
                                      </p:cBhvr>
                                      <p:tavLst>
                                        <p:tav tm="0">
                                          <p:val>
                                            <p:strVal val="#ppt_x-.1"/>
                                          </p:val>
                                        </p:tav>
                                        <p:tav tm="100000">
                                          <p:val>
                                            <p:strVal val="#ppt_x"/>
                                          </p:val>
                                        </p:tav>
                                      </p:tavLst>
                                    </p:anim>
                                    <p:anim calcmode="lin" valueType="num">
                                      <p:cBhvr>
                                        <p:cTn id="30" dur="500" fill="hold">
                                          <p:stCondLst>
                                            <p:cond delay="0"/>
                                          </p:stCondLst>
                                        </p:cTn>
                                        <p:tgtEl>
                                          <p:spTgt spid="624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iterate type="wd">
                                    <p:tmPct val="10000"/>
                                  </p:iterate>
                                  <p:childTnLst>
                                    <p:set>
                                      <p:cBhvr>
                                        <p:cTn id="34" dur="1" fill="hold">
                                          <p:stCondLst>
                                            <p:cond delay="0"/>
                                          </p:stCondLst>
                                        </p:cTn>
                                        <p:tgtEl>
                                          <p:spTgt spid="62467">
                                            <p:txEl>
                                              <p:pRg st="3" end="3"/>
                                            </p:txEl>
                                          </p:spTgt>
                                        </p:tgtEl>
                                        <p:attrNameLst>
                                          <p:attrName>style.visibility</p:attrName>
                                        </p:attrNameLst>
                                      </p:cBhvr>
                                      <p:to>
                                        <p:strVal val="visible"/>
                                      </p:to>
                                    </p:set>
                                    <p:animEffect transition="in" filter="fade">
                                      <p:cBhvr>
                                        <p:cTn id="35" dur="500">
                                          <p:stCondLst>
                                            <p:cond delay="0"/>
                                          </p:stCondLst>
                                        </p:cTn>
                                        <p:tgtEl>
                                          <p:spTgt spid="62467">
                                            <p:txEl>
                                              <p:pRg st="3" end="3"/>
                                            </p:txEl>
                                          </p:spTgt>
                                        </p:tgtEl>
                                      </p:cBhvr>
                                    </p:animEffect>
                                    <p:anim calcmode="lin" valueType="num">
                                      <p:cBhvr>
                                        <p:cTn id="36" dur="500" fill="hold">
                                          <p:stCondLst>
                                            <p:cond delay="0"/>
                                          </p:stCondLst>
                                        </p:cTn>
                                        <p:tgtEl>
                                          <p:spTgt spid="62467">
                                            <p:txEl>
                                              <p:pRg st="3" end="3"/>
                                            </p:txEl>
                                          </p:spTgt>
                                        </p:tgtEl>
                                        <p:attrNameLst>
                                          <p:attrName>ppt_x</p:attrName>
                                        </p:attrNameLst>
                                      </p:cBhvr>
                                      <p:tavLst>
                                        <p:tav tm="0">
                                          <p:val>
                                            <p:strVal val="#ppt_x-.1"/>
                                          </p:val>
                                        </p:tav>
                                        <p:tav tm="100000">
                                          <p:val>
                                            <p:strVal val="#ppt_x"/>
                                          </p:val>
                                        </p:tav>
                                      </p:tavLst>
                                    </p:anim>
                                    <p:anim calcmode="lin" valueType="num">
                                      <p:cBhvr>
                                        <p:cTn id="37" dur="500" fill="hold">
                                          <p:stCondLst>
                                            <p:cond delay="0"/>
                                          </p:stCondLst>
                                        </p:cTn>
                                        <p:tgtEl>
                                          <p:spTgt spid="62467">
                                            <p:txEl>
                                              <p:pRg st="3" end="3"/>
                                            </p:txEl>
                                          </p:spTgt>
                                        </p:tgtEl>
                                        <p:attrNameLst>
                                          <p:attrName>ppt_y</p:attrName>
                                        </p:attrNameLst>
                                      </p:cBhvr>
                                      <p:tavLst>
                                        <p:tav tm="0">
                                          <p:val>
                                            <p:strVal val="#ppt_y"/>
                                          </p:val>
                                        </p:tav>
                                        <p:tav tm="100000">
                                          <p:val>
                                            <p:strVal val="#ppt_y"/>
                                          </p:val>
                                        </p:tav>
                                      </p:tavLst>
                                    </p:anim>
                                  </p:childTnLst>
                                </p:cTn>
                              </p:par>
                              <p:par>
                                <p:cTn id="38" presetID="49" presetClass="entr" presetSubtype="0" decel="100000" fill="hold" nodeType="withEffect">
                                  <p:stCondLst>
                                    <p:cond delay="0"/>
                                  </p:stCondLst>
                                  <p:childTnLst>
                                    <p:set>
                                      <p:cBhvr>
                                        <p:cTn id="39" dur="1" fill="hold">
                                          <p:stCondLst>
                                            <p:cond delay="0"/>
                                          </p:stCondLst>
                                        </p:cTn>
                                        <p:tgtEl>
                                          <p:spTgt spid="62469"/>
                                        </p:tgtEl>
                                        <p:attrNameLst>
                                          <p:attrName>style.visibility</p:attrName>
                                        </p:attrNameLst>
                                      </p:cBhvr>
                                      <p:to>
                                        <p:strVal val="visible"/>
                                      </p:to>
                                    </p:set>
                                    <p:anim calcmode="lin" valueType="num">
                                      <p:cBhvr>
                                        <p:cTn id="40" dur="2000" fill="hold"/>
                                        <p:tgtEl>
                                          <p:spTgt spid="62469"/>
                                        </p:tgtEl>
                                        <p:attrNameLst>
                                          <p:attrName>ppt_w</p:attrName>
                                        </p:attrNameLst>
                                      </p:cBhvr>
                                      <p:tavLst>
                                        <p:tav tm="0">
                                          <p:val>
                                            <p:fltVal val="0"/>
                                          </p:val>
                                        </p:tav>
                                        <p:tav tm="100000">
                                          <p:val>
                                            <p:strVal val="#ppt_w"/>
                                          </p:val>
                                        </p:tav>
                                      </p:tavLst>
                                    </p:anim>
                                    <p:anim calcmode="lin" valueType="num">
                                      <p:cBhvr>
                                        <p:cTn id="41" dur="2000" fill="hold"/>
                                        <p:tgtEl>
                                          <p:spTgt spid="62469"/>
                                        </p:tgtEl>
                                        <p:attrNameLst>
                                          <p:attrName>ppt_h</p:attrName>
                                        </p:attrNameLst>
                                      </p:cBhvr>
                                      <p:tavLst>
                                        <p:tav tm="0">
                                          <p:val>
                                            <p:fltVal val="0"/>
                                          </p:val>
                                        </p:tav>
                                        <p:tav tm="100000">
                                          <p:val>
                                            <p:strVal val="#ppt_h"/>
                                          </p:val>
                                        </p:tav>
                                      </p:tavLst>
                                    </p:anim>
                                    <p:anim calcmode="lin" valueType="num">
                                      <p:cBhvr>
                                        <p:cTn id="42" dur="2000" fill="hold"/>
                                        <p:tgtEl>
                                          <p:spTgt spid="62469"/>
                                        </p:tgtEl>
                                        <p:attrNameLst>
                                          <p:attrName>style.rotation</p:attrName>
                                        </p:attrNameLst>
                                      </p:cBhvr>
                                      <p:tavLst>
                                        <p:tav tm="0">
                                          <p:val>
                                            <p:fltVal val="360"/>
                                          </p:val>
                                        </p:tav>
                                        <p:tav tm="100000">
                                          <p:val>
                                            <p:fltVal val="0"/>
                                          </p:val>
                                        </p:tav>
                                      </p:tavLst>
                                    </p:anim>
                                    <p:animEffect transition="in" filter="fade">
                                      <p:cBhvr>
                                        <p:cTn id="43" dur="2000"/>
                                        <p:tgtEl>
                                          <p:spTgt spid="62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6" name="Rectangle 6"/>
          <p:cNvSpPr>
            <a:spLocks noGrp="1" noChangeArrowheads="1"/>
          </p:cNvSpPr>
          <p:nvPr>
            <p:ph type="body" sz="half" idx="3"/>
          </p:nvPr>
        </p:nvSpPr>
        <p:spPr>
          <a:xfrm>
            <a:off x="4430332" y="746975"/>
            <a:ext cx="6606862" cy="5422005"/>
          </a:xfrm>
        </p:spPr>
        <p:txBody>
          <a:bodyPr>
            <a:normAutofit/>
          </a:bodyPr>
          <a:lstStyle/>
          <a:p>
            <a:pPr algn="r" rtl="1" eaLnBrk="1" fontAlgn="ctr" hangingPunct="1">
              <a:lnSpc>
                <a:spcPct val="120000"/>
              </a:lnSpc>
              <a:buFont typeface="Wingdings" panose="05000000000000000000" pitchFamily="2" charset="2"/>
              <a:buNone/>
            </a:pPr>
            <a:r>
              <a:rPr lang="ar-SA" altLang="zh-CN" sz="3600" b="1" dirty="0" smtClean="0">
                <a:solidFill>
                  <a:srgbClr val="C00000"/>
                </a:solidFill>
              </a:rPr>
              <a:t>أهمية التخطيط</a:t>
            </a:r>
            <a:endParaRPr lang="ar-SA" altLang="zh-CN" b="1" dirty="0"/>
          </a:p>
          <a:p>
            <a:pPr algn="r" rtl="1" eaLnBrk="1" fontAlgn="ctr" hangingPunct="1">
              <a:lnSpc>
                <a:spcPct val="150000"/>
              </a:lnSpc>
              <a:buFont typeface="Wingdings" panose="05000000000000000000" pitchFamily="2" charset="2"/>
              <a:buNone/>
            </a:pPr>
            <a:r>
              <a:rPr lang="ar-SA" altLang="zh-CN" dirty="0"/>
              <a:t> </a:t>
            </a:r>
            <a:r>
              <a:rPr lang="ar-AE" altLang="zh-CN" dirty="0" smtClean="0"/>
              <a:t>  </a:t>
            </a:r>
            <a:r>
              <a:rPr lang="ar-SA" altLang="zh-CN" dirty="0" smtClean="0"/>
              <a:t>- </a:t>
            </a:r>
            <a:r>
              <a:rPr lang="ar-SA" altLang="zh-CN" dirty="0"/>
              <a:t>يجنب المنظمة من المفاجآت.</a:t>
            </a:r>
            <a:br>
              <a:rPr lang="ar-SA" altLang="zh-CN" dirty="0"/>
            </a:br>
            <a:r>
              <a:rPr lang="ar-SA" altLang="zh-CN" dirty="0"/>
              <a:t>- يحدد ويوضح أهداف المنظمة.</a:t>
            </a:r>
            <a:br>
              <a:rPr lang="ar-SA" altLang="zh-CN" dirty="0"/>
            </a:br>
            <a:r>
              <a:rPr lang="ar-SA" altLang="zh-CN" dirty="0"/>
              <a:t>- يضمن الاستخدام الأمثل للموارد.</a:t>
            </a:r>
            <a:br>
              <a:rPr lang="ar-SA" altLang="zh-CN" dirty="0"/>
            </a:br>
            <a:r>
              <a:rPr lang="ar-SA" altLang="zh-CN" dirty="0"/>
              <a:t>- يعتبر أساس لقياس مدى نجاح المنظمة في التطبيق.</a:t>
            </a:r>
            <a:br>
              <a:rPr lang="ar-SA" altLang="zh-CN" dirty="0"/>
            </a:br>
            <a:r>
              <a:rPr lang="ar-SA" altLang="zh-CN" dirty="0"/>
              <a:t>- يقلل من اتخاذ قرارات اعتباطية وشخصية.</a:t>
            </a:r>
            <a:br>
              <a:rPr lang="ar-SA" altLang="zh-CN" dirty="0"/>
            </a:br>
            <a:r>
              <a:rPr lang="ar-SA" altLang="zh-CN" dirty="0"/>
              <a:t>- يوفر الأمن النفسي للعاملين.</a:t>
            </a:r>
            <a:br>
              <a:rPr lang="ar-SA" altLang="zh-CN" dirty="0"/>
            </a:br>
            <a:r>
              <a:rPr lang="ar-SA" altLang="zh-CN" dirty="0"/>
              <a:t>- أساس لبقية الوظائف</a:t>
            </a:r>
            <a:r>
              <a:rPr lang="en-US" altLang="zh-CN" dirty="0">
                <a:ea typeface="SimSun" panose="02010600030101010101" pitchFamily="2" charset="-122"/>
              </a:rPr>
              <a:t> </a:t>
            </a:r>
            <a:r>
              <a:rPr lang="ar-AE" altLang="zh-CN" smtClean="0">
                <a:ea typeface="SimSun" panose="02010600030101010101" pitchFamily="2" charset="-122"/>
              </a:rPr>
              <a:t> الادارية للمدير</a:t>
            </a:r>
            <a:endParaRPr lang="ar-SA" altLang="zh-CN" dirty="0"/>
          </a:p>
          <a:p>
            <a:pPr algn="r" rtl="1" eaLnBrk="1" fontAlgn="ctr" hangingPunct="1">
              <a:lnSpc>
                <a:spcPct val="150000"/>
              </a:lnSpc>
              <a:buFont typeface="Wingdings" panose="05000000000000000000" pitchFamily="2" charset="2"/>
              <a:buNone/>
            </a:pPr>
            <a:endParaRPr lang="ar-SA" altLang="zh-CN" sz="900" dirty="0"/>
          </a:p>
        </p:txBody>
      </p:sp>
      <p:sp>
        <p:nvSpPr>
          <p:cNvPr id="2" name="Date Placeholder 1"/>
          <p:cNvSpPr>
            <a:spLocks noGrp="1"/>
          </p:cNvSpPr>
          <p:nvPr>
            <p:ph type="dt" sz="half" idx="10"/>
          </p:nvPr>
        </p:nvSpPr>
        <p:spPr/>
        <p:txBody>
          <a:bodyPr/>
          <a:lstStyle/>
          <a:p>
            <a:pPr>
              <a:defRPr/>
            </a:pPr>
            <a:fld id="{5C2175A1-63B3-4E9E-BA33-921F59A6799A}" type="datetime2">
              <a:rPr lang="en-US" smtClean="0"/>
              <a:t>Tuesday, 2 June, 2020</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207" y="1596980"/>
            <a:ext cx="4656249" cy="4378817"/>
          </a:xfrm>
          <a:prstGeom prst="rect">
            <a:avLst/>
          </a:prstGeom>
        </p:spPr>
      </p:pic>
    </p:spTree>
    <p:extLst>
      <p:ext uri="{BB962C8B-B14F-4D97-AF65-F5344CB8AC3E}">
        <p14:creationId xmlns:p14="http://schemas.microsoft.com/office/powerpoint/2010/main" val="2674329645"/>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6566">
                                            <p:txEl>
                                              <p:pRg st="0" end="0"/>
                                            </p:txEl>
                                          </p:spTgt>
                                        </p:tgtEl>
                                        <p:attrNameLst>
                                          <p:attrName>style.visibility</p:attrName>
                                        </p:attrNameLst>
                                      </p:cBhvr>
                                      <p:to>
                                        <p:strVal val="visible"/>
                                      </p:to>
                                    </p:set>
                                    <p:anim calcmode="lin" valueType="num">
                                      <p:cBhvr>
                                        <p:cTn id="7" dur="500" fill="hold"/>
                                        <p:tgtEl>
                                          <p:spTgt spid="6656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656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6566">
                                            <p:txEl>
                                              <p:pRg st="0" end="0"/>
                                            </p:txEl>
                                          </p:spTgt>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66566">
                                            <p:txEl>
                                              <p:pRg st="1" end="1"/>
                                            </p:txEl>
                                          </p:spTgt>
                                        </p:tgtEl>
                                        <p:attrNameLst>
                                          <p:attrName>style.visibility</p:attrName>
                                        </p:attrNameLst>
                                      </p:cBhvr>
                                      <p:to>
                                        <p:strVal val="visible"/>
                                      </p:to>
                                    </p:set>
                                    <p:anim calcmode="lin" valueType="num">
                                      <p:cBhvr>
                                        <p:cTn id="13" dur="500" fill="hold"/>
                                        <p:tgtEl>
                                          <p:spTgt spid="6656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6566">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6656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44014-2425-41DD-8914-63182A3F4A1D}" type="datetime2">
              <a:rPr lang="en-US" smtClean="0"/>
              <a:t>Tuesday, 2 June, 2020</a:t>
            </a:fld>
            <a:endParaRPr lang="en-US"/>
          </a:p>
        </p:txBody>
      </p:sp>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38200" y="540913"/>
            <a:ext cx="9721851" cy="5434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234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05"/>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 calcmode="lin" valueType="num">
                                      <p:cBhvr>
                                        <p:cTn id="9" dur="1000" fill="hold"/>
                                        <p:tgtEl>
                                          <p:spTgt spid="4"/>
                                        </p:tgtEl>
                                        <p:attrNameLst>
                                          <p:attrName>ppt_x</p:attrName>
                                        </p:attrNameLst>
                                      </p:cBhvr>
                                      <p:tavLst>
                                        <p:tav tm="0">
                                          <p:val>
                                            <p:strVal val="#ppt_x-.2"/>
                                          </p:val>
                                        </p:tav>
                                        <p:tav tm="100000">
                                          <p:val>
                                            <p:strVal val="#ppt_x"/>
                                          </p:val>
                                        </p:tav>
                                      </p:tavLst>
                                    </p:anim>
                                    <p:anim calcmode="lin" valueType="num">
                                      <p:cBhvr>
                                        <p:cTn id="10" dur="1000" fill="hold"/>
                                        <p:tgtEl>
                                          <p:spTgt spid="4"/>
                                        </p:tgtEl>
                                        <p:attrNameLst>
                                          <p:attrName>ppt_y</p:attrName>
                                        </p:attrNameLst>
                                      </p:cBhvr>
                                      <p:tavLst>
                                        <p:tav tm="0">
                                          <p:val>
                                            <p:strVal val="#ppt_y"/>
                                          </p:val>
                                        </p:tav>
                                        <p:tav tm="100000">
                                          <p:val>
                                            <p:strVal val="#ppt_y"/>
                                          </p:val>
                                        </p:tav>
                                      </p:tavLst>
                                    </p:anim>
                                    <p:animEffect transition="in" filter="fade">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4521" name="Picture 9"/>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605306" y="488120"/>
            <a:ext cx="10748493" cy="5539194"/>
          </a:xfr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pPr>
              <a:defRPr/>
            </a:pPr>
            <a:fld id="{F1F282AD-6569-49D7-B6FC-7D322B5E2831}" type="datetime2">
              <a:rPr lang="en-US" smtClean="0"/>
              <a:t>Tuesday, 2 June, 2020</a:t>
            </a:fld>
            <a:endParaRPr lang="en-US"/>
          </a:p>
        </p:txBody>
      </p:sp>
    </p:spTree>
    <p:extLst>
      <p:ext uri="{BB962C8B-B14F-4D97-AF65-F5344CB8AC3E}">
        <p14:creationId xmlns:p14="http://schemas.microsoft.com/office/powerpoint/2010/main" val="298948941"/>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6" fill="hold" nodeType="withEffect">
                                  <p:stCondLst>
                                    <p:cond delay="0"/>
                                  </p:stCondLst>
                                  <p:childTnLst>
                                    <p:set>
                                      <p:cBhvr>
                                        <p:cTn id="6" dur="1" fill="hold">
                                          <p:stCondLst>
                                            <p:cond delay="0"/>
                                          </p:stCondLst>
                                        </p:cTn>
                                        <p:tgtEl>
                                          <p:spTgt spid="64521"/>
                                        </p:tgtEl>
                                        <p:attrNameLst>
                                          <p:attrName>style.visibility</p:attrName>
                                        </p:attrNameLst>
                                      </p:cBhvr>
                                      <p:to>
                                        <p:strVal val="visible"/>
                                      </p:to>
                                    </p:set>
                                    <p:animEffect transition="in" filter="barn(inHorizontal)">
                                      <p:cBhvr>
                                        <p:cTn id="7" dur="1000"/>
                                        <p:tgtEl>
                                          <p:spTgt spid="645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404664"/>
            <a:ext cx="7886700" cy="1226848"/>
          </a:xfrm>
          <a:blipFill>
            <a:blip r:embed="rId2"/>
            <a:tile tx="0" ty="0" sx="100000" sy="100000" flip="none" algn="tl"/>
          </a:blipFill>
        </p:spPr>
        <p:txBody>
          <a:bodyPr>
            <a:normAutofit/>
          </a:bodyPr>
          <a:lstStyle/>
          <a:p>
            <a:pPr algn="ctr"/>
            <a:r>
              <a:rPr lang="ar-AE" sz="6000" b="1" dirty="0">
                <a:solidFill>
                  <a:srgbClr val="C00000"/>
                </a:solidFill>
              </a:rPr>
              <a:t>أسئلة للمناقشة</a:t>
            </a:r>
            <a:endParaRPr lang="en-US" sz="6000" b="1" dirty="0">
              <a:solidFill>
                <a:srgbClr val="C00000"/>
              </a:solidFill>
            </a:endParaRPr>
          </a:p>
        </p:txBody>
      </p:sp>
      <p:sp>
        <p:nvSpPr>
          <p:cNvPr id="3" name="Content Placeholder 2"/>
          <p:cNvSpPr>
            <a:spLocks noGrp="1"/>
          </p:cNvSpPr>
          <p:nvPr>
            <p:ph idx="1"/>
          </p:nvPr>
        </p:nvSpPr>
        <p:spPr>
          <a:xfrm>
            <a:off x="965915" y="1828801"/>
            <a:ext cx="10387885" cy="4336504"/>
          </a:xfrm>
          <a:blipFill>
            <a:blip r:embed="rId3"/>
            <a:tile tx="0" ty="0" sx="100000" sy="100000" flip="none" algn="tl"/>
          </a:blipFill>
        </p:spPr>
        <p:txBody>
          <a:bodyPr>
            <a:noAutofit/>
          </a:bodyPr>
          <a:lstStyle/>
          <a:p>
            <a:pPr marL="0" indent="0" algn="r">
              <a:buNone/>
            </a:pPr>
            <a:r>
              <a:rPr lang="ar-AE" sz="4800" dirty="0"/>
              <a:t>يعتبر التخطيط من الوظائف القيادية والمهمة في الإدارة والتي يقع على عاتق </a:t>
            </a:r>
            <a:r>
              <a:rPr lang="ar-AE" sz="4800" dirty="0" smtClean="0"/>
              <a:t>القيادة الإدارية </a:t>
            </a:r>
            <a:r>
              <a:rPr lang="ar-AE" sz="4800" dirty="0"/>
              <a:t>وجوب النهوض به كوظيفة أساسية تختص بها الإدارة </a:t>
            </a:r>
            <a:r>
              <a:rPr lang="ar-AE" sz="4800" dirty="0" smtClean="0"/>
              <a:t>العليا. يشتمل التخطيط </a:t>
            </a:r>
            <a:r>
              <a:rPr lang="ar-AE" sz="4800" dirty="0"/>
              <a:t>على </a:t>
            </a:r>
            <a:r>
              <a:rPr lang="ar-AE" sz="4800" dirty="0" smtClean="0"/>
              <a:t>التنبؤ بالمستقبل </a:t>
            </a:r>
            <a:r>
              <a:rPr lang="ar-AE" sz="4800" dirty="0"/>
              <a:t>بما سيكون عليه مع الاستعداد لهذا </a:t>
            </a:r>
            <a:r>
              <a:rPr lang="ar-AE" sz="4800" dirty="0" smtClean="0"/>
              <a:t>المستقبل. حلّل </a:t>
            </a:r>
            <a:r>
              <a:rPr lang="ar-AE" sz="4800" dirty="0" smtClean="0">
                <a:solidFill>
                  <a:srgbClr val="C00000"/>
                </a:solidFill>
              </a:rPr>
              <a:t>مراحل التخطيط </a:t>
            </a:r>
            <a:r>
              <a:rPr lang="ar-AE" sz="4800" dirty="0" smtClean="0"/>
              <a:t>لمنظمة معاصرة تعمل في بيئة معقدة و متغيرة.</a:t>
            </a:r>
            <a:endParaRPr lang="en-US" sz="4800" dirty="0"/>
          </a:p>
        </p:txBody>
      </p:sp>
      <p:sp>
        <p:nvSpPr>
          <p:cNvPr id="5" name="Date Placeholder 4"/>
          <p:cNvSpPr>
            <a:spLocks noGrp="1"/>
          </p:cNvSpPr>
          <p:nvPr>
            <p:ph type="dt" sz="half" idx="10"/>
          </p:nvPr>
        </p:nvSpPr>
        <p:spPr>
          <a:xfrm>
            <a:off x="1981200" y="6278563"/>
            <a:ext cx="2674640" cy="457200"/>
          </a:xfrm>
        </p:spPr>
        <p:txBody>
          <a:bodyPr/>
          <a:lstStyle/>
          <a:p>
            <a:fld id="{E9F3769A-92D5-45FB-A84C-2329473A9B05}" type="datetime2">
              <a:rPr lang="en-US" smtClean="0"/>
              <a:t>Tuesday, 2 June, 2020</a:t>
            </a:fld>
            <a:endParaRPr lang="en-US" dirty="0"/>
          </a:p>
        </p:txBody>
      </p:sp>
    </p:spTree>
    <p:extLst>
      <p:ext uri="{BB962C8B-B14F-4D97-AF65-F5344CB8AC3E}">
        <p14:creationId xmlns:p14="http://schemas.microsoft.com/office/powerpoint/2010/main" val="19074838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altLang="zh-CN" sz="6000" b="1" dirty="0">
                <a:solidFill>
                  <a:srgbClr val="C00000"/>
                </a:solidFill>
                <a:latin typeface="Tahoma" pitchFamily="34" charset="0"/>
                <a:cs typeface="Arial" pitchFamily="34" charset="0"/>
              </a:rPr>
              <a:t>مراحل التخطيط </a:t>
            </a:r>
            <a:endParaRPr lang="en-US" sz="6000" dirty="0">
              <a:solidFill>
                <a:srgbClr val="C00000"/>
              </a:solidFill>
            </a:endParaRPr>
          </a:p>
        </p:txBody>
      </p:sp>
      <p:sp>
        <p:nvSpPr>
          <p:cNvPr id="3" name="Content Placeholder 2"/>
          <p:cNvSpPr>
            <a:spLocks noGrp="1"/>
          </p:cNvSpPr>
          <p:nvPr>
            <p:ph idx="1"/>
          </p:nvPr>
        </p:nvSpPr>
        <p:spPr/>
        <p:txBody>
          <a:bodyPr/>
          <a:lstStyle/>
          <a:p>
            <a:pPr algn="r" rtl="1"/>
            <a:r>
              <a:rPr lang="ar-AE" dirty="0" smtClean="0">
                <a:solidFill>
                  <a:srgbClr val="002060"/>
                </a:solidFill>
              </a:rPr>
              <a:t>المرحلة الاولى: تحليل البيئة الخارجية و الداخلية</a:t>
            </a:r>
          </a:p>
          <a:p>
            <a:pPr marL="0" indent="0" algn="r" rtl="1">
              <a:buNone/>
            </a:pPr>
            <a:r>
              <a:rPr lang="ar-SA" altLang="zh-CN" dirty="0">
                <a:latin typeface="Tahoma" pitchFamily="34" charset="0"/>
              </a:rPr>
              <a:t>أن نبدأ بدراسة العوامل المحيطة بالمنظمة مثل العوامل الاقتصادية ، والسياسية، والاجتماعية وكذلك ظروف البيئة الداخلية مثل نوع الخبرات والكفاءات لدى الأفراد ونوع الآلات والمعدات</a:t>
            </a:r>
            <a:r>
              <a:rPr lang="en-US" altLang="zh-CN" dirty="0">
                <a:latin typeface="Tahoma" pitchFamily="34" charset="0"/>
                <a:ea typeface="SimSun" pitchFamily="2" charset="-122"/>
                <a:cs typeface="Arial" pitchFamily="34" charset="0"/>
              </a:rPr>
              <a:t> </a:t>
            </a:r>
            <a:endParaRPr lang="ar-AE" altLang="zh-CN" dirty="0" smtClean="0">
              <a:latin typeface="Tahoma" pitchFamily="34" charset="0"/>
              <a:ea typeface="SimSun" pitchFamily="2" charset="-122"/>
              <a:cs typeface="Arial" pitchFamily="34" charset="0"/>
            </a:endParaRPr>
          </a:p>
          <a:p>
            <a:pPr marL="0" indent="0" algn="r" rtl="1">
              <a:buNone/>
            </a:pPr>
            <a:endParaRPr lang="ar-AE" dirty="0" smtClean="0"/>
          </a:p>
          <a:p>
            <a:pPr algn="r" rtl="1"/>
            <a:r>
              <a:rPr lang="ar-AE" dirty="0" smtClean="0">
                <a:solidFill>
                  <a:srgbClr val="002060"/>
                </a:solidFill>
              </a:rPr>
              <a:t>المرحلة الثانية: تحديد الاهداف</a:t>
            </a:r>
          </a:p>
          <a:p>
            <a:pPr marL="0" lvl="0" indent="0" algn="r" rtl="1">
              <a:buNone/>
            </a:pPr>
            <a:r>
              <a:rPr lang="ar-SA" altLang="zh-CN" dirty="0">
                <a:latin typeface="Tahoma" pitchFamily="34" charset="0"/>
              </a:rPr>
              <a:t>على ضوء تحديد ظروف البيئة نستطيع أن نحدد أهدافنا بشكل واضح مثل هدف تحقيق عائد على الاستثمار بواقع 10% في السنة، أو هدف زيادة عدد طلبة كلية الإدارة بنسبة 5% عن السنة الماضية</a:t>
            </a:r>
            <a:r>
              <a:rPr lang="en-US" altLang="zh-CN" dirty="0">
                <a:latin typeface="Tahoma" pitchFamily="34" charset="0"/>
                <a:ea typeface="SimSun" pitchFamily="2" charset="-122"/>
                <a:cs typeface="Arial" pitchFamily="34" charset="0"/>
              </a:rPr>
              <a:t> </a:t>
            </a:r>
            <a:endParaRPr lang="en-US" dirty="0">
              <a:latin typeface="Tahoma" pitchFamily="34" charset="0"/>
              <a:cs typeface="Arial" pitchFamily="34" charset="0"/>
            </a:endParaRPr>
          </a:p>
        </p:txBody>
      </p:sp>
      <p:sp>
        <p:nvSpPr>
          <p:cNvPr id="4" name="Date Placeholder 3"/>
          <p:cNvSpPr>
            <a:spLocks noGrp="1"/>
          </p:cNvSpPr>
          <p:nvPr>
            <p:ph type="dt" sz="half" idx="10"/>
          </p:nvPr>
        </p:nvSpPr>
        <p:spPr/>
        <p:txBody>
          <a:bodyPr/>
          <a:lstStyle/>
          <a:p>
            <a:fld id="{F51F4521-F29B-419C-9C7A-9370D0386DE9}" type="datetime2">
              <a:rPr lang="en-US" smtClean="0"/>
              <a:t>Tuesday, 2 June, 2020</a:t>
            </a:fld>
            <a:endParaRPr lang="en-US"/>
          </a:p>
        </p:txBody>
      </p:sp>
    </p:spTree>
    <p:extLst>
      <p:ext uri="{BB962C8B-B14F-4D97-AF65-F5344CB8AC3E}">
        <p14:creationId xmlns:p14="http://schemas.microsoft.com/office/powerpoint/2010/main" val="657469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1020</Words>
  <Application>Microsoft Office PowerPoint</Application>
  <PresentationFormat>Widescreen</PresentationFormat>
  <Paragraphs>144</Paragraphs>
  <Slides>24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SimSun</vt:lpstr>
      <vt:lpstr>Arial</vt:lpstr>
      <vt:lpstr>Calibri</vt:lpstr>
      <vt:lpstr>Calibri Light</vt:lpstr>
      <vt:lpstr>Tahoma</vt:lpstr>
      <vt:lpstr>Times New Roman</vt:lpstr>
      <vt:lpstr>Wingdings</vt:lpstr>
      <vt:lpstr>等线</vt:lpstr>
      <vt:lpstr>等线 Light</vt:lpstr>
      <vt:lpstr>Office Theme</vt:lpstr>
      <vt:lpstr>التخطيط</vt:lpstr>
      <vt:lpstr>PowerPoint Presentation</vt:lpstr>
      <vt:lpstr>التخطيط</vt:lpstr>
      <vt:lpstr>مفهوم التخطيط</vt:lpstr>
      <vt:lpstr>PowerPoint Presentation</vt:lpstr>
      <vt:lpstr>PowerPoint Presentation</vt:lpstr>
      <vt:lpstr>PowerPoint Presentation</vt:lpstr>
      <vt:lpstr>أسئلة للمناقشة</vt:lpstr>
      <vt:lpstr>مراحل التخطيط </vt:lpstr>
      <vt:lpstr>مراحل التخطيط </vt:lpstr>
      <vt:lpstr>مراحل التخطيط </vt:lpstr>
      <vt:lpstr>PowerPoint Presentation</vt:lpstr>
      <vt:lpstr>PowerPoint Presentation</vt:lpstr>
      <vt:lpstr>أسئلة للمناقشة</vt:lpstr>
      <vt:lpstr>PowerPoint Presentation</vt:lpstr>
      <vt:lpstr>PowerPoint Presentation</vt:lpstr>
      <vt:lpstr>PowerPoint Presentation</vt:lpstr>
      <vt:lpstr>الاستراتيجيات و السياسات</vt:lpstr>
      <vt:lpstr>الإجراءات و الطرق</vt:lpstr>
      <vt:lpstr>القواعد و البرامج و التخطيط الجزئي</vt:lpstr>
      <vt:lpstr>معوقات التخطيط</vt:lpstr>
      <vt:lpstr>مشكلات إدارية معاصرة</vt:lpstr>
      <vt:lpstr>PowerPoint Presentation</vt:lpstr>
      <vt:lpstr>SWOT Analysis, تحليل سوات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التخطيط الإداري</dc:title>
  <dc:creator>VDI.USER</dc:creator>
  <cp:lastModifiedBy>Salim Al Jundi </cp:lastModifiedBy>
  <cp:revision>29</cp:revision>
  <dcterms:created xsi:type="dcterms:W3CDTF">2019-10-31T07:42:43Z</dcterms:created>
  <dcterms:modified xsi:type="dcterms:W3CDTF">2020-06-02T05:57:22Z</dcterms:modified>
</cp:coreProperties>
</file>