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media/image5.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2" r:id="rId1"/>
    <p:sldMasterId id="2147483989" r:id="rId2"/>
    <p:sldMasterId id="2147484006" r:id="rId3"/>
    <p:sldMasterId id="2147484023" r:id="rId4"/>
    <p:sldMasterId id="2147484040" r:id="rId5"/>
    <p:sldMasterId id="2147484057" r:id="rId6"/>
    <p:sldMasterId id="2147484074" r:id="rId7"/>
  </p:sldMasterIdLst>
  <p:sldIdLst>
    <p:sldId id="256" r:id="rId8"/>
    <p:sldId id="286" r:id="rId9"/>
    <p:sldId id="257" r:id="rId10"/>
    <p:sldId id="258" r:id="rId11"/>
    <p:sldId id="259" r:id="rId12"/>
    <p:sldId id="261" r:id="rId13"/>
    <p:sldId id="262" r:id="rId14"/>
    <p:sldId id="263" r:id="rId15"/>
    <p:sldId id="279" r:id="rId16"/>
    <p:sldId id="287" r:id="rId17"/>
    <p:sldId id="266" r:id="rId18"/>
    <p:sldId id="267" r:id="rId19"/>
    <p:sldId id="284" r:id="rId20"/>
    <p:sldId id="268" r:id="rId21"/>
    <p:sldId id="269" r:id="rId22"/>
    <p:sldId id="270" r:id="rId23"/>
    <p:sldId id="280" r:id="rId24"/>
    <p:sldId id="271" r:id="rId25"/>
    <p:sldId id="272" r:id="rId26"/>
    <p:sldId id="274" r:id="rId27"/>
    <p:sldId id="275" r:id="rId28"/>
    <p:sldId id="281" r:id="rId29"/>
    <p:sldId id="276" r:id="rId30"/>
    <p:sldId id="282" r:id="rId31"/>
    <p:sldId id="277" r:id="rId32"/>
    <p:sldId id="278" r:id="rId33"/>
    <p:sldId id="283" r:id="rId34"/>
    <p:sldId id="285"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D60093"/>
    <a:srgbClr val="006600"/>
    <a:srgbClr val="CC66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65" autoAdjust="0"/>
    <p:restoredTop sz="94660"/>
  </p:normalViewPr>
  <p:slideViewPr>
    <p:cSldViewPr>
      <p:cViewPr>
        <p:scale>
          <a:sx n="60" d="100"/>
          <a:sy n="60" d="100"/>
        </p:scale>
        <p:origin x="-144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11019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84170158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72200587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96991031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9125727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98738689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36002511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29401145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939009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B8420ED-8207-4DE2-9C62-C0E65D7B08D6}" type="slidenum">
              <a:rPr lang="ar-SA" smtClean="0"/>
              <a:pPr/>
              <a:t>‹#›</a:t>
            </a:fld>
            <a:endParaRPr lang="ar-S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45554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6459429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B8420ED-8207-4DE2-9C62-C0E65D7B08D6}" type="slidenum">
              <a:rPr lang="ar-SA" smtClean="0"/>
              <a:pPr/>
              <a:t>‹#›</a:t>
            </a:fld>
            <a:endParaRPr lang="ar-S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737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079584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15119862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81272026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009961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740755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556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302738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175573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755557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915436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3422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8248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2809233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519250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6648145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267239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3465403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459543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6714112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0966135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80547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1596027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3993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2011252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2763800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5624574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9647885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8636632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745630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2029626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1544838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2706808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9167227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979069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9288135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8468056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3745489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429934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4057128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2493963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9129601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7099872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5459541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007939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198911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50364576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6774475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9159074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9067093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7459749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7123196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620932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4473905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5073024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21959215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748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9226173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121944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187034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262846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04028803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67202302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3509110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803432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79367559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265714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32889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83093317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9350559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67064905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5084902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92840245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65999133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846681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317015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7887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64801991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42587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1722916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6275538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55992799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89815830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68328964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10692009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06929326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61146368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49572188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3249455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78791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31751493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387492150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3375111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7695514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317682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156537114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50132922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3569327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243611519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2950149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2873C-ECB0-4B85-B321-6FACDCCBBF30}" type="datetimeFigureOut">
              <a:rPr lang="ar-SA" smtClean="0"/>
              <a:pPr/>
              <a:t>14/04/1437</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B8420ED-8207-4DE2-9C62-C0E65D7B08D6}" type="slidenum">
              <a:rPr lang="ar-SA" smtClean="0"/>
              <a:pPr/>
              <a:t>‹#›</a:t>
            </a:fld>
            <a:endParaRPr lang="ar-SA"/>
          </a:p>
        </p:txBody>
      </p:sp>
    </p:spTree>
    <p:extLst>
      <p:ext uri="{BB962C8B-B14F-4D97-AF65-F5344CB8AC3E}">
        <p14:creationId xmlns:p14="http://schemas.microsoft.com/office/powerpoint/2010/main" val="410122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3283484902"/>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1080010923"/>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1347036299"/>
      </p:ext>
    </p:extLst>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 id="2147484020" r:id="rId14"/>
    <p:sldLayoutId id="2147484021" r:id="rId15"/>
    <p:sldLayoutId id="214748402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3296628955"/>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 id="2147484035" r:id="rId12"/>
    <p:sldLayoutId id="2147484036" r:id="rId13"/>
    <p:sldLayoutId id="2147484037" r:id="rId14"/>
    <p:sldLayoutId id="2147484038" r:id="rId15"/>
    <p:sldLayoutId id="21474840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2511429486"/>
      </p:ext>
    </p:extLst>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 id="2147484052" r:id="rId12"/>
    <p:sldLayoutId id="2147484053" r:id="rId13"/>
    <p:sldLayoutId id="2147484054" r:id="rId14"/>
    <p:sldLayoutId id="2147484055" r:id="rId15"/>
    <p:sldLayoutId id="21474840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2415217945"/>
      </p:ext>
    </p:extLst>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 id="2147484069" r:id="rId12"/>
    <p:sldLayoutId id="2147484070" r:id="rId13"/>
    <p:sldLayoutId id="2147484071" r:id="rId14"/>
    <p:sldLayoutId id="2147484072" r:id="rId15"/>
    <p:sldLayoutId id="214748407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302873C-ECB0-4B85-B321-6FACDCCBBF30}" type="datetimeFigureOut">
              <a:rPr lang="ar-SA" smtClean="0"/>
              <a:pPr/>
              <a:t>14/04/1437</a:t>
            </a:fld>
            <a:endParaRPr lang="ar-S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B8420ED-8207-4DE2-9C62-C0E65D7B08D6}" type="slidenum">
              <a:rPr lang="ar-SA" smtClean="0"/>
              <a:pPr/>
              <a:t>‹#›</a:t>
            </a:fld>
            <a:endParaRPr lang="ar-SA"/>
          </a:p>
        </p:txBody>
      </p:sp>
    </p:spTree>
    <p:extLst>
      <p:ext uri="{BB962C8B-B14F-4D97-AF65-F5344CB8AC3E}">
        <p14:creationId xmlns:p14="http://schemas.microsoft.com/office/powerpoint/2010/main" val="2982363608"/>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 id="2147484087" r:id="rId13"/>
    <p:sldLayoutId id="2147484088" r:id="rId14"/>
    <p:sldLayoutId id="2147484089" r:id="rId15"/>
    <p:sldLayoutId id="214748409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58416" y="1340768"/>
            <a:ext cx="7772400" cy="1893801"/>
          </a:xfrm>
        </p:spPr>
        <p:txBody>
          <a:bodyPr/>
          <a:lstStyle/>
          <a:p>
            <a:pPr algn="ctr"/>
            <a:r>
              <a:rPr lang="ar-AE" sz="6600" dirty="0">
                <a:solidFill>
                  <a:srgbClr val="C00000"/>
                </a:solidFill>
                <a:latin typeface="Arial" pitchFamily="34" charset="0"/>
                <a:cs typeface="Arial" pitchFamily="34" charset="0"/>
              </a:rPr>
              <a:t>إ</a:t>
            </a:r>
            <a:r>
              <a:rPr lang="ar-SA" sz="6600" dirty="0" smtClean="0">
                <a:solidFill>
                  <a:srgbClr val="C00000"/>
                </a:solidFill>
                <a:latin typeface="Arial" pitchFamily="34" charset="0"/>
                <a:cs typeface="Arial" pitchFamily="34" charset="0"/>
              </a:rPr>
              <a:t>عداد التقرير النهائي للبحث</a:t>
            </a:r>
            <a:endParaRPr lang="ar-SA" sz="6600" dirty="0">
              <a:solidFill>
                <a:srgbClr val="C00000"/>
              </a:solidFill>
              <a:latin typeface="Arial" pitchFamily="34" charset="0"/>
              <a:cs typeface="Arial" pitchFamily="34" charset="0"/>
            </a:endParaRPr>
          </a:p>
        </p:txBody>
      </p:sp>
      <p:sp>
        <p:nvSpPr>
          <p:cNvPr id="3" name="عنوان فرعي 2"/>
          <p:cNvSpPr>
            <a:spLocks noGrp="1"/>
          </p:cNvSpPr>
          <p:nvPr>
            <p:ph type="subTitle" idx="1"/>
          </p:nvPr>
        </p:nvSpPr>
        <p:spPr>
          <a:xfrm>
            <a:off x="1115616" y="3501008"/>
            <a:ext cx="6858000" cy="2880320"/>
          </a:xfrm>
        </p:spPr>
        <p:txBody>
          <a:bodyPr>
            <a:normAutofit/>
          </a:bodyPr>
          <a:lstStyle/>
          <a:p>
            <a:pPr algn="ctr"/>
            <a:r>
              <a:rPr lang="ar-AE" sz="2600" b="1" dirty="0" smtClean="0">
                <a:solidFill>
                  <a:srgbClr val="0070C0"/>
                </a:solidFill>
              </a:rPr>
              <a:t>د /سالم الجندي </a:t>
            </a:r>
          </a:p>
          <a:p>
            <a:pPr algn="ctr"/>
            <a:r>
              <a:rPr lang="ar-AE" sz="2600" b="1" dirty="0">
                <a:solidFill>
                  <a:srgbClr val="0070C0"/>
                </a:solidFill>
              </a:rPr>
              <a:t> </a:t>
            </a:r>
            <a:r>
              <a:rPr lang="ar-AE" sz="2600" b="1" dirty="0" smtClean="0">
                <a:solidFill>
                  <a:srgbClr val="0070C0"/>
                </a:solidFill>
              </a:rPr>
              <a:t>                       </a:t>
            </a:r>
            <a:endParaRPr lang="ar-AE" sz="2600" b="1" dirty="0">
              <a:solidFill>
                <a:srgbClr val="0070C0"/>
              </a:solidFill>
            </a:endParaRPr>
          </a:p>
          <a:p>
            <a:pPr algn="r"/>
            <a:endParaRPr lang="ar-SA" b="1" dirty="0">
              <a:solidFill>
                <a:schemeClr val="accent5"/>
              </a:solidFill>
              <a:latin typeface="+mn-lt"/>
            </a:endParaRPr>
          </a:p>
        </p:txBody>
      </p:sp>
      <p:pic>
        <p:nvPicPr>
          <p:cNvPr id="4" name="Picture 3" descr="aau.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978" y="116632"/>
            <a:ext cx="2058758" cy="1710787"/>
          </a:xfrm>
          <a:prstGeom prst="rect">
            <a:avLst/>
          </a:prstGeom>
        </p:spPr>
      </p:pic>
    </p:spTree>
    <p:extLst>
      <p:ext uri="{BB962C8B-B14F-4D97-AF65-F5344CB8AC3E}">
        <p14:creationId xmlns:p14="http://schemas.microsoft.com/office/powerpoint/2010/main" val="401464918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764704"/>
            <a:ext cx="8928991" cy="5390465"/>
          </a:xfrm>
          <a:prstGeom prst="rect">
            <a:avLst/>
          </a:prstGeom>
        </p:spPr>
      </p:pic>
    </p:spTree>
    <p:extLst>
      <p:ext uri="{BB962C8B-B14F-4D97-AF65-F5344CB8AC3E}">
        <p14:creationId xmlns:p14="http://schemas.microsoft.com/office/powerpoint/2010/main" val="1109736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0" y="332656"/>
            <a:ext cx="4796768" cy="764704"/>
          </a:xfrm>
        </p:spPr>
        <p:txBody>
          <a:bodyPr>
            <a:normAutofit/>
          </a:bodyPr>
          <a:lstStyle/>
          <a:p>
            <a:pPr algn="r"/>
            <a:r>
              <a:rPr lang="ar-SA" sz="4000" b="1" dirty="0" smtClean="0">
                <a:solidFill>
                  <a:srgbClr val="006600"/>
                </a:solidFill>
                <a:latin typeface="Times New Roman" panose="02020603050405020304" pitchFamily="18" charset="0"/>
                <a:cs typeface="Times New Roman" panose="02020603050405020304" pitchFamily="18" charset="0"/>
              </a:rPr>
              <a:t>استخدام المختصرات:</a:t>
            </a:r>
            <a:endParaRPr lang="ar-SA" sz="4000" b="1" dirty="0">
              <a:solidFill>
                <a:srgbClr val="0066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79512" y="1643050"/>
            <a:ext cx="8784976" cy="4522254"/>
          </a:xfrm>
        </p:spPr>
        <p:txBody>
          <a:bodyPr>
            <a:normAutofit/>
          </a:bodyPr>
          <a:lstStyle/>
          <a:p>
            <a:pPr marL="0" indent="0" algn="ctr" rtl="1">
              <a:buNone/>
            </a:pPr>
            <a:r>
              <a:rPr lang="ar-SA" sz="3200" b="1" dirty="0" smtClean="0">
                <a:solidFill>
                  <a:schemeClr val="bg2">
                    <a:lumMod val="10000"/>
                  </a:schemeClr>
                </a:solidFill>
                <a:latin typeface="Times New Roman" panose="02020603050405020304" pitchFamily="18" charset="0"/>
                <a:cs typeface="Times New Roman" panose="02020603050405020304" pitchFamily="18" charset="0"/>
              </a:rPr>
              <a:t>تستخدم في كتابة مصادر البحث، </a:t>
            </a:r>
            <a:r>
              <a:rPr lang="ar-SA" sz="3200" dirty="0" smtClean="0">
                <a:solidFill>
                  <a:schemeClr val="bg2">
                    <a:lumMod val="10000"/>
                  </a:schemeClr>
                </a:solidFill>
                <a:latin typeface="Times New Roman" panose="02020603050405020304" pitchFamily="18" charset="0"/>
                <a:cs typeface="Times New Roman" panose="02020603050405020304" pitchFamily="18" charset="0"/>
              </a:rPr>
              <a:t>فهنالك مختصرات عربية ومختصرات أجنبية </a:t>
            </a:r>
          </a:p>
          <a:p>
            <a:pPr algn="ctr" rtl="1"/>
            <a:r>
              <a:rPr lang="ar-SA" sz="3200" dirty="0" smtClean="0">
                <a:solidFill>
                  <a:schemeClr val="bg2">
                    <a:lumMod val="10000"/>
                  </a:schemeClr>
                </a:solidFill>
                <a:latin typeface="Times New Roman" panose="02020603050405020304" pitchFamily="18" charset="0"/>
                <a:cs typeface="Times New Roman" panose="02020603050405020304" pitchFamily="18" charset="0"/>
              </a:rPr>
              <a:t>مثال مختصرات عربية: ط (الطبعة للكتاب)، مج (المجلد)، ق.م (قبل الميلاد)، هـ (السنة الهجرية) </a:t>
            </a:r>
          </a:p>
          <a:p>
            <a:pPr algn="r" rtl="1"/>
            <a:r>
              <a:rPr lang="ar-SA" sz="3200" dirty="0" smtClean="0">
                <a:solidFill>
                  <a:schemeClr val="bg2">
                    <a:lumMod val="10000"/>
                  </a:schemeClr>
                </a:solidFill>
                <a:latin typeface="Times New Roman" panose="02020603050405020304" pitchFamily="18" charset="0"/>
                <a:cs typeface="Times New Roman" panose="02020603050405020304" pitchFamily="18" charset="0"/>
              </a:rPr>
              <a:t>مثال مختصرات أجنبية: </a:t>
            </a:r>
          </a:p>
          <a:p>
            <a:pPr algn="ctr" rtl="1"/>
            <a:r>
              <a:rPr lang="en-GB" sz="3200" dirty="0" smtClean="0">
                <a:solidFill>
                  <a:schemeClr val="bg2">
                    <a:lumMod val="10000"/>
                  </a:schemeClr>
                </a:solidFill>
                <a:latin typeface="Times New Roman" panose="02020603050405020304" pitchFamily="18" charset="0"/>
                <a:cs typeface="Times New Roman" panose="02020603050405020304" pitchFamily="18" charset="0"/>
              </a:rPr>
              <a:t>Doc (document) , e.g. (for example) , </a:t>
            </a:r>
            <a:r>
              <a:rPr lang="en-US" sz="3200" dirty="0" smtClean="0">
                <a:solidFill>
                  <a:schemeClr val="bg2">
                    <a:lumMod val="10000"/>
                  </a:schemeClr>
                </a:solidFill>
                <a:latin typeface="Times New Roman" panose="02020603050405020304" pitchFamily="18" charset="0"/>
                <a:cs typeface="Times New Roman" panose="02020603050405020304" pitchFamily="18" charset="0"/>
              </a:rPr>
              <a:t>Vol. </a:t>
            </a:r>
            <a:r>
              <a:rPr lang="en-GB" sz="3200" dirty="0" smtClean="0">
                <a:solidFill>
                  <a:schemeClr val="bg2">
                    <a:lumMod val="10000"/>
                  </a:schemeClr>
                </a:solidFill>
                <a:latin typeface="Times New Roman" panose="02020603050405020304" pitchFamily="18" charset="0"/>
                <a:cs typeface="Times New Roman" panose="02020603050405020304" pitchFamily="18" charset="0"/>
              </a:rPr>
              <a:t>(Volume)</a:t>
            </a:r>
          </a:p>
          <a:p>
            <a:pPr algn="ctr" rtl="1"/>
            <a:endParaRPr lang="en-US" sz="2400" dirty="0" smtClean="0">
              <a:solidFill>
                <a:schemeClr val="bg2">
                  <a:lumMod val="10000"/>
                </a:schemeClr>
              </a:solidFill>
            </a:endParaRPr>
          </a:p>
          <a:p>
            <a:pPr algn="ctr" rtl="1"/>
            <a:endParaRPr lang="en-US" sz="2400" dirty="0">
              <a:solidFill>
                <a:schemeClr val="bg2">
                  <a:lumMod val="10000"/>
                </a:schemeClr>
              </a:solidFill>
            </a:endParaRPr>
          </a:p>
          <a:p>
            <a:pPr algn="ctr" rtl="1"/>
            <a:endParaRPr lang="ar-SA" sz="2400" dirty="0">
              <a:solidFill>
                <a:schemeClr val="bg2">
                  <a:lumMod val="10000"/>
                </a:schemeClr>
              </a:solidFill>
            </a:endParaRPr>
          </a:p>
        </p:txBody>
      </p:sp>
    </p:spTree>
    <p:extLst>
      <p:ext uri="{BB962C8B-B14F-4D97-AF65-F5344CB8AC3E}">
        <p14:creationId xmlns:p14="http://schemas.microsoft.com/office/powerpoint/2010/main" val="2179823946"/>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2000"/>
                                        <p:tgtEl>
                                          <p:spTgt spid="3">
                                            <p:txEl>
                                              <p:pRg st="0" end="0"/>
                                            </p:txEl>
                                          </p:spTgt>
                                        </p:tgtEl>
                                      </p:cBhvr>
                                    </p:animEffect>
                                  </p:childTnLst>
                                </p:cTn>
                              </p:par>
                            </p:childTnLst>
                          </p:cTn>
                        </p:par>
                        <p:par>
                          <p:cTn id="12" fill="hold">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par>
                          <p:cTn id="16" fill="hold">
                            <p:stCondLst>
                              <p:cond delay="6000"/>
                            </p:stCondLst>
                            <p:childTnLst>
                              <p:par>
                                <p:cTn id="17" presetID="2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edge">
                                      <p:cBhvr>
                                        <p:cTn id="19" dur="2000"/>
                                        <p:tgtEl>
                                          <p:spTgt spid="3">
                                            <p:txEl>
                                              <p:pRg st="2" end="2"/>
                                            </p:txEl>
                                          </p:spTgt>
                                        </p:tgtEl>
                                      </p:cBhvr>
                                    </p:animEffect>
                                  </p:childTnLst>
                                </p:cTn>
                              </p:par>
                            </p:childTnLst>
                          </p:cTn>
                        </p:par>
                        <p:par>
                          <p:cTn id="20" fill="hold">
                            <p:stCondLst>
                              <p:cond delay="8000"/>
                            </p:stCondLst>
                            <p:childTnLst>
                              <p:par>
                                <p:cTn id="21" presetID="2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edge">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4043"/>
            <a:ext cx="5791200" cy="1371600"/>
          </a:xfrm>
        </p:spPr>
        <p:txBody>
          <a:bodyPr>
            <a:normAutofit fontScale="90000"/>
          </a:bodyPr>
          <a:lstStyle/>
          <a:p>
            <a:pPr algn="ctr" rtl="1"/>
            <a:r>
              <a:rPr lang="ar-SA" b="1" u="sng" dirty="0" smtClean="0">
                <a:solidFill>
                  <a:srgbClr val="00B0F0"/>
                </a:solidFill>
                <a:latin typeface="Times New Roman" panose="02020603050405020304" pitchFamily="18" charset="0"/>
                <a:cs typeface="Times New Roman" panose="02020603050405020304" pitchFamily="18" charset="0"/>
              </a:rPr>
              <a:t>المبحث الثالث</a:t>
            </a:r>
            <a:r>
              <a:rPr lang="ar-SA" b="1" dirty="0" smtClean="0">
                <a:solidFill>
                  <a:srgbClr val="FF0000"/>
                </a:solidFill>
                <a:latin typeface="Times New Roman" panose="02020603050405020304" pitchFamily="18" charset="0"/>
                <a:cs typeface="Times New Roman" panose="02020603050405020304" pitchFamily="18" charset="0"/>
              </a:rPr>
              <a:t/>
            </a:r>
            <a:br>
              <a:rPr lang="ar-SA" b="1" dirty="0" smtClean="0">
                <a:solidFill>
                  <a:srgbClr val="FF0000"/>
                </a:solidFill>
                <a:latin typeface="Times New Roman" panose="02020603050405020304" pitchFamily="18" charset="0"/>
                <a:cs typeface="Times New Roman" panose="02020603050405020304" pitchFamily="18" charset="0"/>
              </a:rPr>
            </a:br>
            <a:r>
              <a:rPr lang="ar-AE" b="1" dirty="0" smtClean="0">
                <a:solidFill>
                  <a:srgbClr val="FF0000"/>
                </a:solidFill>
                <a:latin typeface="Times New Roman" panose="02020603050405020304" pitchFamily="18" charset="0"/>
                <a:cs typeface="Times New Roman" panose="02020603050405020304" pitchFamily="18" charset="0"/>
              </a:rPr>
              <a:t> أ</a:t>
            </a:r>
            <a:r>
              <a:rPr lang="ar-SA" b="1" dirty="0" smtClean="0">
                <a:solidFill>
                  <a:srgbClr val="FF0000"/>
                </a:solidFill>
                <a:latin typeface="Times New Roman" panose="02020603050405020304" pitchFamily="18" charset="0"/>
                <a:cs typeface="Times New Roman" panose="02020603050405020304" pitchFamily="18" charset="0"/>
              </a:rPr>
              <a:t>قسام البحث وعناوينه الرئيسية والفرعية</a:t>
            </a: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51520" y="1268760"/>
            <a:ext cx="8650208" cy="5328592"/>
          </a:xfrm>
        </p:spPr>
        <p:txBody>
          <a:bodyPr>
            <a:normAutofit/>
          </a:bodyPr>
          <a:lstStyle/>
          <a:p>
            <a:pPr algn="r" rtl="1"/>
            <a:r>
              <a:rPr lang="ar-SA" sz="2800" b="1" dirty="0" smtClean="0">
                <a:solidFill>
                  <a:srgbClr val="C00000"/>
                </a:solidFill>
                <a:latin typeface="Times New Roman" panose="02020603050405020304" pitchFamily="18" charset="0"/>
                <a:cs typeface="Times New Roman" panose="02020603050405020304" pitchFamily="18" charset="0"/>
              </a:rPr>
              <a:t>أول</a:t>
            </a:r>
            <a:r>
              <a:rPr lang="ar-AE" sz="2800" b="1" dirty="0" smtClean="0">
                <a:solidFill>
                  <a:srgbClr val="C00000"/>
                </a:solidFill>
                <a:latin typeface="Times New Roman" panose="02020603050405020304" pitchFamily="18" charset="0"/>
                <a:cs typeface="Times New Roman" panose="02020603050405020304" pitchFamily="18" charset="0"/>
              </a:rPr>
              <a:t>اً</a:t>
            </a:r>
            <a:r>
              <a:rPr lang="ar-SA" sz="2800" b="1" dirty="0" smtClean="0">
                <a:solidFill>
                  <a:srgbClr val="C00000"/>
                </a:solidFill>
                <a:latin typeface="Times New Roman" panose="02020603050405020304" pitchFamily="18" charset="0"/>
                <a:cs typeface="Times New Roman" panose="02020603050405020304" pitchFamily="18" charset="0"/>
              </a:rPr>
              <a:t>: المعلومات التمهيدية: </a:t>
            </a:r>
          </a:p>
          <a:p>
            <a:pPr algn="r" rtl="1"/>
            <a:r>
              <a:rPr lang="ar-SA" sz="2800" dirty="0" smtClean="0">
                <a:latin typeface="Times New Roman" panose="02020603050405020304" pitchFamily="18" charset="0"/>
                <a:cs typeface="Times New Roman" panose="02020603050405020304" pitchFamily="18" charset="0"/>
              </a:rPr>
              <a:t>وهذا الجزء الأول من البحث يشمل على جوانب مفتاحية مهمة وهي كالآتي: </a:t>
            </a:r>
          </a:p>
          <a:p>
            <a:pPr algn="r" rtl="1"/>
            <a:r>
              <a:rPr lang="ar-SA" sz="2800" dirty="0" smtClean="0">
                <a:latin typeface="Times New Roman" panose="02020603050405020304" pitchFamily="18" charset="0"/>
                <a:cs typeface="Times New Roman" panose="02020603050405020304" pitchFamily="18" charset="0"/>
              </a:rPr>
              <a:t>1 – </a:t>
            </a:r>
            <a:r>
              <a:rPr lang="ar-SA" sz="2800" b="1" dirty="0" smtClean="0">
                <a:solidFill>
                  <a:srgbClr val="C00000"/>
                </a:solidFill>
                <a:latin typeface="Times New Roman" panose="02020603050405020304" pitchFamily="18" charset="0"/>
                <a:cs typeface="Times New Roman" panose="02020603050405020304" pitchFamily="18" charset="0"/>
              </a:rPr>
              <a:t>صفحة العنوان: </a:t>
            </a:r>
            <a:r>
              <a:rPr lang="ar-SA" sz="2800" dirty="0" smtClean="0">
                <a:latin typeface="Times New Roman" panose="02020603050405020304" pitchFamily="18" charset="0"/>
                <a:cs typeface="Times New Roman" panose="02020603050405020304" pitchFamily="18" charset="0"/>
              </a:rPr>
              <a:t>وتشمل على اسم الجامعة أو المؤسسة التي ينتمي إليها الباحث، ويكون موقع هذه المعلومات في الجهة العليا اليمنى من صفحة العنوان، ثم في وسط الصفحة عنوان البحث أو الأطروحة وتحته العنوان الثلاثي </a:t>
            </a:r>
          </a:p>
          <a:p>
            <a:pPr algn="r" rtl="1"/>
            <a:r>
              <a:rPr lang="ar-SA" sz="2800" b="1" dirty="0" smtClean="0">
                <a:latin typeface="Times New Roman" panose="02020603050405020304" pitchFamily="18" charset="0"/>
                <a:cs typeface="Times New Roman" panose="02020603050405020304" pitchFamily="18" charset="0"/>
              </a:rPr>
              <a:t>2 – </a:t>
            </a:r>
            <a:r>
              <a:rPr lang="ar-SA" sz="2800" b="1" dirty="0" smtClean="0">
                <a:solidFill>
                  <a:srgbClr val="C00000"/>
                </a:solidFill>
                <a:latin typeface="Times New Roman" panose="02020603050405020304" pitchFamily="18" charset="0"/>
                <a:cs typeface="Times New Roman" panose="02020603050405020304" pitchFamily="18" charset="0"/>
              </a:rPr>
              <a:t>في حالة </a:t>
            </a:r>
            <a:r>
              <a:rPr lang="ar-SA" sz="2800" b="1" dirty="0" err="1" smtClean="0">
                <a:solidFill>
                  <a:srgbClr val="C00000"/>
                </a:solidFill>
                <a:latin typeface="Times New Roman" panose="02020603050405020304" pitchFamily="18" charset="0"/>
                <a:cs typeface="Times New Roman" panose="02020603050405020304" pitchFamily="18" charset="0"/>
              </a:rPr>
              <a:t>الأطاريح</a:t>
            </a:r>
            <a:r>
              <a:rPr lang="ar-SA" sz="2800" b="1" dirty="0" smtClean="0">
                <a:solidFill>
                  <a:srgbClr val="C00000"/>
                </a:solidFill>
                <a:latin typeface="Times New Roman" panose="02020603050405020304" pitchFamily="18" charset="0"/>
                <a:cs typeface="Times New Roman" panose="02020603050405020304" pitchFamily="18" charset="0"/>
              </a:rPr>
              <a:t> والرسائل الجامعية: </a:t>
            </a:r>
            <a:r>
              <a:rPr lang="ar-SA" sz="2800" dirty="0" smtClean="0">
                <a:latin typeface="Times New Roman" panose="02020603050405020304" pitchFamily="18" charset="0"/>
                <a:cs typeface="Times New Roman" panose="02020603050405020304" pitchFamily="18" charset="0"/>
              </a:rPr>
              <a:t>تترك صفحة ثانية بعد صفحة العنوان لكتابة أسماء الأساتذة المشرفين والمناقشين </a:t>
            </a:r>
          </a:p>
          <a:p>
            <a:pPr algn="r" rtl="1"/>
            <a:r>
              <a:rPr lang="ar-SA" sz="2800" dirty="0" smtClean="0">
                <a:latin typeface="Times New Roman" panose="02020603050405020304" pitchFamily="18" charset="0"/>
                <a:cs typeface="Times New Roman" panose="02020603050405020304" pitchFamily="18" charset="0"/>
              </a:rPr>
              <a:t>3</a:t>
            </a:r>
            <a:r>
              <a:rPr lang="ar-SA" sz="2800" b="1" dirty="0" smtClean="0">
                <a:latin typeface="Times New Roman" panose="02020603050405020304" pitchFamily="18" charset="0"/>
                <a:cs typeface="Times New Roman" panose="02020603050405020304" pitchFamily="18" charset="0"/>
              </a:rPr>
              <a:t> – </a:t>
            </a:r>
            <a:r>
              <a:rPr lang="ar-SA" sz="2800" b="1" dirty="0" smtClean="0">
                <a:solidFill>
                  <a:srgbClr val="C00000"/>
                </a:solidFill>
                <a:latin typeface="Times New Roman" panose="02020603050405020304" pitchFamily="18" charset="0"/>
                <a:cs typeface="Times New Roman" panose="02020603050405020304" pitchFamily="18" charset="0"/>
              </a:rPr>
              <a:t>صفحة الإهداء أو الشكر</a:t>
            </a:r>
            <a:r>
              <a:rPr lang="ar-SA" sz="2800" b="1" dirty="0" smtClean="0">
                <a:latin typeface="Times New Roman" panose="02020603050405020304" pitchFamily="18" charset="0"/>
                <a:cs typeface="Times New Roman" panose="02020603050405020304" pitchFamily="18" charset="0"/>
              </a:rPr>
              <a:t>: </a:t>
            </a:r>
            <a:r>
              <a:rPr lang="ar-SA" sz="2800" dirty="0" smtClean="0">
                <a:latin typeface="Times New Roman" panose="02020603050405020304" pitchFamily="18" charset="0"/>
                <a:cs typeface="Times New Roman" panose="02020603050405020304" pitchFamily="18" charset="0"/>
              </a:rPr>
              <a:t>تخصص صفحة لإهداء البحث لشخص قريب وتوضيح تقديره وامتنانه لجهوده في إنجاز البحث </a:t>
            </a:r>
          </a:p>
          <a:p>
            <a:pPr algn="r" rtl="1"/>
            <a:endParaRPr lang="ar-SA" dirty="0"/>
          </a:p>
        </p:txBody>
      </p:sp>
    </p:spTree>
    <p:extLst>
      <p:ext uri="{BB962C8B-B14F-4D97-AF65-F5344CB8AC3E}">
        <p14:creationId xmlns:p14="http://schemas.microsoft.com/office/powerpoint/2010/main" val="40042562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500"/>
                                        <p:tgtEl>
                                          <p:spTgt spid="3">
                                            <p:txEl>
                                              <p:pRg st="0" end="0"/>
                                            </p:txEl>
                                          </p:spTgt>
                                        </p:tgtEl>
                                      </p:cBhvr>
                                    </p:animEffect>
                                  </p:childTnLst>
                                </p:cTn>
                              </p:par>
                            </p:childTnLst>
                          </p:cTn>
                        </p:par>
                        <p:par>
                          <p:cTn id="14" fill="hold">
                            <p:stCondLst>
                              <p:cond delay="2000"/>
                            </p:stCondLst>
                            <p:childTnLst>
                              <p:par>
                                <p:cTn id="15" presetID="55"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500"/>
                                        <p:tgtEl>
                                          <p:spTgt spid="3">
                                            <p:txEl>
                                              <p:pRg st="1" end="1"/>
                                            </p:txEl>
                                          </p:spTgt>
                                        </p:tgtEl>
                                      </p:cBhvr>
                                    </p:animEffect>
                                  </p:childTnLst>
                                </p:cTn>
                              </p:par>
                            </p:childTnLst>
                          </p:cTn>
                        </p:par>
                        <p:par>
                          <p:cTn id="20" fill="hold">
                            <p:stCondLst>
                              <p:cond delay="3500"/>
                            </p:stCondLst>
                            <p:childTnLst>
                              <p:par>
                                <p:cTn id="21" presetID="55" presetClass="entr" presetSubtype="0"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4" dur="1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5" dur="1500"/>
                                        <p:tgtEl>
                                          <p:spTgt spid="3">
                                            <p:txEl>
                                              <p:pRg st="2" end="2"/>
                                            </p:txEl>
                                          </p:spTgt>
                                        </p:tgtEl>
                                      </p:cBhvr>
                                    </p:animEffect>
                                  </p:childTnLst>
                                </p:cTn>
                              </p:par>
                            </p:childTnLst>
                          </p:cTn>
                        </p:par>
                        <p:par>
                          <p:cTn id="26" fill="hold">
                            <p:stCondLst>
                              <p:cond delay="5000"/>
                            </p:stCondLst>
                            <p:childTnLst>
                              <p:par>
                                <p:cTn id="27" presetID="55"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0" dur="1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500"/>
                                        <p:tgtEl>
                                          <p:spTgt spid="3">
                                            <p:txEl>
                                              <p:pRg st="3" end="3"/>
                                            </p:txEl>
                                          </p:spTgt>
                                        </p:tgtEl>
                                      </p:cBhvr>
                                    </p:animEffect>
                                  </p:childTnLst>
                                </p:cTn>
                              </p:par>
                            </p:childTnLst>
                          </p:cTn>
                        </p:par>
                        <p:par>
                          <p:cTn id="32" fill="hold">
                            <p:stCondLst>
                              <p:cond delay="6500"/>
                            </p:stCondLst>
                            <p:childTnLst>
                              <p:par>
                                <p:cTn id="33" presetID="55"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95736" y="188640"/>
            <a:ext cx="4364150" cy="1371600"/>
          </a:xfrm>
        </p:spPr>
        <p:txBody>
          <a:bodyPr>
            <a:normAutofit/>
          </a:bodyPr>
          <a:lstStyle/>
          <a:p>
            <a:pPr algn="ctr" rtl="1"/>
            <a:r>
              <a:rPr lang="ar-AE" b="1" dirty="0" smtClean="0">
                <a:solidFill>
                  <a:srgbClr val="C00000"/>
                </a:solidFill>
                <a:latin typeface="Times New Roman" panose="02020603050405020304" pitchFamily="18" charset="0"/>
                <a:cs typeface="Times New Roman" panose="02020603050405020304" pitchFamily="18" charset="0"/>
              </a:rPr>
              <a:t>أ</a:t>
            </a:r>
            <a:r>
              <a:rPr lang="ar-SA" b="1" dirty="0" smtClean="0">
                <a:solidFill>
                  <a:srgbClr val="C00000"/>
                </a:solidFill>
                <a:latin typeface="Times New Roman" panose="02020603050405020304" pitchFamily="18" charset="0"/>
                <a:cs typeface="Times New Roman" panose="02020603050405020304" pitchFamily="18" charset="0"/>
              </a:rPr>
              <a:t>قسام </a:t>
            </a:r>
            <a:r>
              <a:rPr lang="ar-SA" b="1" dirty="0">
                <a:solidFill>
                  <a:srgbClr val="C00000"/>
                </a:solidFill>
                <a:latin typeface="Times New Roman" panose="02020603050405020304" pitchFamily="18" charset="0"/>
                <a:cs typeface="Times New Roman" panose="02020603050405020304" pitchFamily="18" charset="0"/>
              </a:rPr>
              <a:t>البحث وعناوينه الرئيسية والفرعية</a:t>
            </a:r>
          </a:p>
        </p:txBody>
      </p:sp>
      <p:sp>
        <p:nvSpPr>
          <p:cNvPr id="3" name="عنصر نائب للمحتوى 2"/>
          <p:cNvSpPr>
            <a:spLocks noGrp="1"/>
          </p:cNvSpPr>
          <p:nvPr>
            <p:ph idx="1"/>
          </p:nvPr>
        </p:nvSpPr>
        <p:spPr>
          <a:xfrm>
            <a:off x="107504" y="1560240"/>
            <a:ext cx="8784976" cy="5037112"/>
          </a:xfrm>
        </p:spPr>
        <p:txBody>
          <a:bodyPr>
            <a:normAutofit/>
          </a:bodyPr>
          <a:lstStyle/>
          <a:p>
            <a:pPr algn="r" rtl="1"/>
            <a:r>
              <a:rPr lang="ar-AE" sz="2800" dirty="0" smtClean="0">
                <a:latin typeface="Times New Roman" panose="02020603050405020304" pitchFamily="18" charset="0"/>
                <a:cs typeface="Times New Roman" panose="02020603050405020304" pitchFamily="18" charset="0"/>
              </a:rPr>
              <a:t>4-</a:t>
            </a:r>
            <a:r>
              <a:rPr lang="ar-SA" sz="2800" dirty="0" smtClean="0">
                <a:latin typeface="Times New Roman" panose="02020603050405020304" pitchFamily="18" charset="0"/>
                <a:cs typeface="Times New Roman" panose="02020603050405020304" pitchFamily="18" charset="0"/>
              </a:rPr>
              <a:t> </a:t>
            </a:r>
            <a:r>
              <a:rPr lang="ar-SA" sz="2800" b="1" dirty="0">
                <a:solidFill>
                  <a:srgbClr val="C00000"/>
                </a:solidFill>
                <a:latin typeface="Times New Roman" panose="02020603050405020304" pitchFamily="18" charset="0"/>
                <a:cs typeface="Times New Roman" panose="02020603050405020304" pitchFamily="18" charset="0"/>
              </a:rPr>
              <a:t>قائمة المحتويات: </a:t>
            </a:r>
            <a:r>
              <a:rPr lang="ar-SA" sz="2800" dirty="0">
                <a:latin typeface="Times New Roman" panose="02020603050405020304" pitchFamily="18" charset="0"/>
                <a:cs typeface="Times New Roman" panose="02020603050405020304" pitchFamily="18" charset="0"/>
              </a:rPr>
              <a:t>تشمل فصول البحث وعناوين الأقسام مع ذكر أرقام الصفحات التي وردت في الأقسام </a:t>
            </a:r>
            <a:endParaRPr lang="ar-AE" sz="2800" dirty="0" smtClean="0">
              <a:latin typeface="Times New Roman" panose="02020603050405020304" pitchFamily="18" charset="0"/>
              <a:cs typeface="Times New Roman" panose="02020603050405020304" pitchFamily="18" charset="0"/>
            </a:endParaRPr>
          </a:p>
          <a:p>
            <a:pPr algn="r" rtl="1"/>
            <a:r>
              <a:rPr lang="ar-AE" sz="2800" dirty="0" smtClean="0">
                <a:latin typeface="Times New Roman" panose="02020603050405020304" pitchFamily="18" charset="0"/>
                <a:cs typeface="Times New Roman" panose="02020603050405020304" pitchFamily="18" charset="0"/>
              </a:rPr>
              <a:t>5-</a:t>
            </a:r>
            <a:r>
              <a:rPr lang="ar-SA" sz="2800" b="1" dirty="0" smtClean="0">
                <a:solidFill>
                  <a:srgbClr val="C00000"/>
                </a:solidFill>
                <a:latin typeface="Times New Roman" panose="02020603050405020304" pitchFamily="18" charset="0"/>
                <a:cs typeface="Times New Roman" panose="02020603050405020304" pitchFamily="18" charset="0"/>
              </a:rPr>
              <a:t>قائمة </a:t>
            </a:r>
            <a:r>
              <a:rPr lang="ar-SA" sz="2800" b="1" dirty="0">
                <a:solidFill>
                  <a:srgbClr val="C00000"/>
                </a:solidFill>
                <a:latin typeface="Times New Roman" panose="02020603050405020304" pitchFamily="18" charset="0"/>
                <a:cs typeface="Times New Roman" panose="02020603050405020304" pitchFamily="18" charset="0"/>
              </a:rPr>
              <a:t>الأشكال والرسومات والجداول: </a:t>
            </a:r>
            <a:r>
              <a:rPr lang="ar-SA" sz="2800" dirty="0">
                <a:latin typeface="Times New Roman" panose="02020603050405020304" pitchFamily="18" charset="0"/>
                <a:cs typeface="Times New Roman" panose="02020603050405020304" pitchFamily="18" charset="0"/>
              </a:rPr>
              <a:t>تشمل الجداول الإحصائية ورسومات وخرائط لمعلومات البحث، وتوضع بصفحة مستقلة تلي صفحة المحتويات </a:t>
            </a:r>
            <a:endParaRPr lang="ar-AE" sz="2800" dirty="0" smtClean="0">
              <a:latin typeface="Times New Roman" panose="02020603050405020304" pitchFamily="18" charset="0"/>
              <a:cs typeface="Times New Roman" panose="02020603050405020304" pitchFamily="18" charset="0"/>
            </a:endParaRPr>
          </a:p>
          <a:p>
            <a:pPr algn="r" rtl="1"/>
            <a:r>
              <a:rPr lang="ar-AE" sz="2800" dirty="0" smtClean="0">
                <a:latin typeface="Times New Roman" panose="02020603050405020304" pitchFamily="18" charset="0"/>
                <a:cs typeface="Times New Roman" panose="02020603050405020304" pitchFamily="18" charset="0"/>
              </a:rPr>
              <a:t>6-</a:t>
            </a:r>
            <a:r>
              <a:rPr lang="ar-SA" sz="2800" b="1" dirty="0" smtClean="0">
                <a:solidFill>
                  <a:srgbClr val="C00000"/>
                </a:solidFill>
                <a:latin typeface="Times New Roman" panose="02020603050405020304" pitchFamily="18" charset="0"/>
                <a:cs typeface="Times New Roman" panose="02020603050405020304" pitchFamily="18" charset="0"/>
              </a:rPr>
              <a:t>خلاصة </a:t>
            </a:r>
            <a:r>
              <a:rPr lang="ar-SA" sz="2800" b="1" dirty="0">
                <a:solidFill>
                  <a:srgbClr val="C00000"/>
                </a:solidFill>
                <a:latin typeface="Times New Roman" panose="02020603050405020304" pitchFamily="18" charset="0"/>
                <a:cs typeface="Times New Roman" panose="02020603050405020304" pitchFamily="18" charset="0"/>
              </a:rPr>
              <a:t>البحث: </a:t>
            </a:r>
            <a:r>
              <a:rPr lang="ar-SA" sz="2800" dirty="0">
                <a:latin typeface="Times New Roman" panose="02020603050405020304" pitchFamily="18" charset="0"/>
                <a:cs typeface="Times New Roman" panose="02020603050405020304" pitchFamily="18" charset="0"/>
              </a:rPr>
              <a:t>وهي تقرير مقتضب وقصير عن أهم ما قام به الباحث، بداية من تحديده لمشكلة البحث وحتى تحليله للمعلومات، وثم وصوله للاستنتاجات المطلوبة</a:t>
            </a:r>
          </a:p>
          <a:p>
            <a:pPr algn="r" rtl="1"/>
            <a:endParaRPr lang="ar-SA" dirty="0"/>
          </a:p>
        </p:txBody>
      </p:sp>
    </p:spTree>
    <p:extLst>
      <p:ext uri="{BB962C8B-B14F-4D97-AF65-F5344CB8AC3E}">
        <p14:creationId xmlns:p14="http://schemas.microsoft.com/office/powerpoint/2010/main" val="323884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9"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25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25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1250"/>
                                        <p:tgtEl>
                                          <p:spTgt spid="3">
                                            <p:txEl>
                                              <p:pRg st="0" end="0"/>
                                            </p:txEl>
                                          </p:spTgt>
                                        </p:tgtEl>
                                      </p:cBhvr>
                                    </p:animEffect>
                                  </p:childTnLst>
                                </p:cTn>
                              </p:par>
                            </p:childTnLst>
                          </p:cTn>
                        </p:par>
                        <p:par>
                          <p:cTn id="17" fill="hold">
                            <p:stCondLst>
                              <p:cond delay="3250"/>
                            </p:stCondLst>
                            <p:childTnLst>
                              <p:par>
                                <p:cTn id="18" presetID="49" presetClass="entr" presetSubtype="0" de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25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25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25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1250"/>
                                        <p:tgtEl>
                                          <p:spTgt spid="3">
                                            <p:txEl>
                                              <p:pRg st="1" end="1"/>
                                            </p:txEl>
                                          </p:spTgt>
                                        </p:tgtEl>
                                      </p:cBhvr>
                                    </p:animEffect>
                                  </p:childTnLst>
                                </p:cTn>
                              </p:par>
                            </p:childTnLst>
                          </p:cTn>
                        </p:par>
                        <p:par>
                          <p:cTn id="24" fill="hold">
                            <p:stCondLst>
                              <p:cond delay="4500"/>
                            </p:stCondLst>
                            <p:childTnLst>
                              <p:par>
                                <p:cTn id="25" presetID="49" presetClass="entr" presetSubtype="0" decel="10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25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25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25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0"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83768" y="188640"/>
            <a:ext cx="3681656" cy="490066"/>
          </a:xfrm>
        </p:spPr>
        <p:txBody>
          <a:bodyPr>
            <a:normAutofit fontScale="90000"/>
          </a:bodyPr>
          <a:lstStyle/>
          <a:p>
            <a:pPr algn="r"/>
            <a:r>
              <a:rPr lang="ar-SA" b="1" dirty="0" smtClean="0">
                <a:solidFill>
                  <a:srgbClr val="C00000"/>
                </a:solidFill>
                <a:latin typeface="Times New Roman" panose="02020603050405020304" pitchFamily="18" charset="0"/>
                <a:cs typeface="Times New Roman" panose="02020603050405020304" pitchFamily="18" charset="0"/>
              </a:rPr>
              <a:t>ثانياً: المتن (النص):</a:t>
            </a:r>
            <a:br>
              <a:rPr lang="ar-SA" b="1" dirty="0" smtClean="0">
                <a:solidFill>
                  <a:srgbClr val="C00000"/>
                </a:solidFill>
                <a:latin typeface="Times New Roman" panose="02020603050405020304" pitchFamily="18" charset="0"/>
                <a:cs typeface="Times New Roman" panose="02020603050405020304" pitchFamily="18" charset="0"/>
              </a:rPr>
            </a:br>
            <a:endParaRPr lang="ar-SA"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395536" y="1214422"/>
            <a:ext cx="8224564" cy="5310922"/>
          </a:xfrm>
        </p:spPr>
        <p:txBody>
          <a:bodyPr>
            <a:normAutofit/>
          </a:bodyPr>
          <a:lstStyle/>
          <a:p>
            <a:pPr marL="82296" indent="0" algn="r" rtl="1">
              <a:buNone/>
            </a:pPr>
            <a:r>
              <a:rPr lang="ar-SA" sz="2800" dirty="0" smtClean="0">
                <a:latin typeface="Times New Roman" panose="02020603050405020304" pitchFamily="18" charset="0"/>
                <a:cs typeface="Times New Roman" panose="02020603050405020304" pitchFamily="18" charset="0"/>
              </a:rPr>
              <a:t>يعتبر هذا الجزء الأوسع للبحث وحصيلة جهد الباحث في جمع المعلومات من مصادرها المختلفة.</a:t>
            </a:r>
          </a:p>
          <a:p>
            <a:pPr marL="82296" indent="0" algn="r" rtl="1">
              <a:buNone/>
            </a:pPr>
            <a:r>
              <a:rPr lang="ar-SA" sz="2800" dirty="0" smtClean="0">
                <a:solidFill>
                  <a:schemeClr val="tx1"/>
                </a:solidFill>
                <a:latin typeface="Times New Roman" panose="02020603050405020304" pitchFamily="18" charset="0"/>
                <a:cs typeface="Times New Roman" panose="02020603050405020304" pitchFamily="18" charset="0"/>
              </a:rPr>
              <a:t>ويشتمل المتن على جوانب مختلفة وهي كالآتي: </a:t>
            </a:r>
          </a:p>
          <a:p>
            <a:pPr algn="r" rtl="1"/>
            <a:r>
              <a:rPr lang="ar-AE" sz="2800" dirty="0" smtClean="0">
                <a:latin typeface="Times New Roman" panose="02020603050405020304" pitchFamily="18" charset="0"/>
                <a:cs typeface="Times New Roman" panose="02020603050405020304" pitchFamily="18" charset="0"/>
              </a:rPr>
              <a:t>1-</a:t>
            </a:r>
            <a:r>
              <a:rPr lang="ar-SA" sz="2800" b="1" dirty="0" smtClean="0">
                <a:solidFill>
                  <a:schemeClr val="accent5"/>
                </a:solidFill>
                <a:latin typeface="Times New Roman" panose="02020603050405020304" pitchFamily="18" charset="0"/>
                <a:cs typeface="Times New Roman" panose="02020603050405020304" pitchFamily="18" charset="0"/>
              </a:rPr>
              <a:t>مقدمة البحث: </a:t>
            </a:r>
            <a:r>
              <a:rPr lang="ar-SA" sz="2800" dirty="0" smtClean="0">
                <a:latin typeface="Times New Roman" panose="02020603050405020304" pitchFamily="18" charset="0"/>
                <a:cs typeface="Times New Roman" panose="02020603050405020304" pitchFamily="18" charset="0"/>
              </a:rPr>
              <a:t>نعالج جوانب إيضاحية مهمة للبحث</a:t>
            </a:r>
          </a:p>
          <a:p>
            <a:pPr algn="r" rtl="1"/>
            <a:r>
              <a:rPr lang="ar-AE" sz="2800" dirty="0" smtClean="0">
                <a:latin typeface="Times New Roman" panose="02020603050405020304" pitchFamily="18" charset="0"/>
                <a:cs typeface="Times New Roman" panose="02020603050405020304" pitchFamily="18" charset="0"/>
              </a:rPr>
              <a:t>2-</a:t>
            </a:r>
            <a:r>
              <a:rPr lang="ar-SA" sz="2800" b="1" dirty="0" smtClean="0">
                <a:solidFill>
                  <a:schemeClr val="accent5"/>
                </a:solidFill>
                <a:latin typeface="Times New Roman" panose="02020603050405020304" pitchFamily="18" charset="0"/>
                <a:cs typeface="Times New Roman" panose="02020603050405020304" pitchFamily="18" charset="0"/>
              </a:rPr>
              <a:t>الأبواب: </a:t>
            </a:r>
            <a:r>
              <a:rPr lang="ar-SA" sz="2800" dirty="0" smtClean="0">
                <a:latin typeface="Times New Roman" panose="02020603050405020304" pitchFamily="18" charset="0"/>
                <a:cs typeface="Times New Roman" panose="02020603050405020304" pitchFamily="18" charset="0"/>
              </a:rPr>
              <a:t>يعتمد الباحث إلى تقسيم بحثه إلى قسمين أو ثلاثة رئيسية يسميها الأبواب والتي هي أكبر وأوسع تقسيم للبحوث، ليشمل كل باب من أبواب البحث على فصول </a:t>
            </a:r>
          </a:p>
          <a:p>
            <a:pPr algn="r" rtl="1"/>
            <a:r>
              <a:rPr lang="ar-AE" sz="2800" dirty="0" smtClean="0">
                <a:latin typeface="Times New Roman" panose="02020603050405020304" pitchFamily="18" charset="0"/>
                <a:cs typeface="Times New Roman" panose="02020603050405020304" pitchFamily="18" charset="0"/>
              </a:rPr>
              <a:t>3-</a:t>
            </a:r>
            <a:r>
              <a:rPr lang="ar-SA" sz="2800" b="1" dirty="0" smtClean="0">
                <a:solidFill>
                  <a:schemeClr val="accent5"/>
                </a:solidFill>
                <a:latin typeface="Times New Roman" panose="02020603050405020304" pitchFamily="18" charset="0"/>
                <a:cs typeface="Times New Roman" panose="02020603050405020304" pitchFamily="18" charset="0"/>
              </a:rPr>
              <a:t>الفصول والمباحث: </a:t>
            </a:r>
            <a:r>
              <a:rPr lang="ar-SA" sz="2800" dirty="0" smtClean="0">
                <a:latin typeface="Times New Roman" panose="02020603050405020304" pitchFamily="18" charset="0"/>
                <a:cs typeface="Times New Roman" panose="02020603050405020304" pitchFamily="18" charset="0"/>
              </a:rPr>
              <a:t>يعتبر تقسيم البحث إلى فصول أمر مفضل في كتابة تقرير البحث، أو الشكل النهائي له. </a:t>
            </a:r>
            <a:endParaRPr lang="ar-S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9221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1750"/>
                                        <p:tgtEl>
                                          <p:spTgt spid="3">
                                            <p:txEl>
                                              <p:pRg st="0" end="0"/>
                                            </p:txEl>
                                          </p:spTgt>
                                        </p:tgtEl>
                                      </p:cBhvr>
                                    </p:animEffect>
                                  </p:childTnLst>
                                </p:cTn>
                              </p:par>
                            </p:childTnLst>
                          </p:cTn>
                        </p:par>
                        <p:par>
                          <p:cTn id="12" fill="hold">
                            <p:stCondLst>
                              <p:cond delay="375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1750"/>
                                        <p:tgtEl>
                                          <p:spTgt spid="3">
                                            <p:txEl>
                                              <p:pRg st="1" end="1"/>
                                            </p:txEl>
                                          </p:spTgt>
                                        </p:tgtEl>
                                      </p:cBhvr>
                                    </p:animEffect>
                                  </p:childTnLst>
                                </p:cTn>
                              </p:par>
                            </p:childTnLst>
                          </p:cTn>
                        </p:par>
                        <p:par>
                          <p:cTn id="16" fill="hold">
                            <p:stCondLst>
                              <p:cond delay="55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1750"/>
                                        <p:tgtEl>
                                          <p:spTgt spid="3">
                                            <p:txEl>
                                              <p:pRg st="2" end="2"/>
                                            </p:txEl>
                                          </p:spTgt>
                                        </p:tgtEl>
                                      </p:cBhvr>
                                    </p:animEffect>
                                  </p:childTnLst>
                                </p:cTn>
                              </p:par>
                            </p:childTnLst>
                          </p:cTn>
                        </p:par>
                        <p:par>
                          <p:cTn id="20" fill="hold">
                            <p:stCondLst>
                              <p:cond delay="7250"/>
                            </p:stCondLst>
                            <p:childTnLst>
                              <p:par>
                                <p:cTn id="21" presetID="16" presetClass="entr" presetSubtype="2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1750"/>
                                        <p:tgtEl>
                                          <p:spTgt spid="3">
                                            <p:txEl>
                                              <p:pRg st="3" end="3"/>
                                            </p:txEl>
                                          </p:spTgt>
                                        </p:tgtEl>
                                      </p:cBhvr>
                                    </p:animEffect>
                                  </p:childTnLst>
                                </p:cTn>
                              </p:par>
                            </p:childTnLst>
                          </p:cTn>
                        </p:par>
                        <p:par>
                          <p:cTn id="24" fill="hold">
                            <p:stCondLst>
                              <p:cond delay="9000"/>
                            </p:stCondLst>
                            <p:childTnLst>
                              <p:par>
                                <p:cTn id="25" presetID="16" presetClass="entr" presetSubtype="2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152718"/>
            <a:ext cx="5040560" cy="633076"/>
          </a:xfrm>
        </p:spPr>
        <p:txBody>
          <a:bodyPr>
            <a:normAutofit fontScale="90000"/>
          </a:bodyPr>
          <a:lstStyle/>
          <a:p>
            <a:pPr algn="r"/>
            <a:r>
              <a:rPr lang="ar-SA" b="1" dirty="0" smtClean="0">
                <a:solidFill>
                  <a:srgbClr val="CC66FF"/>
                </a:solidFill>
                <a:latin typeface="Times New Roman" panose="02020603050405020304" pitchFamily="18" charset="0"/>
                <a:cs typeface="Times New Roman" panose="02020603050405020304" pitchFamily="18" charset="0"/>
              </a:rPr>
              <a:t>ثالثاً: الاستنتاجات والتوصيات:</a:t>
            </a:r>
            <a:endParaRPr lang="ar-SA" b="1" dirty="0">
              <a:solidFill>
                <a:srgbClr val="CC66FF"/>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571472" y="785794"/>
            <a:ext cx="8048628" cy="5786478"/>
          </a:xfrm>
        </p:spPr>
        <p:txBody>
          <a:bodyPr>
            <a:noAutofit/>
          </a:bodyPr>
          <a:lstStyle/>
          <a:p>
            <a:pPr algn="r" rtl="1"/>
            <a:r>
              <a:rPr lang="ar-SA" sz="2400" b="1" dirty="0" smtClean="0">
                <a:solidFill>
                  <a:schemeClr val="tx1"/>
                </a:solidFill>
                <a:latin typeface="Times New Roman" panose="02020603050405020304" pitchFamily="18" charset="0"/>
                <a:cs typeface="Times New Roman" panose="02020603050405020304" pitchFamily="18" charset="0"/>
              </a:rPr>
              <a:t>الاستنتاجات: </a:t>
            </a:r>
            <a:r>
              <a:rPr lang="ar-SA" sz="2400" dirty="0" smtClean="0">
                <a:solidFill>
                  <a:schemeClr val="tx1"/>
                </a:solidFill>
                <a:latin typeface="Times New Roman" panose="02020603050405020304" pitchFamily="18" charset="0"/>
                <a:cs typeface="Times New Roman" panose="02020603050405020304" pitchFamily="18" charset="0"/>
              </a:rPr>
              <a:t>يقوم الباحث بمجموعة من الاستنتاجات هي ليست خلاصة البحث، إنما مناقشة للمردودات والفوائد المستندة إلى الشواهد والأدلة التي تم عرضها في متن البحث</a:t>
            </a:r>
          </a:p>
          <a:p>
            <a:pPr marL="82296" indent="0" algn="r" rtl="1">
              <a:buNone/>
            </a:pPr>
            <a:r>
              <a:rPr lang="ar-SA" sz="2400" dirty="0" smtClean="0">
                <a:solidFill>
                  <a:schemeClr val="tx1"/>
                </a:solidFill>
                <a:latin typeface="Times New Roman" panose="02020603050405020304" pitchFamily="18" charset="0"/>
                <a:cs typeface="Times New Roman" panose="02020603050405020304" pitchFamily="18" charset="0"/>
              </a:rPr>
              <a:t>لذلك يجب أن تتوفر مجموعة من المواصفات الضرورية في نتائج البحث بغض النظر عن أسلوب البحث ومنهجه، وهي كالآتي:</a:t>
            </a:r>
          </a:p>
          <a:p>
            <a:pPr algn="r" rtl="1"/>
            <a:r>
              <a:rPr lang="ar-AE" sz="2400" b="1" dirty="0" smtClean="0">
                <a:latin typeface="Times New Roman" panose="02020603050405020304" pitchFamily="18" charset="0"/>
                <a:cs typeface="Times New Roman" panose="02020603050405020304" pitchFamily="18" charset="0"/>
              </a:rPr>
              <a:t>1-</a:t>
            </a:r>
            <a:r>
              <a:rPr lang="ar-SA" sz="2400" b="1" dirty="0" smtClean="0">
                <a:latin typeface="Times New Roman" panose="02020603050405020304" pitchFamily="18" charset="0"/>
                <a:cs typeface="Times New Roman" panose="02020603050405020304" pitchFamily="18" charset="0"/>
              </a:rPr>
              <a:t>تشخيص الجوانب التي توصل إليها الباحث بشكل واضح، عن طريق المنهج الذي أتبعه والأداة التي جمع بها المعلومات </a:t>
            </a:r>
          </a:p>
          <a:p>
            <a:pPr algn="r" rtl="1"/>
            <a:r>
              <a:rPr lang="ar-AE" sz="2400" b="1" dirty="0" smtClean="0">
                <a:latin typeface="Times New Roman" panose="02020603050405020304" pitchFamily="18" charset="0"/>
                <a:cs typeface="Times New Roman" panose="02020603050405020304" pitchFamily="18" charset="0"/>
              </a:rPr>
              <a:t>2-</a:t>
            </a:r>
            <a:r>
              <a:rPr lang="ar-SA" sz="2400" b="1" dirty="0" smtClean="0">
                <a:latin typeface="Times New Roman" panose="02020603050405020304" pitchFamily="18" charset="0"/>
                <a:cs typeface="Times New Roman" panose="02020603050405020304" pitchFamily="18" charset="0"/>
              </a:rPr>
              <a:t>لا يشترط بالاستنتاجات – كلها أو بعضها – أن تكون سلبية، فقد تكون هناك جوانب إيجابية يحتاج الباحث لذكرها</a:t>
            </a:r>
          </a:p>
          <a:p>
            <a:pPr algn="r" rtl="1"/>
            <a:r>
              <a:rPr lang="ar-AE" sz="2400" b="1" dirty="0" smtClean="0">
                <a:latin typeface="Times New Roman" panose="02020603050405020304" pitchFamily="18" charset="0"/>
                <a:cs typeface="Times New Roman" panose="02020603050405020304" pitchFamily="18" charset="0"/>
              </a:rPr>
              <a:t>3-</a:t>
            </a:r>
            <a:r>
              <a:rPr lang="ar-SA" sz="2400" b="1" dirty="0" smtClean="0">
                <a:latin typeface="Times New Roman" panose="02020603050405020304" pitchFamily="18" charset="0"/>
                <a:cs typeface="Times New Roman" panose="02020603050405020304" pitchFamily="18" charset="0"/>
              </a:rPr>
              <a:t>الابتعاد عن المجاملة في ذكر الاستنتاجات واعتماد الموضوعية في طرح السلبيات وال</a:t>
            </a:r>
            <a:r>
              <a:rPr lang="ar-AE" sz="2400" b="1" dirty="0" smtClean="0">
                <a:latin typeface="Times New Roman" panose="02020603050405020304" pitchFamily="18" charset="0"/>
                <a:cs typeface="Times New Roman" panose="02020603050405020304" pitchFamily="18" charset="0"/>
              </a:rPr>
              <a:t>إ</a:t>
            </a:r>
            <a:r>
              <a:rPr lang="ar-SA" sz="2400" b="1" dirty="0" err="1" smtClean="0">
                <a:latin typeface="Times New Roman" panose="02020603050405020304" pitchFamily="18" charset="0"/>
                <a:cs typeface="Times New Roman" panose="02020603050405020304" pitchFamily="18" charset="0"/>
              </a:rPr>
              <a:t>يجابيات</a:t>
            </a:r>
            <a:r>
              <a:rPr lang="ar-SA" sz="2400" b="1" dirty="0" smtClean="0">
                <a:latin typeface="Times New Roman" panose="02020603050405020304" pitchFamily="18" charset="0"/>
                <a:cs typeface="Times New Roman" panose="02020603050405020304" pitchFamily="18" charset="0"/>
              </a:rPr>
              <a:t> </a:t>
            </a:r>
          </a:p>
          <a:p>
            <a:pPr algn="r" rtl="1"/>
            <a:r>
              <a:rPr lang="ar-AE" sz="2400" b="1" dirty="0" smtClean="0">
                <a:latin typeface="Times New Roman" panose="02020603050405020304" pitchFamily="18" charset="0"/>
                <a:cs typeface="Times New Roman" panose="02020603050405020304" pitchFamily="18" charset="0"/>
              </a:rPr>
              <a:t>4-</a:t>
            </a:r>
            <a:r>
              <a:rPr lang="ar-SA" sz="2400" b="1" dirty="0" smtClean="0">
                <a:latin typeface="Times New Roman" panose="02020603050405020304" pitchFamily="18" charset="0"/>
                <a:cs typeface="Times New Roman" panose="02020603050405020304" pitchFamily="18" charset="0"/>
              </a:rPr>
              <a:t>أن يكون سردها بشكل متسلسل ومنطقي</a:t>
            </a:r>
          </a:p>
          <a:p>
            <a:pPr algn="r" rtl="1"/>
            <a:r>
              <a:rPr lang="ar-AE" sz="2400" b="1" dirty="0" smtClean="0">
                <a:latin typeface="Times New Roman" panose="02020603050405020304" pitchFamily="18" charset="0"/>
                <a:cs typeface="Times New Roman" panose="02020603050405020304" pitchFamily="18" charset="0"/>
              </a:rPr>
              <a:t>5-</a:t>
            </a:r>
            <a:r>
              <a:rPr lang="ar-SA" sz="2400" b="1" dirty="0" smtClean="0">
                <a:latin typeface="Times New Roman" panose="02020603050405020304" pitchFamily="18" charset="0"/>
                <a:cs typeface="Times New Roman" panose="02020603050405020304" pitchFamily="18" charset="0"/>
              </a:rPr>
              <a:t>أن يكون لها علاقة بمشكلة البحث وموضوعه </a:t>
            </a:r>
          </a:p>
          <a:p>
            <a:pPr algn="r" rtl="1"/>
            <a:endParaRPr lang="ar-SA" sz="2400" dirty="0"/>
          </a:p>
        </p:txBody>
      </p:sp>
    </p:spTree>
    <p:extLst>
      <p:ext uri="{BB962C8B-B14F-4D97-AF65-F5344CB8AC3E}">
        <p14:creationId xmlns:p14="http://schemas.microsoft.com/office/powerpoint/2010/main" val="130156913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250"/>
                                        <p:tgtEl>
                                          <p:spTgt spid="3">
                                            <p:txEl>
                                              <p:pRg st="0" end="0"/>
                                            </p:txEl>
                                          </p:spTgt>
                                        </p:tgtEl>
                                      </p:cBhvr>
                                    </p:animEffect>
                                  </p:childTnLst>
                                </p:cTn>
                              </p:par>
                            </p:childTnLst>
                          </p:cTn>
                        </p:par>
                        <p:par>
                          <p:cTn id="12" fill="hold">
                            <p:stCondLst>
                              <p:cond delay="3250"/>
                            </p:stCondLst>
                            <p:childTnLst>
                              <p:par>
                                <p:cTn id="13" presetID="3"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1250"/>
                                        <p:tgtEl>
                                          <p:spTgt spid="3">
                                            <p:txEl>
                                              <p:pRg st="1" end="1"/>
                                            </p:txEl>
                                          </p:spTgt>
                                        </p:tgtEl>
                                      </p:cBhvr>
                                    </p:animEffect>
                                  </p:childTnLst>
                                </p:cTn>
                              </p:par>
                            </p:childTnLst>
                          </p:cTn>
                        </p:par>
                        <p:par>
                          <p:cTn id="16" fill="hold">
                            <p:stCondLst>
                              <p:cond delay="4500"/>
                            </p:stCondLst>
                            <p:childTnLst>
                              <p:par>
                                <p:cTn id="17" presetID="3"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1250"/>
                                        <p:tgtEl>
                                          <p:spTgt spid="3">
                                            <p:txEl>
                                              <p:pRg st="2" end="2"/>
                                            </p:txEl>
                                          </p:spTgt>
                                        </p:tgtEl>
                                      </p:cBhvr>
                                    </p:animEffect>
                                  </p:childTnLst>
                                </p:cTn>
                              </p:par>
                            </p:childTnLst>
                          </p:cTn>
                        </p:par>
                        <p:par>
                          <p:cTn id="20" fill="hold">
                            <p:stCondLst>
                              <p:cond delay="5750"/>
                            </p:stCondLst>
                            <p:childTnLst>
                              <p:par>
                                <p:cTn id="21" presetID="3"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1250"/>
                                        <p:tgtEl>
                                          <p:spTgt spid="3">
                                            <p:txEl>
                                              <p:pRg st="3" end="3"/>
                                            </p:txEl>
                                          </p:spTgt>
                                        </p:tgtEl>
                                      </p:cBhvr>
                                    </p:animEffect>
                                  </p:childTnLst>
                                </p:cTn>
                              </p:par>
                            </p:childTnLst>
                          </p:cTn>
                        </p:par>
                        <p:par>
                          <p:cTn id="24" fill="hold">
                            <p:stCondLst>
                              <p:cond delay="7000"/>
                            </p:stCondLst>
                            <p:childTnLst>
                              <p:par>
                                <p:cTn id="25" presetID="3"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1250"/>
                                        <p:tgtEl>
                                          <p:spTgt spid="3">
                                            <p:txEl>
                                              <p:pRg st="4" end="4"/>
                                            </p:txEl>
                                          </p:spTgt>
                                        </p:tgtEl>
                                      </p:cBhvr>
                                    </p:animEffect>
                                  </p:childTnLst>
                                </p:cTn>
                              </p:par>
                            </p:childTnLst>
                          </p:cTn>
                        </p:par>
                        <p:par>
                          <p:cTn id="28" fill="hold">
                            <p:stCondLst>
                              <p:cond delay="8250"/>
                            </p:stCondLst>
                            <p:childTnLst>
                              <p:par>
                                <p:cTn id="29" presetID="3" presetClass="entr" presetSubtype="1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1250"/>
                                        <p:tgtEl>
                                          <p:spTgt spid="3">
                                            <p:txEl>
                                              <p:pRg st="5" end="5"/>
                                            </p:txEl>
                                          </p:spTgt>
                                        </p:tgtEl>
                                      </p:cBhvr>
                                    </p:animEffect>
                                  </p:childTnLst>
                                </p:cTn>
                              </p:par>
                            </p:childTnLst>
                          </p:cTn>
                        </p:par>
                        <p:par>
                          <p:cTn id="32" fill="hold">
                            <p:stCondLst>
                              <p:cond delay="9500"/>
                            </p:stCondLst>
                            <p:childTnLst>
                              <p:par>
                                <p:cTn id="33" presetID="3" presetClass="entr" presetSubtype="1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linds(horizontal)">
                                      <p:cBhvr>
                                        <p:cTn id="35"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116632"/>
            <a:ext cx="4474840" cy="668022"/>
          </a:xfrm>
        </p:spPr>
        <p:txBody>
          <a:bodyPr/>
          <a:lstStyle/>
          <a:p>
            <a:pPr algn="r"/>
            <a:r>
              <a:rPr lang="ar-SA" b="1" dirty="0" smtClean="0">
                <a:solidFill>
                  <a:srgbClr val="00B0F0"/>
                </a:solidFill>
                <a:latin typeface="Times New Roman" panose="02020603050405020304" pitchFamily="18" charset="0"/>
                <a:cs typeface="Times New Roman" panose="02020603050405020304" pitchFamily="18" charset="0"/>
              </a:rPr>
              <a:t>الاستنتاجات والتوصيات</a:t>
            </a:r>
            <a:endParaRPr lang="ar-SA" b="1" dirty="0">
              <a:solidFill>
                <a:srgbClr val="00B0F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323528" y="1000108"/>
            <a:ext cx="8610160" cy="5237204"/>
          </a:xfrm>
        </p:spPr>
        <p:txBody>
          <a:bodyPr>
            <a:noAutofit/>
          </a:bodyPr>
          <a:lstStyle/>
          <a:p>
            <a:pPr algn="r" rtl="1"/>
            <a:r>
              <a:rPr lang="ar-SA" sz="3200" b="1" dirty="0" smtClean="0">
                <a:solidFill>
                  <a:srgbClr val="0070C0"/>
                </a:solidFill>
                <a:latin typeface="Times New Roman" panose="02020603050405020304" pitchFamily="18" charset="0"/>
                <a:cs typeface="Times New Roman" panose="02020603050405020304" pitchFamily="18" charset="0"/>
              </a:rPr>
              <a:t>التوصيات: </a:t>
            </a:r>
            <a:r>
              <a:rPr lang="ar-SA" sz="3200" dirty="0" smtClean="0">
                <a:latin typeface="Times New Roman" panose="02020603050405020304" pitchFamily="18" charset="0"/>
                <a:cs typeface="Times New Roman" panose="02020603050405020304" pitchFamily="18" charset="0"/>
              </a:rPr>
              <a:t>هي النقاط والجوانب التي يرى الباحث ضرورة سردها بضوء الاستنتاجات التي توصل إليها</a:t>
            </a:r>
          </a:p>
          <a:p>
            <a:pPr marL="82296" indent="0" algn="r" rtl="1">
              <a:buNone/>
            </a:pPr>
            <a:r>
              <a:rPr lang="ar-SA" sz="3200" dirty="0" smtClean="0">
                <a:solidFill>
                  <a:schemeClr val="tx1"/>
                </a:solidFill>
                <a:latin typeface="Times New Roman" panose="02020603050405020304" pitchFamily="18" charset="0"/>
                <a:cs typeface="Times New Roman" panose="02020603050405020304" pitchFamily="18" charset="0"/>
              </a:rPr>
              <a:t>لذلك على الباحث أن يأخذ عدد من الأمور بعين الاعتبار عند ذكره للتوصيات وهي كالآتي: </a:t>
            </a:r>
          </a:p>
          <a:p>
            <a:pPr algn="r" rtl="1"/>
            <a:r>
              <a:rPr lang="ar-AE" sz="3200" b="1" dirty="0" smtClean="0">
                <a:latin typeface="Times New Roman" panose="02020603050405020304" pitchFamily="18" charset="0"/>
                <a:cs typeface="Times New Roman" panose="02020603050405020304" pitchFamily="18" charset="0"/>
              </a:rPr>
              <a:t>1-</a:t>
            </a:r>
            <a:r>
              <a:rPr lang="ar-SA" sz="3200" b="1" dirty="0" smtClean="0">
                <a:latin typeface="Times New Roman" panose="02020603050405020304" pitchFamily="18" charset="0"/>
                <a:cs typeface="Times New Roman" panose="02020603050405020304" pitchFamily="18" charset="0"/>
              </a:rPr>
              <a:t>أن لا تكون التوصيات بشكل الزام وأمر، وإنما بشكل اقتراح مثال: </a:t>
            </a:r>
          </a:p>
          <a:p>
            <a:pPr marL="0" indent="0" algn="r" rtl="1">
              <a:buNone/>
            </a:pPr>
            <a:r>
              <a:rPr lang="ar-SA" sz="3200" b="1" dirty="0" smtClean="0">
                <a:latin typeface="Times New Roman" panose="02020603050405020304" pitchFamily="18" charset="0"/>
                <a:cs typeface="Times New Roman" panose="02020603050405020304" pitchFamily="18" charset="0"/>
              </a:rPr>
              <a:t>"يوصي الباحث بإعادة النظر في ... أو يقترح الباحث... " </a:t>
            </a:r>
          </a:p>
          <a:p>
            <a:pPr algn="r" rtl="1"/>
            <a:r>
              <a:rPr lang="ar-AE" sz="3200" b="1" dirty="0" smtClean="0">
                <a:latin typeface="Times New Roman" panose="02020603050405020304" pitchFamily="18" charset="0"/>
                <a:cs typeface="Times New Roman" panose="02020603050405020304" pitchFamily="18" charset="0"/>
              </a:rPr>
              <a:t>2-</a:t>
            </a:r>
            <a:r>
              <a:rPr lang="ar-SA" sz="3200" b="1" dirty="0" smtClean="0">
                <a:latin typeface="Times New Roman" panose="02020603050405020304" pitchFamily="18" charset="0"/>
                <a:cs typeface="Times New Roman" panose="02020603050405020304" pitchFamily="18" charset="0"/>
              </a:rPr>
              <a:t>أن تستند كل توصية على استنتاج أو أكثر خرج به الباحث وذكره في القسم الخاص بالاستنتاجات </a:t>
            </a:r>
          </a:p>
        </p:txBody>
      </p:sp>
    </p:spTree>
    <p:extLst>
      <p:ext uri="{BB962C8B-B14F-4D97-AF65-F5344CB8AC3E}">
        <p14:creationId xmlns:p14="http://schemas.microsoft.com/office/powerpoint/2010/main" val="275164456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35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par>
                          <p:cTn id="16" fill="hold">
                            <p:stCondLst>
                              <p:cond delay="5500"/>
                            </p:stCondLst>
                            <p:childTnLst>
                              <p:par>
                                <p:cTn id="17" presetID="6"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par>
                          <p:cTn id="20" fill="hold">
                            <p:stCondLst>
                              <p:cond delay="7500"/>
                            </p:stCondLst>
                            <p:childTnLst>
                              <p:par>
                                <p:cTn id="21" presetID="6" presetClass="entr" presetSubtype="1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par>
                          <p:cTn id="24" fill="hold">
                            <p:stCondLst>
                              <p:cond delay="9500"/>
                            </p:stCondLst>
                            <p:childTnLst>
                              <p:par>
                                <p:cTn id="25" presetID="6" presetClass="entr" presetSubtype="16"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147248" cy="972026"/>
          </a:xfrm>
        </p:spPr>
        <p:txBody>
          <a:bodyPr/>
          <a:lstStyle/>
          <a:p>
            <a:pPr algn="ctr"/>
            <a:r>
              <a:rPr lang="ar-AE" b="1"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ar-SA" b="1" dirty="0">
                <a:solidFill>
                  <a:schemeClr val="accent1">
                    <a:lumMod val="60000"/>
                    <a:lumOff val="40000"/>
                  </a:schemeClr>
                </a:solidFill>
                <a:latin typeface="Times New Roman" panose="02020603050405020304" pitchFamily="18" charset="0"/>
                <a:cs typeface="Times New Roman" panose="02020603050405020304" pitchFamily="18" charset="0"/>
              </a:rPr>
              <a:t>الاستنتاجات والتوصيات</a:t>
            </a:r>
          </a:p>
        </p:txBody>
      </p:sp>
      <p:sp>
        <p:nvSpPr>
          <p:cNvPr id="3" name="عنصر نائب للمحتوى 2"/>
          <p:cNvSpPr>
            <a:spLocks noGrp="1"/>
          </p:cNvSpPr>
          <p:nvPr>
            <p:ph idx="1"/>
          </p:nvPr>
        </p:nvSpPr>
        <p:spPr>
          <a:xfrm>
            <a:off x="857224" y="1357298"/>
            <a:ext cx="8107264" cy="5312062"/>
          </a:xfrm>
        </p:spPr>
        <p:txBody>
          <a:bodyPr>
            <a:normAutofit/>
          </a:bodyPr>
          <a:lstStyle/>
          <a:p>
            <a:pPr algn="r" rtl="1"/>
            <a:r>
              <a:rPr lang="ar-AE" sz="2800" b="1" dirty="0" smtClean="0">
                <a:latin typeface="Times New Roman" panose="02020603050405020304" pitchFamily="18" charset="0"/>
                <a:cs typeface="Times New Roman" panose="02020603050405020304" pitchFamily="18" charset="0"/>
              </a:rPr>
              <a:t>3-</a:t>
            </a:r>
            <a:r>
              <a:rPr lang="ar-SA" sz="2800" b="1" dirty="0" smtClean="0">
                <a:latin typeface="Times New Roman" panose="02020603050405020304" pitchFamily="18" charset="0"/>
                <a:cs typeface="Times New Roman" panose="02020603050405020304" pitchFamily="18" charset="0"/>
              </a:rPr>
              <a:t>أن </a:t>
            </a:r>
            <a:r>
              <a:rPr lang="ar-SA" sz="2800" b="1" dirty="0">
                <a:latin typeface="Times New Roman" panose="02020603050405020304" pitchFamily="18" charset="0"/>
                <a:cs typeface="Times New Roman" panose="02020603050405020304" pitchFamily="18" charset="0"/>
              </a:rPr>
              <a:t>تكون التوصيات معقولة وقابلة للتنفيذ (ضمن الإمكانات) </a:t>
            </a:r>
          </a:p>
          <a:p>
            <a:pPr algn="r" rtl="1"/>
            <a:r>
              <a:rPr lang="ar-AE" sz="2800" b="1" dirty="0" smtClean="0">
                <a:latin typeface="Times New Roman" panose="02020603050405020304" pitchFamily="18" charset="0"/>
                <a:cs typeface="Times New Roman" panose="02020603050405020304" pitchFamily="18" charset="0"/>
              </a:rPr>
              <a:t>4-</a:t>
            </a:r>
            <a:r>
              <a:rPr lang="ar-SA" sz="2800" b="1" dirty="0" smtClean="0">
                <a:latin typeface="Times New Roman" panose="02020603050405020304" pitchFamily="18" charset="0"/>
                <a:cs typeface="Times New Roman" panose="02020603050405020304" pitchFamily="18" charset="0"/>
              </a:rPr>
              <a:t>الابتعاد </a:t>
            </a:r>
            <a:r>
              <a:rPr lang="ar-SA" sz="2800" b="1" dirty="0">
                <a:latin typeface="Times New Roman" panose="02020603050405020304" pitchFamily="18" charset="0"/>
                <a:cs typeface="Times New Roman" panose="02020603050405020304" pitchFamily="18" charset="0"/>
              </a:rPr>
              <a:t>عن العموميات في التوصيات، وأن تكون التوصيات واضحة ومحددة، مثال: </a:t>
            </a:r>
          </a:p>
          <a:p>
            <a:pPr marL="0" indent="0" algn="r" rtl="1">
              <a:buNone/>
            </a:pPr>
            <a:r>
              <a:rPr lang="ar-SA" sz="2800" b="1" dirty="0">
                <a:latin typeface="Times New Roman" panose="02020603050405020304" pitchFamily="18" charset="0"/>
                <a:cs typeface="Times New Roman" panose="02020603050405020304" pitchFamily="18" charset="0"/>
              </a:rPr>
              <a:t>" يقترح الباحث زيادة عدد العاملين في القسم أو المؤسسة ... " </a:t>
            </a:r>
          </a:p>
          <a:p>
            <a:pPr algn="r" rtl="1"/>
            <a:r>
              <a:rPr lang="ar-AE" sz="2800" b="1" dirty="0" smtClean="0">
                <a:latin typeface="Times New Roman" panose="02020603050405020304" pitchFamily="18" charset="0"/>
                <a:cs typeface="Times New Roman" panose="02020603050405020304" pitchFamily="18" charset="0"/>
              </a:rPr>
              <a:t>5-</a:t>
            </a:r>
            <a:r>
              <a:rPr lang="ar-SA" sz="2800" b="1" dirty="0" smtClean="0">
                <a:latin typeface="Times New Roman" panose="02020603050405020304" pitchFamily="18" charset="0"/>
                <a:cs typeface="Times New Roman" panose="02020603050405020304" pitchFamily="18" charset="0"/>
              </a:rPr>
              <a:t>أن </a:t>
            </a:r>
            <a:r>
              <a:rPr lang="ar-SA" sz="2800" b="1" dirty="0">
                <a:latin typeface="Times New Roman" panose="02020603050405020304" pitchFamily="18" charset="0"/>
                <a:cs typeface="Times New Roman" panose="02020603050405020304" pitchFamily="18" charset="0"/>
              </a:rPr>
              <a:t>تنسجم التوصيات مع عنوان البحث ومشكلته وأهدافه، وأن يبتعد عن الخوض في أمور خارجة عن بحثه</a:t>
            </a:r>
          </a:p>
          <a:p>
            <a:pPr algn="r" rtl="1"/>
            <a:r>
              <a:rPr lang="ar-AE" sz="2800" b="1" dirty="0" smtClean="0">
                <a:latin typeface="Times New Roman" panose="02020603050405020304" pitchFamily="18" charset="0"/>
                <a:cs typeface="Times New Roman" panose="02020603050405020304" pitchFamily="18" charset="0"/>
              </a:rPr>
              <a:t>6-</a:t>
            </a:r>
            <a:r>
              <a:rPr lang="ar-SA" sz="2800" b="1" dirty="0" smtClean="0">
                <a:latin typeface="Times New Roman" panose="02020603050405020304" pitchFamily="18" charset="0"/>
                <a:cs typeface="Times New Roman" panose="02020603050405020304" pitchFamily="18" charset="0"/>
              </a:rPr>
              <a:t>تقسيم </a:t>
            </a:r>
            <a:r>
              <a:rPr lang="ar-SA" sz="2800" b="1" dirty="0">
                <a:latin typeface="Times New Roman" panose="02020603050405020304" pitchFamily="18" charset="0"/>
                <a:cs typeface="Times New Roman" panose="02020603050405020304" pitchFamily="18" charset="0"/>
              </a:rPr>
              <a:t>التوصيات إلى محاور وموضوعات ثانوية </a:t>
            </a:r>
            <a:r>
              <a:rPr lang="ar-SA" sz="2800" b="1" dirty="0" smtClean="0">
                <a:latin typeface="Times New Roman" panose="02020603050405020304" pitchFamily="18" charset="0"/>
                <a:cs typeface="Times New Roman" panose="02020603050405020304" pitchFamily="18" charset="0"/>
              </a:rPr>
              <a:t>إذا </a:t>
            </a:r>
            <a:r>
              <a:rPr lang="ar-SA" sz="2800" b="1" dirty="0">
                <a:latin typeface="Times New Roman" panose="02020603050405020304" pitchFamily="18" charset="0"/>
                <a:cs typeface="Times New Roman" panose="02020603050405020304" pitchFamily="18" charset="0"/>
              </a:rPr>
              <a:t>كانت كثيرة </a:t>
            </a:r>
          </a:p>
          <a:p>
            <a:pPr algn="r" rtl="1"/>
            <a:endParaRPr lang="ar-SA" dirty="0"/>
          </a:p>
        </p:txBody>
      </p:sp>
    </p:spTree>
    <p:extLst>
      <p:ext uri="{BB962C8B-B14F-4D97-AF65-F5344CB8AC3E}">
        <p14:creationId xmlns:p14="http://schemas.microsoft.com/office/powerpoint/2010/main" val="33204210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31840" y="116632"/>
            <a:ext cx="5791200" cy="883476"/>
          </a:xfrm>
        </p:spPr>
        <p:txBody>
          <a:bodyPr/>
          <a:lstStyle/>
          <a:p>
            <a:pPr algn="r"/>
            <a:r>
              <a:rPr lang="ar-SA" b="1" dirty="0">
                <a:solidFill>
                  <a:srgbClr val="FF0000"/>
                </a:solidFill>
                <a:latin typeface="Times New Roman" panose="02020603050405020304" pitchFamily="18" charset="0"/>
                <a:cs typeface="Times New Roman" panose="02020603050405020304" pitchFamily="18" charset="0"/>
              </a:rPr>
              <a:t>رابعاً: </a:t>
            </a:r>
            <a:r>
              <a:rPr lang="ar-SA" b="1" dirty="0" smtClean="0">
                <a:solidFill>
                  <a:srgbClr val="FF0000"/>
                </a:solidFill>
                <a:latin typeface="Times New Roman" panose="02020603050405020304" pitchFamily="18" charset="0"/>
                <a:cs typeface="Times New Roman" panose="02020603050405020304" pitchFamily="18" charset="0"/>
              </a:rPr>
              <a:t>المصادر </a:t>
            </a: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776560" y="1000108"/>
            <a:ext cx="8367440" cy="5669822"/>
          </a:xfrm>
        </p:spPr>
        <p:txBody>
          <a:bodyPr>
            <a:normAutofit/>
          </a:bodyPr>
          <a:lstStyle/>
          <a:p>
            <a:pPr marL="82296" indent="0" algn="r" rtl="1">
              <a:buNone/>
            </a:pPr>
            <a:r>
              <a:rPr lang="ar-SA" sz="2800" dirty="0">
                <a:latin typeface="Times New Roman" panose="02020603050405020304" pitchFamily="18" charset="0"/>
                <a:cs typeface="Times New Roman" panose="02020603050405020304" pitchFamily="18" charset="0"/>
              </a:rPr>
              <a:t>يحتاج الباحث إلى استخدام المصادر في بحثه مهما كان نوع ومنهج البحث، لذلك هو يحتاج المصادر في المجالات الآتية: </a:t>
            </a:r>
            <a:endParaRPr lang="ar-AE" sz="2800" dirty="0" smtClean="0">
              <a:latin typeface="Times New Roman" panose="02020603050405020304" pitchFamily="18" charset="0"/>
              <a:cs typeface="Times New Roman" panose="02020603050405020304" pitchFamily="18" charset="0"/>
            </a:endParaRPr>
          </a:p>
          <a:p>
            <a:pPr marL="82296" indent="0" algn="r" rtl="1">
              <a:buNone/>
            </a:pPr>
            <a:endParaRPr lang="ar-SA" sz="2800" dirty="0">
              <a:latin typeface="Times New Roman" panose="02020603050405020304" pitchFamily="18" charset="0"/>
              <a:cs typeface="Times New Roman" panose="02020603050405020304" pitchFamily="18" charset="0"/>
            </a:endParaRPr>
          </a:p>
          <a:p>
            <a:pPr algn="r" rtl="1"/>
            <a:r>
              <a:rPr lang="ar-AE" sz="2800" b="1" dirty="0" smtClean="0">
                <a:solidFill>
                  <a:srgbClr val="002060"/>
                </a:solidFill>
                <a:latin typeface="Times New Roman" panose="02020603050405020304" pitchFamily="18" charset="0"/>
                <a:cs typeface="Times New Roman" panose="02020603050405020304" pitchFamily="18" charset="0"/>
              </a:rPr>
              <a:t>1-</a:t>
            </a:r>
            <a:r>
              <a:rPr lang="ar-SA" sz="2800" b="1" dirty="0" smtClean="0">
                <a:solidFill>
                  <a:srgbClr val="002060"/>
                </a:solidFill>
                <a:latin typeface="Times New Roman" panose="02020603050405020304" pitchFamily="18" charset="0"/>
                <a:cs typeface="Times New Roman" panose="02020603050405020304" pitchFamily="18" charset="0"/>
              </a:rPr>
              <a:t>استخدام </a:t>
            </a:r>
            <a:r>
              <a:rPr lang="ar-SA" sz="2800" b="1" dirty="0">
                <a:solidFill>
                  <a:srgbClr val="002060"/>
                </a:solidFill>
                <a:latin typeface="Times New Roman" panose="02020603050405020304" pitchFamily="18" charset="0"/>
                <a:cs typeface="Times New Roman" panose="02020603050405020304" pitchFamily="18" charset="0"/>
              </a:rPr>
              <a:t>المصادر في القراءات الاستطلاعية: </a:t>
            </a:r>
            <a:r>
              <a:rPr lang="ar-SA" sz="2800" dirty="0">
                <a:latin typeface="Times New Roman" panose="02020603050405020304" pitchFamily="18" charset="0"/>
                <a:cs typeface="Times New Roman" panose="02020603050405020304" pitchFamily="18" charset="0"/>
              </a:rPr>
              <a:t>فهو يحتاج إلى المصادر لتوسيع قاعدة معرفته عن الموضوع الذي يبحث ويكتب </a:t>
            </a:r>
            <a:r>
              <a:rPr lang="ar-SA" sz="2800" dirty="0" smtClean="0">
                <a:latin typeface="Times New Roman" panose="02020603050405020304" pitchFamily="18" charset="0"/>
                <a:cs typeface="Times New Roman" panose="02020603050405020304" pitchFamily="18" charset="0"/>
              </a:rPr>
              <a:t>فيه</a:t>
            </a:r>
            <a:endParaRPr lang="ar-AE" sz="2800" dirty="0" smtClean="0">
              <a:latin typeface="Times New Roman" panose="02020603050405020304" pitchFamily="18" charset="0"/>
              <a:cs typeface="Times New Roman" panose="02020603050405020304" pitchFamily="18" charset="0"/>
            </a:endParaRPr>
          </a:p>
          <a:p>
            <a:pPr algn="r" rtl="1"/>
            <a:r>
              <a:rPr lang="ar-AE" sz="2800" b="1" dirty="0" smtClean="0">
                <a:solidFill>
                  <a:srgbClr val="002060"/>
                </a:solidFill>
                <a:latin typeface="Times New Roman" panose="02020603050405020304" pitchFamily="18" charset="0"/>
                <a:cs typeface="Times New Roman" panose="02020603050405020304" pitchFamily="18" charset="0"/>
              </a:rPr>
              <a:t>2-</a:t>
            </a:r>
            <a:r>
              <a:rPr lang="ar-SA" sz="2800" b="1" dirty="0" smtClean="0">
                <a:solidFill>
                  <a:srgbClr val="002060"/>
                </a:solidFill>
                <a:latin typeface="Times New Roman" panose="02020603050405020304" pitchFamily="18" charset="0"/>
                <a:cs typeface="Times New Roman" panose="02020603050405020304" pitchFamily="18" charset="0"/>
              </a:rPr>
              <a:t>استخدام </a:t>
            </a:r>
            <a:r>
              <a:rPr lang="ar-SA" sz="2800" b="1" dirty="0">
                <a:solidFill>
                  <a:srgbClr val="002060"/>
                </a:solidFill>
                <a:latin typeface="Times New Roman" panose="02020603050405020304" pitchFamily="18" charset="0"/>
                <a:cs typeface="Times New Roman" panose="02020603050405020304" pitchFamily="18" charset="0"/>
              </a:rPr>
              <a:t>المصادر في البحث الوثائقي التاريخي: </a:t>
            </a:r>
            <a:r>
              <a:rPr lang="ar-SA" sz="2800" dirty="0">
                <a:latin typeface="Times New Roman" panose="02020603050405020304" pitchFamily="18" charset="0"/>
                <a:cs typeface="Times New Roman" panose="02020603050405020304" pitchFamily="18" charset="0"/>
              </a:rPr>
              <a:t>فهو أيضا يحتاج إلى مصادر في كتابة ومعالجة مختلف فصول وأقسام البحث</a:t>
            </a:r>
          </a:p>
          <a:p>
            <a:pPr algn="r" rtl="1"/>
            <a:r>
              <a:rPr lang="ar-AE" sz="2800" b="1" dirty="0" smtClean="0">
                <a:solidFill>
                  <a:srgbClr val="002060"/>
                </a:solidFill>
                <a:latin typeface="Times New Roman" panose="02020603050405020304" pitchFamily="18" charset="0"/>
                <a:cs typeface="Times New Roman" panose="02020603050405020304" pitchFamily="18" charset="0"/>
              </a:rPr>
              <a:t>3-</a:t>
            </a:r>
            <a:r>
              <a:rPr lang="ar-SA" sz="2800" b="1" dirty="0" smtClean="0">
                <a:solidFill>
                  <a:srgbClr val="002060"/>
                </a:solidFill>
                <a:latin typeface="Times New Roman" panose="02020603050405020304" pitchFamily="18" charset="0"/>
                <a:cs typeface="Times New Roman" panose="02020603050405020304" pitchFamily="18" charset="0"/>
              </a:rPr>
              <a:t>استخدام </a:t>
            </a:r>
            <a:r>
              <a:rPr lang="ar-SA" sz="2800" b="1" dirty="0">
                <a:solidFill>
                  <a:srgbClr val="002060"/>
                </a:solidFill>
                <a:latin typeface="Times New Roman" panose="02020603050405020304" pitchFamily="18" charset="0"/>
                <a:cs typeface="Times New Roman" panose="02020603050405020304" pitchFamily="18" charset="0"/>
              </a:rPr>
              <a:t>المصادر في البحث الميداني </a:t>
            </a:r>
            <a:r>
              <a:rPr lang="ar-SA" sz="2800" dirty="0">
                <a:latin typeface="Times New Roman" panose="02020603050405020304" pitchFamily="18" charset="0"/>
                <a:cs typeface="Times New Roman" panose="02020603050405020304" pitchFamily="18" charset="0"/>
              </a:rPr>
              <a:t>(المسحي – دراسة الحالة – الخ ...): فالباحث يحتاج المصادر والوثائق في كتابة الفصل النظري أو الوثائقي </a:t>
            </a:r>
          </a:p>
          <a:p>
            <a:pPr marL="82296" indent="0" algn="r" rtl="1">
              <a:buNone/>
            </a:pPr>
            <a:endParaRPr lang="ar-SA" dirty="0"/>
          </a:p>
        </p:txBody>
      </p:sp>
    </p:spTree>
    <p:extLst>
      <p:ext uri="{BB962C8B-B14F-4D97-AF65-F5344CB8AC3E}">
        <p14:creationId xmlns:p14="http://schemas.microsoft.com/office/powerpoint/2010/main" val="27528877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80">
                                          <p:stCondLst>
                                            <p:cond delay="0"/>
                                          </p:stCondLst>
                                        </p:cTn>
                                        <p:tgtEl>
                                          <p:spTgt spid="3">
                                            <p:txEl>
                                              <p:pRg st="2" end="2"/>
                                            </p:txEl>
                                          </p:spTgt>
                                        </p:tgtEl>
                                      </p:cBhvr>
                                    </p:animEffect>
                                    <p:anim calcmode="lin" valueType="num">
                                      <p:cBhvr>
                                        <p:cTn id="25"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2" end="2"/>
                                            </p:txEl>
                                          </p:spTgt>
                                        </p:tgtEl>
                                      </p:cBhvr>
                                      <p:to x="100000" y="60000"/>
                                    </p:animScale>
                                    <p:animScale>
                                      <p:cBhvr>
                                        <p:cTn id="31" dur="166" decel="50000">
                                          <p:stCondLst>
                                            <p:cond delay="676"/>
                                          </p:stCondLst>
                                        </p:cTn>
                                        <p:tgtEl>
                                          <p:spTgt spid="3">
                                            <p:txEl>
                                              <p:pRg st="2" end="2"/>
                                            </p:txEl>
                                          </p:spTgt>
                                        </p:tgtEl>
                                      </p:cBhvr>
                                      <p:to x="100000" y="100000"/>
                                    </p:animScale>
                                    <p:animScale>
                                      <p:cBhvr>
                                        <p:cTn id="32" dur="26">
                                          <p:stCondLst>
                                            <p:cond delay="1312"/>
                                          </p:stCondLst>
                                        </p:cTn>
                                        <p:tgtEl>
                                          <p:spTgt spid="3">
                                            <p:txEl>
                                              <p:pRg st="2" end="2"/>
                                            </p:txEl>
                                          </p:spTgt>
                                        </p:tgtEl>
                                      </p:cBhvr>
                                      <p:to x="100000" y="80000"/>
                                    </p:animScale>
                                    <p:animScale>
                                      <p:cBhvr>
                                        <p:cTn id="33" dur="166" decel="50000">
                                          <p:stCondLst>
                                            <p:cond delay="1338"/>
                                          </p:stCondLst>
                                        </p:cTn>
                                        <p:tgtEl>
                                          <p:spTgt spid="3">
                                            <p:txEl>
                                              <p:pRg st="2" end="2"/>
                                            </p:txEl>
                                          </p:spTgt>
                                        </p:tgtEl>
                                      </p:cBhvr>
                                      <p:to x="100000" y="100000"/>
                                    </p:animScale>
                                    <p:animScale>
                                      <p:cBhvr>
                                        <p:cTn id="34" dur="26">
                                          <p:stCondLst>
                                            <p:cond delay="1642"/>
                                          </p:stCondLst>
                                        </p:cTn>
                                        <p:tgtEl>
                                          <p:spTgt spid="3">
                                            <p:txEl>
                                              <p:pRg st="2" end="2"/>
                                            </p:txEl>
                                          </p:spTgt>
                                        </p:tgtEl>
                                      </p:cBhvr>
                                      <p:to x="100000" y="90000"/>
                                    </p:animScale>
                                    <p:animScale>
                                      <p:cBhvr>
                                        <p:cTn id="35" dur="166" decel="50000">
                                          <p:stCondLst>
                                            <p:cond delay="1668"/>
                                          </p:stCondLst>
                                        </p:cTn>
                                        <p:tgtEl>
                                          <p:spTgt spid="3">
                                            <p:txEl>
                                              <p:pRg st="2" end="2"/>
                                            </p:txEl>
                                          </p:spTgt>
                                        </p:tgtEl>
                                      </p:cBhvr>
                                      <p:to x="100000" y="100000"/>
                                    </p:animScale>
                                    <p:animScale>
                                      <p:cBhvr>
                                        <p:cTn id="36" dur="26">
                                          <p:stCondLst>
                                            <p:cond delay="1808"/>
                                          </p:stCondLst>
                                        </p:cTn>
                                        <p:tgtEl>
                                          <p:spTgt spid="3">
                                            <p:txEl>
                                              <p:pRg st="2" end="2"/>
                                            </p:txEl>
                                          </p:spTgt>
                                        </p:tgtEl>
                                      </p:cBhvr>
                                      <p:to x="100000" y="95000"/>
                                    </p:animScale>
                                    <p:animScale>
                                      <p:cBhvr>
                                        <p:cTn id="37" dur="166" decel="50000">
                                          <p:stCondLst>
                                            <p:cond delay="1834"/>
                                          </p:stCondLst>
                                        </p:cTn>
                                        <p:tgtEl>
                                          <p:spTgt spid="3">
                                            <p:txEl>
                                              <p:pRg st="2" end="2"/>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wipe(down)">
                                      <p:cBhvr>
                                        <p:cTn id="58" dur="580">
                                          <p:stCondLst>
                                            <p:cond delay="0"/>
                                          </p:stCondLst>
                                        </p:cTn>
                                        <p:tgtEl>
                                          <p:spTgt spid="3">
                                            <p:txEl>
                                              <p:pRg st="4" end="4"/>
                                            </p:txEl>
                                          </p:spTgt>
                                        </p:tgtEl>
                                      </p:cBhvr>
                                    </p:animEffect>
                                    <p:anim calcmode="lin" valueType="num">
                                      <p:cBhvr>
                                        <p:cTn id="5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4" end="4"/>
                                            </p:txEl>
                                          </p:spTgt>
                                        </p:tgtEl>
                                      </p:cBhvr>
                                      <p:to x="100000" y="60000"/>
                                    </p:animScale>
                                    <p:animScale>
                                      <p:cBhvr>
                                        <p:cTn id="65" dur="166" decel="50000">
                                          <p:stCondLst>
                                            <p:cond delay="676"/>
                                          </p:stCondLst>
                                        </p:cTn>
                                        <p:tgtEl>
                                          <p:spTgt spid="3">
                                            <p:txEl>
                                              <p:pRg st="4" end="4"/>
                                            </p:txEl>
                                          </p:spTgt>
                                        </p:tgtEl>
                                      </p:cBhvr>
                                      <p:to x="100000" y="100000"/>
                                    </p:animScale>
                                    <p:animScale>
                                      <p:cBhvr>
                                        <p:cTn id="66" dur="26">
                                          <p:stCondLst>
                                            <p:cond delay="1312"/>
                                          </p:stCondLst>
                                        </p:cTn>
                                        <p:tgtEl>
                                          <p:spTgt spid="3">
                                            <p:txEl>
                                              <p:pRg st="4" end="4"/>
                                            </p:txEl>
                                          </p:spTgt>
                                        </p:tgtEl>
                                      </p:cBhvr>
                                      <p:to x="100000" y="80000"/>
                                    </p:animScale>
                                    <p:animScale>
                                      <p:cBhvr>
                                        <p:cTn id="67" dur="166" decel="50000">
                                          <p:stCondLst>
                                            <p:cond delay="1338"/>
                                          </p:stCondLst>
                                        </p:cTn>
                                        <p:tgtEl>
                                          <p:spTgt spid="3">
                                            <p:txEl>
                                              <p:pRg st="4" end="4"/>
                                            </p:txEl>
                                          </p:spTgt>
                                        </p:tgtEl>
                                      </p:cBhvr>
                                      <p:to x="100000" y="100000"/>
                                    </p:animScale>
                                    <p:animScale>
                                      <p:cBhvr>
                                        <p:cTn id="68" dur="26">
                                          <p:stCondLst>
                                            <p:cond delay="1642"/>
                                          </p:stCondLst>
                                        </p:cTn>
                                        <p:tgtEl>
                                          <p:spTgt spid="3">
                                            <p:txEl>
                                              <p:pRg st="4" end="4"/>
                                            </p:txEl>
                                          </p:spTgt>
                                        </p:tgtEl>
                                      </p:cBhvr>
                                      <p:to x="100000" y="90000"/>
                                    </p:animScale>
                                    <p:animScale>
                                      <p:cBhvr>
                                        <p:cTn id="69" dur="166" decel="50000">
                                          <p:stCondLst>
                                            <p:cond delay="1668"/>
                                          </p:stCondLst>
                                        </p:cTn>
                                        <p:tgtEl>
                                          <p:spTgt spid="3">
                                            <p:txEl>
                                              <p:pRg st="4" end="4"/>
                                            </p:txEl>
                                          </p:spTgt>
                                        </p:tgtEl>
                                      </p:cBhvr>
                                      <p:to x="100000" y="100000"/>
                                    </p:animScale>
                                    <p:animScale>
                                      <p:cBhvr>
                                        <p:cTn id="70" dur="26">
                                          <p:stCondLst>
                                            <p:cond delay="1808"/>
                                          </p:stCondLst>
                                        </p:cTn>
                                        <p:tgtEl>
                                          <p:spTgt spid="3">
                                            <p:txEl>
                                              <p:pRg st="4" end="4"/>
                                            </p:txEl>
                                          </p:spTgt>
                                        </p:tgtEl>
                                      </p:cBhvr>
                                      <p:to x="100000" y="95000"/>
                                    </p:animScale>
                                    <p:animScale>
                                      <p:cBhvr>
                                        <p:cTn id="7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116632"/>
            <a:ext cx="8003232" cy="812038"/>
          </a:xfrm>
        </p:spPr>
        <p:txBody>
          <a:bodyPr/>
          <a:lstStyle/>
          <a:p>
            <a:pPr algn="r"/>
            <a:r>
              <a:rPr lang="ar-SA" b="1" dirty="0">
                <a:solidFill>
                  <a:srgbClr val="FF0000"/>
                </a:solidFill>
                <a:latin typeface="Times New Roman" panose="02020603050405020304" pitchFamily="18" charset="0"/>
                <a:cs typeface="Times New Roman" panose="02020603050405020304" pitchFamily="18" charset="0"/>
              </a:rPr>
              <a:t>خامساً: </a:t>
            </a:r>
            <a:r>
              <a:rPr lang="ar-SA" b="1" dirty="0" smtClean="0">
                <a:solidFill>
                  <a:srgbClr val="FF0000"/>
                </a:solidFill>
                <a:latin typeface="Times New Roman" panose="02020603050405020304" pitchFamily="18" charset="0"/>
                <a:cs typeface="Times New Roman" panose="02020603050405020304" pitchFamily="18" charset="0"/>
              </a:rPr>
              <a:t>الملاحق</a:t>
            </a: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688702" y="1340768"/>
            <a:ext cx="8136904" cy="5112568"/>
          </a:xfrm>
        </p:spPr>
        <p:txBody>
          <a:bodyPr>
            <a:noAutofit/>
          </a:bodyPr>
          <a:lstStyle/>
          <a:p>
            <a:pPr marL="82296" indent="0" algn="r" rtl="1">
              <a:buNone/>
            </a:pPr>
            <a:r>
              <a:rPr lang="ar-SA" sz="2800" dirty="0">
                <a:solidFill>
                  <a:schemeClr val="tx1"/>
                </a:solidFill>
                <a:latin typeface="Times New Roman" panose="02020603050405020304" pitchFamily="18" charset="0"/>
                <a:cs typeface="Times New Roman" panose="02020603050405020304" pitchFamily="18" charset="0"/>
              </a:rPr>
              <a:t>تحتاج معظم البحوث لإضافة جزء آخر يكون في نهاية البحث يخصص لبعض المعلومات والوثائق التي لا يحتاج الباحث أن يذكرها في متن البحث وتسمى بالملاحق </a:t>
            </a:r>
          </a:p>
          <a:p>
            <a:pPr marL="82296" indent="0" algn="r" rtl="1">
              <a:buNone/>
            </a:pPr>
            <a:r>
              <a:rPr lang="ar-SA" sz="2800" dirty="0" smtClean="0">
                <a:solidFill>
                  <a:schemeClr val="tx1"/>
                </a:solidFill>
                <a:latin typeface="Times New Roman" panose="02020603050405020304" pitchFamily="18" charset="0"/>
                <a:cs typeface="Times New Roman" panose="02020603050405020304" pitchFamily="18" charset="0"/>
              </a:rPr>
              <a:t>وتشتمل الملاحق على أمور عديدة منها: </a:t>
            </a:r>
          </a:p>
          <a:p>
            <a:pPr algn="r" rtl="1"/>
            <a:r>
              <a:rPr lang="ar-AE" sz="2800" b="1" dirty="0" smtClean="0">
                <a:solidFill>
                  <a:schemeClr val="tx1"/>
                </a:solidFill>
                <a:latin typeface="Times New Roman" panose="02020603050405020304" pitchFamily="18" charset="0"/>
                <a:cs typeface="Times New Roman" panose="02020603050405020304" pitchFamily="18" charset="0"/>
              </a:rPr>
              <a:t>1-</a:t>
            </a:r>
            <a:r>
              <a:rPr lang="ar-SA" sz="2800" b="1" dirty="0" smtClean="0">
                <a:solidFill>
                  <a:schemeClr val="tx1"/>
                </a:solidFill>
                <a:latin typeface="Times New Roman" panose="02020603050405020304" pitchFamily="18" charset="0"/>
                <a:cs typeface="Times New Roman" panose="02020603050405020304" pitchFamily="18" charset="0"/>
              </a:rPr>
              <a:t>المراسلات التي قام بها الباحث والتي تعتبر أساسية </a:t>
            </a:r>
            <a:endParaRPr lang="ar-AE" sz="2800" b="1" dirty="0" smtClean="0">
              <a:solidFill>
                <a:schemeClr val="tx1"/>
              </a:solidFill>
              <a:latin typeface="Times New Roman" panose="02020603050405020304" pitchFamily="18" charset="0"/>
              <a:cs typeface="Times New Roman" panose="02020603050405020304" pitchFamily="18" charset="0"/>
            </a:endParaRPr>
          </a:p>
          <a:p>
            <a:pPr algn="r" rtl="1"/>
            <a:r>
              <a:rPr lang="ar-AE" sz="2800" b="1" dirty="0" smtClean="0">
                <a:solidFill>
                  <a:schemeClr val="tx1"/>
                </a:solidFill>
                <a:latin typeface="Times New Roman" panose="02020603050405020304" pitchFamily="18" charset="0"/>
                <a:cs typeface="Times New Roman" panose="02020603050405020304" pitchFamily="18" charset="0"/>
              </a:rPr>
              <a:t>2-</a:t>
            </a:r>
            <a:r>
              <a:rPr lang="ar-SA" sz="2800" b="1" dirty="0" smtClean="0">
                <a:solidFill>
                  <a:schemeClr val="tx1"/>
                </a:solidFill>
                <a:latin typeface="Times New Roman" panose="02020603050405020304" pitchFamily="18" charset="0"/>
                <a:cs typeface="Times New Roman" panose="02020603050405020304" pitchFamily="18" charset="0"/>
              </a:rPr>
              <a:t>الاستبيانات </a:t>
            </a:r>
            <a:endParaRPr lang="ar-AE" sz="2800" b="1" dirty="0" smtClean="0">
              <a:solidFill>
                <a:schemeClr val="tx1"/>
              </a:solidFill>
              <a:latin typeface="Times New Roman" panose="02020603050405020304" pitchFamily="18" charset="0"/>
              <a:cs typeface="Times New Roman" panose="02020603050405020304" pitchFamily="18" charset="0"/>
            </a:endParaRPr>
          </a:p>
          <a:p>
            <a:pPr algn="r" rtl="1"/>
            <a:r>
              <a:rPr lang="ar-AE" sz="2800" b="1" dirty="0" smtClean="0">
                <a:solidFill>
                  <a:schemeClr val="tx1"/>
                </a:solidFill>
                <a:latin typeface="Times New Roman" panose="02020603050405020304" pitchFamily="18" charset="0"/>
                <a:cs typeface="Times New Roman" panose="02020603050405020304" pitchFamily="18" charset="0"/>
              </a:rPr>
              <a:t>3-</a:t>
            </a:r>
            <a:r>
              <a:rPr lang="ar-SA" sz="2800" b="1" dirty="0" smtClean="0">
                <a:solidFill>
                  <a:schemeClr val="tx1"/>
                </a:solidFill>
                <a:latin typeface="Times New Roman" panose="02020603050405020304" pitchFamily="18" charset="0"/>
                <a:cs typeface="Times New Roman" panose="02020603050405020304" pitchFamily="18" charset="0"/>
              </a:rPr>
              <a:t>نماذج </a:t>
            </a:r>
            <a:r>
              <a:rPr lang="ar-SA" sz="2800" b="1" dirty="0">
                <a:solidFill>
                  <a:schemeClr val="tx1"/>
                </a:solidFill>
                <a:latin typeface="Times New Roman" panose="02020603050405020304" pitchFamily="18" charset="0"/>
                <a:cs typeface="Times New Roman" panose="02020603050405020304" pitchFamily="18" charset="0"/>
              </a:rPr>
              <a:t>من القوانين والأنظمة ذات علاقة بالنصوص الواردة بالبحث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4-</a:t>
            </a:r>
            <a:r>
              <a:rPr lang="ar-SA" sz="2800" b="1" dirty="0" smtClean="0">
                <a:solidFill>
                  <a:schemeClr val="tx1"/>
                </a:solidFill>
                <a:latin typeface="Times New Roman" panose="02020603050405020304" pitchFamily="18" charset="0"/>
                <a:cs typeface="Times New Roman" panose="02020603050405020304" pitchFamily="18" charset="0"/>
              </a:rPr>
              <a:t>نماذج </a:t>
            </a:r>
            <a:r>
              <a:rPr lang="ar-SA" sz="2800" b="1" dirty="0">
                <a:solidFill>
                  <a:schemeClr val="tx1"/>
                </a:solidFill>
                <a:latin typeface="Times New Roman" panose="02020603050405020304" pitchFamily="18" charset="0"/>
                <a:cs typeface="Times New Roman" panose="02020603050405020304" pitchFamily="18" charset="0"/>
              </a:rPr>
              <a:t>لاستمارات مستخدمة لدى الجهة المعنية بالبحث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5-</a:t>
            </a:r>
            <a:r>
              <a:rPr lang="ar-SA" sz="2800" b="1" dirty="0" smtClean="0">
                <a:solidFill>
                  <a:schemeClr val="tx1"/>
                </a:solidFill>
                <a:latin typeface="Times New Roman" panose="02020603050405020304" pitchFamily="18" charset="0"/>
                <a:cs typeface="Times New Roman" panose="02020603050405020304" pitchFamily="18" charset="0"/>
              </a:rPr>
              <a:t>أية </a:t>
            </a:r>
            <a:r>
              <a:rPr lang="ar-SA" sz="2800" b="1" dirty="0">
                <a:solidFill>
                  <a:schemeClr val="tx1"/>
                </a:solidFill>
                <a:latin typeface="Times New Roman" panose="02020603050405020304" pitchFamily="18" charset="0"/>
                <a:cs typeface="Times New Roman" panose="02020603050405020304" pitchFamily="18" charset="0"/>
              </a:rPr>
              <a:t>وثيقة يرى الباحث ضرورة في تقديمها لتعزيز المعلومات الواردة </a:t>
            </a:r>
          </a:p>
        </p:txBody>
      </p:sp>
    </p:spTree>
    <p:extLst>
      <p:ext uri="{BB962C8B-B14F-4D97-AF65-F5344CB8AC3E}">
        <p14:creationId xmlns:p14="http://schemas.microsoft.com/office/powerpoint/2010/main" val="33890137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3000"/>
                                        <p:tgtEl>
                                          <p:spTgt spid="2"/>
                                        </p:tgtEl>
                                      </p:cBhvr>
                                    </p:animEffect>
                                  </p:childTnLst>
                                </p:cTn>
                              </p:par>
                            </p:childTnLst>
                          </p:cTn>
                        </p:par>
                        <p:par>
                          <p:cTn id="8" fill="hold">
                            <p:stCondLst>
                              <p:cond delay="3000"/>
                            </p:stCondLst>
                            <p:childTnLst>
                              <p:par>
                                <p:cTn id="9" presetID="43"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
                                        <p:tgtEl>
                                          <p:spTgt spid="3">
                                            <p:txEl>
                                              <p:pRg st="0" end="0"/>
                                            </p:txEl>
                                          </p:spTgt>
                                        </p:tgtEl>
                                      </p:cBhvr>
                                    </p:animEffect>
                                    <p:anim calcmode="lin" valueType="num">
                                      <p:cBhvr>
                                        <p:cTn id="12"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6" fill="hold">
                            <p:stCondLst>
                              <p:cond delay="4000"/>
                            </p:stCondLst>
                            <p:childTnLst>
                              <p:par>
                                <p:cTn id="17" presetID="43"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
                                        <p:tgtEl>
                                          <p:spTgt spid="3">
                                            <p:txEl>
                                              <p:pRg st="1" end="1"/>
                                            </p:txEl>
                                          </p:spTgt>
                                        </p:tgtEl>
                                      </p:cBhvr>
                                    </p:animEffect>
                                    <p:anim calcmode="lin" valueType="num">
                                      <p:cBhvr>
                                        <p:cTn id="20"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4" fill="hold">
                            <p:stCondLst>
                              <p:cond delay="5000"/>
                            </p:stCondLst>
                            <p:childTnLst>
                              <p:par>
                                <p:cTn id="25" presetID="43"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
                                        <p:tgtEl>
                                          <p:spTgt spid="3">
                                            <p:txEl>
                                              <p:pRg st="2" end="2"/>
                                            </p:txEl>
                                          </p:spTgt>
                                        </p:tgtEl>
                                      </p:cBhvr>
                                    </p:animEffect>
                                    <p:anim calcmode="lin" valueType="num">
                                      <p:cBhvr>
                                        <p:cTn id="28"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30"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1"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2" fill="hold">
                            <p:stCondLst>
                              <p:cond delay="6000"/>
                            </p:stCondLst>
                            <p:childTnLst>
                              <p:par>
                                <p:cTn id="33" presetID="43" presetClass="entr" presetSubtype="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
                                        <p:tgtEl>
                                          <p:spTgt spid="3">
                                            <p:txEl>
                                              <p:pRg st="3" end="3"/>
                                            </p:txEl>
                                          </p:spTgt>
                                        </p:tgtEl>
                                      </p:cBhvr>
                                    </p:animEffect>
                                    <p:anim calcmode="lin" valueType="num">
                                      <p:cBhvr>
                                        <p:cTn id="36"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8"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9"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0" fill="hold">
                            <p:stCondLst>
                              <p:cond delay="7000"/>
                            </p:stCondLst>
                            <p:childTnLst>
                              <p:par>
                                <p:cTn id="41" presetID="43" presetClass="entr" presetSubtype="0" fill="hold" grpId="0"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
                                        <p:tgtEl>
                                          <p:spTgt spid="3">
                                            <p:txEl>
                                              <p:pRg st="4" end="4"/>
                                            </p:txEl>
                                          </p:spTgt>
                                        </p:tgtEl>
                                      </p:cBhvr>
                                    </p:animEffect>
                                    <p:anim calcmode="lin" valueType="num">
                                      <p:cBhvr>
                                        <p:cTn id="44"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8" fill="hold">
                            <p:stCondLst>
                              <p:cond delay="8000"/>
                            </p:stCondLst>
                            <p:childTnLst>
                              <p:par>
                                <p:cTn id="49" presetID="43" presetClass="entr" presetSubtype="0" fill="hold" grpId="0" nodeType="after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
                                        <p:tgtEl>
                                          <p:spTgt spid="3">
                                            <p:txEl>
                                              <p:pRg st="5" end="5"/>
                                            </p:txEl>
                                          </p:spTgt>
                                        </p:tgtEl>
                                      </p:cBhvr>
                                    </p:animEffect>
                                    <p:anim calcmode="lin" valueType="num">
                                      <p:cBhvr>
                                        <p:cTn id="52"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54"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5"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6" fill="hold">
                            <p:stCondLst>
                              <p:cond delay="9000"/>
                            </p:stCondLst>
                            <p:childTnLst>
                              <p:par>
                                <p:cTn id="57" presetID="43" presetClass="entr" presetSubtype="0" fill="hold" grpId="0" nodeType="after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Effect transition="in" filter="fade">
                                      <p:cBhvr>
                                        <p:cTn id="59" dur="100"/>
                                        <p:tgtEl>
                                          <p:spTgt spid="3">
                                            <p:txEl>
                                              <p:pRg st="6" end="6"/>
                                            </p:txEl>
                                          </p:spTgt>
                                        </p:tgtEl>
                                      </p:cBhvr>
                                    </p:animEffect>
                                    <p:anim calcmode="lin" valueType="num">
                                      <p:cBhvr>
                                        <p:cTn id="60" dur="4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1" dur="400" fill="hold"/>
                                        <p:tgtEl>
                                          <p:spTgt spid="3">
                                            <p:txEl>
                                              <p:pRg st="6" end="6"/>
                                            </p:txEl>
                                          </p:spTgt>
                                        </p:tgtEl>
                                        <p:attrNameLst>
                                          <p:attrName>ppt_y</p:attrName>
                                        </p:attrNameLst>
                                      </p:cBhvr>
                                      <p:tavLst>
                                        <p:tav tm="0">
                                          <p:val>
                                            <p:strVal val="#ppt_y+0.31"/>
                                          </p:val>
                                        </p:tav>
                                        <p:tav tm="100000">
                                          <p:val>
                                            <p:strVal val="#ppt_y+0.31"/>
                                          </p:val>
                                        </p:tav>
                                      </p:tavLst>
                                    </p:anim>
                                    <p:anim calcmode="lin" valueType="num">
                                      <p:cBhvr>
                                        <p:cTn id="62" dur="600" decel="50000" fill="hold">
                                          <p:stCondLst>
                                            <p:cond delay="400"/>
                                          </p:stCondLst>
                                        </p:cTn>
                                        <p:tgtEl>
                                          <p:spTgt spid="3">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3" dur="600" decel="50000" fill="hold">
                                          <p:stCondLst>
                                            <p:cond delay="400"/>
                                          </p:stCondLst>
                                        </p:cTn>
                                        <p:tgtEl>
                                          <p:spTgt spid="3">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5400" dirty="0">
                <a:solidFill>
                  <a:srgbClr val="FF0000"/>
                </a:solidFill>
                <a:latin typeface="Arial" pitchFamily="34" charset="0"/>
                <a:cs typeface="Arial" pitchFamily="34" charset="0"/>
              </a:rPr>
              <a:t>إ</a:t>
            </a:r>
            <a:r>
              <a:rPr lang="ar-SA" sz="5400" dirty="0">
                <a:solidFill>
                  <a:srgbClr val="FF0000"/>
                </a:solidFill>
                <a:latin typeface="Arial" pitchFamily="34" charset="0"/>
                <a:cs typeface="Arial" pitchFamily="34" charset="0"/>
              </a:rPr>
              <a:t>عداد التقرير النهائي للبحث</a:t>
            </a:r>
            <a:endParaRPr lang="en-US" sz="5400" dirty="0">
              <a:solidFill>
                <a:srgbClr val="FF0000"/>
              </a:solidFill>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55576" y="2128507"/>
            <a:ext cx="2736304" cy="4033198"/>
          </a:xfrm>
        </p:spPr>
      </p:pic>
      <p:sp>
        <p:nvSpPr>
          <p:cNvPr id="4" name="Content Placeholder 3"/>
          <p:cNvSpPr>
            <a:spLocks noGrp="1"/>
          </p:cNvSpPr>
          <p:nvPr>
            <p:ph sz="half" idx="2"/>
          </p:nvPr>
        </p:nvSpPr>
        <p:spPr>
          <a:xfrm>
            <a:off x="3635896" y="2160590"/>
            <a:ext cx="3528392" cy="3880773"/>
          </a:xfrm>
        </p:spPr>
        <p:txBody>
          <a:bodyPr>
            <a:normAutofit/>
          </a:bodyPr>
          <a:lstStyle/>
          <a:p>
            <a:pPr algn="r" rtl="1"/>
            <a:r>
              <a:rPr lang="ar-AE" sz="4400" dirty="0" smtClean="0"/>
              <a:t>207 - 231</a:t>
            </a:r>
            <a:endParaRPr lang="en-US" sz="4400" dirty="0"/>
          </a:p>
        </p:txBody>
      </p:sp>
    </p:spTree>
    <p:extLst>
      <p:ext uri="{BB962C8B-B14F-4D97-AF65-F5344CB8AC3E}">
        <p14:creationId xmlns:p14="http://schemas.microsoft.com/office/powerpoint/2010/main" val="267304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0768" y="188640"/>
            <a:ext cx="8003232" cy="668592"/>
          </a:xfrm>
        </p:spPr>
        <p:txBody>
          <a:bodyPr>
            <a:normAutofit/>
          </a:bodyPr>
          <a:lstStyle/>
          <a:p>
            <a:pPr algn="ctr"/>
            <a:r>
              <a:rPr lang="ar-SA" b="1" dirty="0">
                <a:solidFill>
                  <a:srgbClr val="FF0000"/>
                </a:solidFill>
                <a:latin typeface="Times New Roman" panose="02020603050405020304" pitchFamily="18" charset="0"/>
                <a:cs typeface="Times New Roman" panose="02020603050405020304" pitchFamily="18" charset="0"/>
              </a:rPr>
              <a:t>سادساً: الجداول والمخططات </a:t>
            </a:r>
            <a:r>
              <a:rPr lang="ar-SA" b="1" dirty="0" smtClean="0">
                <a:solidFill>
                  <a:srgbClr val="FF0000"/>
                </a:solidFill>
                <a:latin typeface="Times New Roman" panose="02020603050405020304" pitchFamily="18" charset="0"/>
                <a:cs typeface="Times New Roman" panose="02020603050405020304" pitchFamily="18" charset="0"/>
              </a:rPr>
              <a:t>والرسومات </a:t>
            </a: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467544" y="1352085"/>
            <a:ext cx="8541638" cy="5500730"/>
          </a:xfrm>
        </p:spPr>
        <p:txBody>
          <a:bodyPr>
            <a:normAutofit/>
          </a:bodyPr>
          <a:lstStyle/>
          <a:p>
            <a:pPr marL="82296" indent="0" algn="r" rtl="1">
              <a:buNone/>
            </a:pPr>
            <a:r>
              <a:rPr lang="ar-SA" sz="2800" dirty="0">
                <a:solidFill>
                  <a:schemeClr val="tx1"/>
                </a:solidFill>
                <a:latin typeface="Times New Roman" panose="02020603050405020304" pitchFamily="18" charset="0"/>
                <a:cs typeface="Times New Roman" panose="02020603050405020304" pitchFamily="18" charset="0"/>
              </a:rPr>
              <a:t>تحتاج العديد من البحوث الجامعية إلى رسومات وأشكال توضيحية وجداول تقدم للقارئ صورة أكثر وضوحاً، لذلك هناك عدد من الاعتبارات التي ينبغي الأخذ بها عند رسم الجدول وهي: </a:t>
            </a:r>
          </a:p>
          <a:p>
            <a:pPr algn="r" rtl="1"/>
            <a:r>
              <a:rPr lang="ar-AE" sz="2800" b="1" dirty="0" smtClean="0">
                <a:solidFill>
                  <a:schemeClr val="tx1"/>
                </a:solidFill>
                <a:latin typeface="Times New Roman" panose="02020603050405020304" pitchFamily="18" charset="0"/>
                <a:cs typeface="Times New Roman" panose="02020603050405020304" pitchFamily="18" charset="0"/>
              </a:rPr>
              <a:t>1-</a:t>
            </a:r>
            <a:r>
              <a:rPr lang="ar-SA" sz="2800" b="1" dirty="0" smtClean="0">
                <a:solidFill>
                  <a:schemeClr val="tx1"/>
                </a:solidFill>
                <a:latin typeface="Times New Roman" panose="02020603050405020304" pitchFamily="18" charset="0"/>
                <a:cs typeface="Times New Roman" panose="02020603050405020304" pitchFamily="18" charset="0"/>
              </a:rPr>
              <a:t>أن </a:t>
            </a:r>
            <a:r>
              <a:rPr lang="ar-SA" sz="2800" b="1" dirty="0">
                <a:solidFill>
                  <a:schemeClr val="tx1"/>
                </a:solidFill>
                <a:latin typeface="Times New Roman" panose="02020603050405020304" pitchFamily="18" charset="0"/>
                <a:cs typeface="Times New Roman" panose="02020603050405020304" pitchFamily="18" charset="0"/>
              </a:rPr>
              <a:t>ترقم الجداول تسلسلاً ويكون لها عنوان واضح </a:t>
            </a:r>
          </a:p>
          <a:p>
            <a:pPr algn="r" rtl="1"/>
            <a:r>
              <a:rPr lang="ar-AE" sz="2800" b="1" dirty="0" smtClean="0">
                <a:solidFill>
                  <a:schemeClr val="tx1"/>
                </a:solidFill>
                <a:latin typeface="Times New Roman" panose="02020603050405020304" pitchFamily="18" charset="0"/>
                <a:cs typeface="Times New Roman" panose="02020603050405020304" pitchFamily="18" charset="0"/>
              </a:rPr>
              <a:t>2-</a:t>
            </a:r>
            <a:r>
              <a:rPr lang="ar-SA" sz="2800" b="1" dirty="0" smtClean="0">
                <a:solidFill>
                  <a:schemeClr val="tx1"/>
                </a:solidFill>
                <a:latin typeface="Times New Roman" panose="02020603050405020304" pitchFamily="18" charset="0"/>
                <a:cs typeface="Times New Roman" panose="02020603050405020304" pitchFamily="18" charset="0"/>
              </a:rPr>
              <a:t>أن </a:t>
            </a:r>
            <a:r>
              <a:rPr lang="ar-SA" sz="2800" b="1" dirty="0">
                <a:solidFill>
                  <a:schemeClr val="tx1"/>
                </a:solidFill>
                <a:latin typeface="Times New Roman" panose="02020603050405020304" pitchFamily="18" charset="0"/>
                <a:cs typeface="Times New Roman" panose="02020603050405020304" pitchFamily="18" charset="0"/>
              </a:rPr>
              <a:t>يقسم الجدول إلى حقول مكملة لبعضها البعض وسهلة الفهم</a:t>
            </a:r>
          </a:p>
          <a:p>
            <a:pPr algn="r" rtl="1"/>
            <a:r>
              <a:rPr lang="ar-AE" sz="2800" b="1" dirty="0" smtClean="0">
                <a:solidFill>
                  <a:schemeClr val="tx1"/>
                </a:solidFill>
                <a:latin typeface="Times New Roman" panose="02020603050405020304" pitchFamily="18" charset="0"/>
                <a:cs typeface="Times New Roman" panose="02020603050405020304" pitchFamily="18" charset="0"/>
              </a:rPr>
              <a:t>3-</a:t>
            </a:r>
            <a:r>
              <a:rPr lang="ar-SA" sz="2800" b="1" dirty="0" smtClean="0">
                <a:solidFill>
                  <a:schemeClr val="tx1"/>
                </a:solidFill>
                <a:latin typeface="Times New Roman" panose="02020603050405020304" pitchFamily="18" charset="0"/>
                <a:cs typeface="Times New Roman" panose="02020603050405020304" pitchFamily="18" charset="0"/>
              </a:rPr>
              <a:t>تفضل </a:t>
            </a:r>
            <a:r>
              <a:rPr lang="ar-SA" sz="2800" b="1" dirty="0">
                <a:solidFill>
                  <a:schemeClr val="tx1"/>
                </a:solidFill>
                <a:latin typeface="Times New Roman" panose="02020603050405020304" pitchFamily="18" charset="0"/>
                <a:cs typeface="Times New Roman" panose="02020603050405020304" pitchFamily="18" charset="0"/>
              </a:rPr>
              <a:t>الجداول الصغيرة على الكبيرة ليكون الجدول سهل المتابعة والاستيعاب </a:t>
            </a:r>
          </a:p>
          <a:p>
            <a:pPr algn="r" rtl="1"/>
            <a:r>
              <a:rPr lang="ar-AE" sz="2800" b="1" dirty="0" smtClean="0">
                <a:solidFill>
                  <a:schemeClr val="tx1"/>
                </a:solidFill>
                <a:latin typeface="Times New Roman" panose="02020603050405020304" pitchFamily="18" charset="0"/>
                <a:cs typeface="Times New Roman" panose="02020603050405020304" pitchFamily="18" charset="0"/>
              </a:rPr>
              <a:t>4-</a:t>
            </a:r>
            <a:r>
              <a:rPr lang="ar-SA" sz="2800" b="1" dirty="0" smtClean="0">
                <a:solidFill>
                  <a:schemeClr val="tx1"/>
                </a:solidFill>
                <a:latin typeface="Times New Roman" panose="02020603050405020304" pitchFamily="18" charset="0"/>
                <a:cs typeface="Times New Roman" panose="02020603050405020304" pitchFamily="18" charset="0"/>
              </a:rPr>
              <a:t>الابتعاد </a:t>
            </a:r>
            <a:r>
              <a:rPr lang="ar-SA" sz="2800" b="1" dirty="0">
                <a:solidFill>
                  <a:schemeClr val="tx1"/>
                </a:solidFill>
                <a:latin typeface="Times New Roman" panose="02020603050405020304" pitchFamily="18" charset="0"/>
                <a:cs typeface="Times New Roman" panose="02020603050405020304" pitchFamily="18" charset="0"/>
              </a:rPr>
              <a:t>عن الجداول المركبة </a:t>
            </a:r>
          </a:p>
          <a:p>
            <a:pPr algn="r" rtl="1"/>
            <a:r>
              <a:rPr lang="ar-AE" sz="2800" b="1" dirty="0" smtClean="0">
                <a:solidFill>
                  <a:schemeClr val="tx1"/>
                </a:solidFill>
                <a:latin typeface="Times New Roman" panose="02020603050405020304" pitchFamily="18" charset="0"/>
                <a:cs typeface="Times New Roman" panose="02020603050405020304" pitchFamily="18" charset="0"/>
              </a:rPr>
              <a:t>5-</a:t>
            </a:r>
            <a:r>
              <a:rPr lang="ar-SA" sz="2800" b="1" dirty="0" smtClean="0">
                <a:solidFill>
                  <a:schemeClr val="tx1"/>
                </a:solidFill>
                <a:latin typeface="Times New Roman" panose="02020603050405020304" pitchFamily="18" charset="0"/>
                <a:cs typeface="Times New Roman" panose="02020603050405020304" pitchFamily="18" charset="0"/>
              </a:rPr>
              <a:t>استخدام </a:t>
            </a:r>
            <a:r>
              <a:rPr lang="ar-AE" sz="2800" b="1" dirty="0" smtClean="0">
                <a:solidFill>
                  <a:schemeClr val="tx1"/>
                </a:solidFill>
                <a:latin typeface="Times New Roman" panose="02020603050405020304" pitchFamily="18" charset="0"/>
                <a:cs typeface="Times New Roman" panose="02020603050405020304" pitchFamily="18" charset="0"/>
              </a:rPr>
              <a:t>الحروف </a:t>
            </a:r>
            <a:r>
              <a:rPr lang="ar-SA" sz="2800" b="1" dirty="0" smtClean="0">
                <a:solidFill>
                  <a:schemeClr val="tx1"/>
                </a:solidFill>
                <a:latin typeface="Times New Roman" panose="02020603050405020304" pitchFamily="18" charset="0"/>
                <a:cs typeface="Times New Roman" panose="02020603050405020304" pitchFamily="18" charset="0"/>
              </a:rPr>
              <a:t>الصغيرة </a:t>
            </a:r>
            <a:endParaRPr lang="ar-AE" sz="2800" b="1" dirty="0" smtClean="0">
              <a:solidFill>
                <a:schemeClr val="tx1"/>
              </a:solidFill>
              <a:latin typeface="Times New Roman" panose="02020603050405020304" pitchFamily="18" charset="0"/>
              <a:cs typeface="Times New Roman" panose="02020603050405020304" pitchFamily="18" charset="0"/>
            </a:endParaRPr>
          </a:p>
          <a:p>
            <a:pPr algn="r" rtl="1"/>
            <a:r>
              <a:rPr lang="ar-AE" sz="2800" b="1" dirty="0" smtClean="0">
                <a:solidFill>
                  <a:schemeClr val="tx1"/>
                </a:solidFill>
                <a:latin typeface="Times New Roman" panose="02020603050405020304" pitchFamily="18" charset="0"/>
                <a:cs typeface="Times New Roman" panose="02020603050405020304" pitchFamily="18" charset="0"/>
              </a:rPr>
              <a:t>6-</a:t>
            </a:r>
            <a:r>
              <a:rPr lang="ar-SA" sz="2800" b="1" dirty="0" smtClean="0">
                <a:solidFill>
                  <a:schemeClr val="tx1"/>
                </a:solidFill>
                <a:latin typeface="Times New Roman" panose="02020603050405020304" pitchFamily="18" charset="0"/>
                <a:cs typeface="Times New Roman" panose="02020603050405020304" pitchFamily="18" charset="0"/>
              </a:rPr>
              <a:t> </a:t>
            </a:r>
            <a:r>
              <a:rPr lang="ar-SA" sz="2800" b="1" dirty="0">
                <a:solidFill>
                  <a:schemeClr val="tx1"/>
                </a:solidFill>
                <a:latin typeface="Times New Roman" panose="02020603050405020304" pitchFamily="18" charset="0"/>
                <a:cs typeface="Times New Roman" panose="02020603050405020304" pitchFamily="18" charset="0"/>
              </a:rPr>
              <a:t>تدقيق البيانات الواردة في الجدول </a:t>
            </a:r>
          </a:p>
          <a:p>
            <a:pPr marL="82296" indent="0" algn="r" rtl="1">
              <a:buNone/>
            </a:pPr>
            <a:endParaRPr lang="ar-SA" dirty="0"/>
          </a:p>
        </p:txBody>
      </p:sp>
    </p:spTree>
    <p:extLst>
      <p:ext uri="{BB962C8B-B14F-4D97-AF65-F5344CB8AC3E}">
        <p14:creationId xmlns:p14="http://schemas.microsoft.com/office/powerpoint/2010/main" val="1929878293"/>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2000"/>
                                        <p:tgtEl>
                                          <p:spTgt spid="3">
                                            <p:txEl>
                                              <p:pRg st="0" end="0"/>
                                            </p:txEl>
                                          </p:spTgt>
                                        </p:tgtEl>
                                      </p:cBhvr>
                                    </p:animEffect>
                                  </p:childTnLst>
                                </p:cTn>
                              </p:par>
                            </p:childTnLst>
                          </p:cTn>
                        </p:par>
                        <p:par>
                          <p:cTn id="16" fill="hold">
                            <p:stCondLst>
                              <p:cond delay="4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2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2000"/>
                                        <p:tgtEl>
                                          <p:spTgt spid="3">
                                            <p:txEl>
                                              <p:pRg st="1" end="1"/>
                                            </p:txEl>
                                          </p:spTgt>
                                        </p:tgtEl>
                                      </p:cBhvr>
                                    </p:animEffect>
                                  </p:childTnLst>
                                </p:cTn>
                              </p:par>
                            </p:childTnLst>
                          </p:cTn>
                        </p:par>
                        <p:par>
                          <p:cTn id="22" fill="hold">
                            <p:stCondLst>
                              <p:cond delay="6000"/>
                            </p:stCondLst>
                            <p:childTnLst>
                              <p:par>
                                <p:cTn id="23" presetID="50" presetClass="entr" presetSubtype="0" decel="10000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6"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2000"/>
                                        <p:tgtEl>
                                          <p:spTgt spid="3">
                                            <p:txEl>
                                              <p:pRg st="2" end="2"/>
                                            </p:txEl>
                                          </p:spTgt>
                                        </p:tgtEl>
                                      </p:cBhvr>
                                    </p:animEffect>
                                  </p:childTnLst>
                                </p:cTn>
                              </p:par>
                            </p:childTnLst>
                          </p:cTn>
                        </p:par>
                        <p:par>
                          <p:cTn id="28" fill="hold">
                            <p:stCondLst>
                              <p:cond delay="8000"/>
                            </p:stCondLst>
                            <p:childTnLst>
                              <p:par>
                                <p:cTn id="29" presetID="50" presetClass="entr" presetSubtype="0" decel="10000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2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2" dur="2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2000"/>
                                        <p:tgtEl>
                                          <p:spTgt spid="3">
                                            <p:txEl>
                                              <p:pRg st="3" end="3"/>
                                            </p:txEl>
                                          </p:spTgt>
                                        </p:tgtEl>
                                      </p:cBhvr>
                                    </p:animEffect>
                                  </p:childTnLst>
                                </p:cTn>
                              </p:par>
                            </p:childTnLst>
                          </p:cTn>
                        </p:par>
                        <p:par>
                          <p:cTn id="34" fill="hold">
                            <p:stCondLst>
                              <p:cond delay="10000"/>
                            </p:stCondLst>
                            <p:childTnLst>
                              <p:par>
                                <p:cTn id="35" presetID="50" presetClass="entr" presetSubtype="0" decel="10000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2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8" dur="2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2000"/>
                                        <p:tgtEl>
                                          <p:spTgt spid="3">
                                            <p:txEl>
                                              <p:pRg st="4" end="4"/>
                                            </p:txEl>
                                          </p:spTgt>
                                        </p:tgtEl>
                                      </p:cBhvr>
                                    </p:animEffect>
                                  </p:childTnLst>
                                </p:cTn>
                              </p:par>
                            </p:childTnLst>
                          </p:cTn>
                        </p:par>
                        <p:par>
                          <p:cTn id="40" fill="hold">
                            <p:stCondLst>
                              <p:cond delay="12000"/>
                            </p:stCondLst>
                            <p:childTnLst>
                              <p:par>
                                <p:cTn id="41" presetID="50" presetClass="entr" presetSubtype="0" decel="10000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2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4" dur="2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5" dur="2000"/>
                                        <p:tgtEl>
                                          <p:spTgt spid="3">
                                            <p:txEl>
                                              <p:pRg st="5" end="5"/>
                                            </p:txEl>
                                          </p:spTgt>
                                        </p:tgtEl>
                                      </p:cBhvr>
                                    </p:animEffect>
                                  </p:childTnLst>
                                </p:cTn>
                              </p:par>
                            </p:childTnLst>
                          </p:cTn>
                        </p:par>
                        <p:par>
                          <p:cTn id="46" fill="hold">
                            <p:stCondLst>
                              <p:cond delay="14000"/>
                            </p:stCondLst>
                            <p:childTnLst>
                              <p:par>
                                <p:cTn id="47" presetID="50" presetClass="entr" presetSubtype="0" decel="10000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2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0" dur="2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260648"/>
            <a:ext cx="7787208" cy="596584"/>
          </a:xfrm>
        </p:spPr>
        <p:txBody>
          <a:bodyPr>
            <a:normAutofit fontScale="90000"/>
          </a:bodyPr>
          <a:lstStyle/>
          <a:p>
            <a:pPr algn="ctr"/>
            <a:r>
              <a:rPr lang="ar-SA" b="1" dirty="0">
                <a:solidFill>
                  <a:srgbClr val="0070C0"/>
                </a:solidFill>
                <a:latin typeface="Times New Roman" panose="02020603050405020304" pitchFamily="18" charset="0"/>
                <a:cs typeface="Times New Roman" panose="02020603050405020304" pitchFamily="18" charset="0"/>
              </a:rPr>
              <a:t>سابعاً: العناوين الرئيسية والفرعية </a:t>
            </a:r>
            <a:r>
              <a:rPr lang="ar-SA" b="1" dirty="0" smtClean="0">
                <a:solidFill>
                  <a:srgbClr val="0070C0"/>
                </a:solidFill>
                <a:latin typeface="Times New Roman" panose="02020603050405020304" pitchFamily="18" charset="0"/>
                <a:cs typeface="Times New Roman" panose="02020603050405020304" pitchFamily="18" charset="0"/>
              </a:rPr>
              <a:t>للبحث </a:t>
            </a:r>
            <a:endParaRPr lang="ar-SA" b="1" dirty="0">
              <a:solidFill>
                <a:srgbClr val="0070C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611560" y="1412776"/>
            <a:ext cx="8507288" cy="5715040"/>
          </a:xfrm>
        </p:spPr>
        <p:txBody>
          <a:bodyPr>
            <a:noAutofit/>
          </a:bodyPr>
          <a:lstStyle/>
          <a:p>
            <a:pPr algn="r" rtl="1"/>
            <a:r>
              <a:rPr lang="ar-AE" sz="2400" b="1" dirty="0" smtClean="0">
                <a:solidFill>
                  <a:srgbClr val="006600"/>
                </a:solidFill>
                <a:latin typeface="Arial" panose="020B0604020202020204" pitchFamily="34" charset="0"/>
                <a:cs typeface="Arial" panose="020B0604020202020204" pitchFamily="34" charset="0"/>
              </a:rPr>
              <a:t>1-</a:t>
            </a:r>
            <a:r>
              <a:rPr lang="ar-SA" sz="2400" b="1" dirty="0" smtClean="0">
                <a:solidFill>
                  <a:srgbClr val="006600"/>
                </a:solidFill>
                <a:latin typeface="Arial" panose="020B0604020202020204" pitchFamily="34" charset="0"/>
                <a:cs typeface="Arial" panose="020B0604020202020204" pitchFamily="34" charset="0"/>
              </a:rPr>
              <a:t> </a:t>
            </a:r>
            <a:r>
              <a:rPr lang="ar-SA" sz="2400" b="1" dirty="0">
                <a:solidFill>
                  <a:srgbClr val="006600"/>
                </a:solidFill>
                <a:latin typeface="Times New Roman" panose="02020603050405020304" pitchFamily="18" charset="0"/>
                <a:cs typeface="Times New Roman" panose="02020603050405020304" pitchFamily="18" charset="0"/>
              </a:rPr>
              <a:t>العنوان الرئيسي في صفحة </a:t>
            </a:r>
            <a:r>
              <a:rPr lang="ar-SA" sz="2400" b="1" dirty="0" smtClean="0">
                <a:solidFill>
                  <a:srgbClr val="006600"/>
                </a:solidFill>
                <a:latin typeface="Times New Roman" panose="02020603050405020304" pitchFamily="18" charset="0"/>
                <a:cs typeface="Times New Roman" panose="02020603050405020304" pitchFamily="18" charset="0"/>
              </a:rPr>
              <a:t>مستقلة: </a:t>
            </a:r>
            <a:r>
              <a:rPr lang="ar-SA" sz="2400" dirty="0" smtClean="0">
                <a:latin typeface="Times New Roman" panose="02020603050405020304" pitchFamily="18" charset="0"/>
                <a:cs typeface="Times New Roman" panose="02020603050405020304" pitchFamily="18" charset="0"/>
              </a:rPr>
              <a:t>يخصص </a:t>
            </a:r>
            <a:r>
              <a:rPr lang="ar-SA" sz="2400" dirty="0">
                <a:latin typeface="Times New Roman" panose="02020603050405020304" pitchFamily="18" charset="0"/>
                <a:cs typeface="Times New Roman" panose="02020603050405020304" pitchFamily="18" charset="0"/>
              </a:rPr>
              <a:t>هذا النوع من العناوين للفصول الرئيسية ويكون وسط صفحة مستقلة يبين الكاتب فيه رقم الباب أو الفصل ثم العنوان</a:t>
            </a:r>
          </a:p>
          <a:p>
            <a:pPr algn="r" rtl="1"/>
            <a:r>
              <a:rPr lang="ar-AE" sz="2400" b="1" dirty="0" smtClean="0">
                <a:solidFill>
                  <a:srgbClr val="006600"/>
                </a:solidFill>
                <a:latin typeface="Times New Roman" panose="02020603050405020304" pitchFamily="18" charset="0"/>
                <a:cs typeface="Times New Roman" panose="02020603050405020304" pitchFamily="18" charset="0"/>
              </a:rPr>
              <a:t>2-</a:t>
            </a:r>
            <a:r>
              <a:rPr lang="ar-SA" sz="2400" b="1" dirty="0" smtClean="0">
                <a:solidFill>
                  <a:srgbClr val="006600"/>
                </a:solidFill>
                <a:latin typeface="Times New Roman" panose="02020603050405020304" pitchFamily="18" charset="0"/>
                <a:cs typeface="Times New Roman" panose="02020603050405020304" pitchFamily="18" charset="0"/>
              </a:rPr>
              <a:t>العنوان </a:t>
            </a:r>
            <a:r>
              <a:rPr lang="ar-SA" sz="2400" b="1" dirty="0">
                <a:solidFill>
                  <a:srgbClr val="006600"/>
                </a:solidFill>
                <a:latin typeface="Times New Roman" panose="02020603050405020304" pitchFamily="18" charset="0"/>
                <a:cs typeface="Times New Roman" panose="02020603050405020304" pitchFamily="18" charset="0"/>
              </a:rPr>
              <a:t>الرئيسي في وسط الصفحة غير المستقلة: </a:t>
            </a:r>
            <a:r>
              <a:rPr lang="ar-SA" sz="2400" dirty="0">
                <a:latin typeface="Times New Roman" panose="02020603050405020304" pitchFamily="18" charset="0"/>
                <a:cs typeface="Times New Roman" panose="02020603050405020304" pitchFamily="18" charset="0"/>
              </a:rPr>
              <a:t>يفضل بعض الباحثين مثل هذا عنوان لفصولهم الرئيسية، دون الحاجة لعنوان رئيسي في صفحة مستقلة للاقتصاد في عدد الصفحات وفي حجم البحث</a:t>
            </a:r>
          </a:p>
          <a:p>
            <a:pPr algn="r" rtl="1"/>
            <a:r>
              <a:rPr lang="ar-AE" sz="2400" b="1" dirty="0" smtClean="0">
                <a:solidFill>
                  <a:srgbClr val="006600"/>
                </a:solidFill>
                <a:latin typeface="Times New Roman" panose="02020603050405020304" pitchFamily="18" charset="0"/>
                <a:cs typeface="Times New Roman" panose="02020603050405020304" pitchFamily="18" charset="0"/>
              </a:rPr>
              <a:t>3-</a:t>
            </a:r>
            <a:r>
              <a:rPr lang="ar-SA" sz="2400" b="1" dirty="0" smtClean="0">
                <a:solidFill>
                  <a:srgbClr val="006600"/>
                </a:solidFill>
                <a:latin typeface="Times New Roman" panose="02020603050405020304" pitchFamily="18" charset="0"/>
                <a:cs typeface="Times New Roman" panose="02020603050405020304" pitchFamily="18" charset="0"/>
              </a:rPr>
              <a:t>العنوان </a:t>
            </a:r>
            <a:r>
              <a:rPr lang="ar-SA" sz="2400" b="1" dirty="0">
                <a:solidFill>
                  <a:srgbClr val="006600"/>
                </a:solidFill>
                <a:latin typeface="Times New Roman" panose="02020603050405020304" pitchFamily="18" charset="0"/>
                <a:cs typeface="Times New Roman" panose="02020603050405020304" pitchFamily="18" charset="0"/>
              </a:rPr>
              <a:t>الجانبي المعلق والذي يوضع تحته خط: </a:t>
            </a:r>
            <a:r>
              <a:rPr lang="ar-SA" sz="2400" dirty="0">
                <a:latin typeface="Times New Roman" panose="02020603050405020304" pitchFamily="18" charset="0"/>
                <a:cs typeface="Times New Roman" panose="02020603050405020304" pitchFamily="18" charset="0"/>
              </a:rPr>
              <a:t>يكون من العناوين للأقسام الثانوية المهمة في البحث أو الفصل الواحد، ويكون هذا العنوان في أول السطر، ثم يوضع تحته خط، وتبدأ الكتابة بعد ترك مسافة كافية </a:t>
            </a:r>
            <a:r>
              <a:rPr lang="ar-SA" sz="2400" dirty="0" smtClean="0">
                <a:latin typeface="Times New Roman" panose="02020603050405020304" pitchFamily="18" charset="0"/>
                <a:cs typeface="Times New Roman" panose="02020603050405020304" pitchFamily="18" charset="0"/>
              </a:rPr>
              <a:t>تحته</a:t>
            </a:r>
            <a:endParaRPr lang="ar-AE" sz="2400" dirty="0" smtClean="0">
              <a:latin typeface="Times New Roman" panose="02020603050405020304" pitchFamily="18" charset="0"/>
              <a:cs typeface="Times New Roman" panose="02020603050405020304" pitchFamily="18" charset="0"/>
            </a:endParaRPr>
          </a:p>
          <a:p>
            <a:pPr algn="r" rtl="1"/>
            <a:r>
              <a:rPr lang="ar-AE" sz="2400" b="1" dirty="0" smtClean="0">
                <a:solidFill>
                  <a:srgbClr val="006600"/>
                </a:solidFill>
                <a:latin typeface="Times New Roman" panose="02020603050405020304" pitchFamily="18" charset="0"/>
                <a:cs typeface="Times New Roman" panose="02020603050405020304" pitchFamily="18" charset="0"/>
              </a:rPr>
              <a:t>4-</a:t>
            </a:r>
            <a:r>
              <a:rPr lang="ar-SA" sz="2400" b="1" dirty="0" smtClean="0">
                <a:solidFill>
                  <a:srgbClr val="006600"/>
                </a:solidFill>
                <a:latin typeface="Times New Roman" panose="02020603050405020304" pitchFamily="18" charset="0"/>
                <a:cs typeface="Times New Roman" panose="02020603050405020304" pitchFamily="18" charset="0"/>
              </a:rPr>
              <a:t>العنوان </a:t>
            </a:r>
            <a:r>
              <a:rPr lang="ar-SA" sz="2400" b="1" dirty="0">
                <a:solidFill>
                  <a:srgbClr val="006600"/>
                </a:solidFill>
                <a:latin typeface="Times New Roman" panose="02020603050405020304" pitchFamily="18" charset="0"/>
                <a:cs typeface="Times New Roman" panose="02020603050405020304" pitchFamily="18" charset="0"/>
              </a:rPr>
              <a:t>الجانبي المعلق الذي لا يوضع تحته خط: </a:t>
            </a:r>
            <a:r>
              <a:rPr lang="ar-SA" sz="2400" dirty="0">
                <a:latin typeface="Times New Roman" panose="02020603050405020304" pitchFamily="18" charset="0"/>
                <a:cs typeface="Times New Roman" panose="02020603050405020304" pitchFamily="18" charset="0"/>
              </a:rPr>
              <a:t>هو جزء من العنوان السابق ويكون هذا العنوان في أول السطر، ثم يكتب تحته بعد ترك مسافة </a:t>
            </a:r>
            <a:r>
              <a:rPr lang="ar-SA" sz="2400" dirty="0" smtClean="0">
                <a:latin typeface="Times New Roman" panose="02020603050405020304" pitchFamily="18" charset="0"/>
                <a:cs typeface="Times New Roman" panose="02020603050405020304" pitchFamily="18" charset="0"/>
              </a:rPr>
              <a:t>كافية</a:t>
            </a:r>
            <a:endParaRPr lang="ar-AE" sz="2400" dirty="0" smtClean="0">
              <a:latin typeface="Times New Roman" panose="02020603050405020304" pitchFamily="18" charset="0"/>
              <a:cs typeface="Times New Roman" panose="02020603050405020304" pitchFamily="18" charset="0"/>
            </a:endParaRPr>
          </a:p>
          <a:p>
            <a:pPr algn="r" rtl="1"/>
            <a:r>
              <a:rPr lang="ar-SA" sz="2400" b="1" dirty="0" smtClean="0">
                <a:solidFill>
                  <a:srgbClr val="006600"/>
                </a:solidFill>
                <a:latin typeface="Times New Roman" panose="02020603050405020304" pitchFamily="18" charset="0"/>
                <a:cs typeface="Times New Roman" panose="02020603050405020304" pitchFamily="18" charset="0"/>
              </a:rPr>
              <a:t> </a:t>
            </a:r>
            <a:r>
              <a:rPr lang="ar-AE" sz="2400" b="1" dirty="0" smtClean="0">
                <a:solidFill>
                  <a:srgbClr val="006600"/>
                </a:solidFill>
                <a:latin typeface="Times New Roman" panose="02020603050405020304" pitchFamily="18" charset="0"/>
                <a:cs typeface="Times New Roman" panose="02020603050405020304" pitchFamily="18" charset="0"/>
              </a:rPr>
              <a:t>5-</a:t>
            </a:r>
            <a:r>
              <a:rPr lang="ar-SA" sz="2400" b="1" dirty="0" smtClean="0">
                <a:solidFill>
                  <a:srgbClr val="006600"/>
                </a:solidFill>
                <a:latin typeface="Times New Roman" panose="02020603050405020304" pitchFamily="18" charset="0"/>
                <a:cs typeface="Times New Roman" panose="02020603050405020304" pitchFamily="18" charset="0"/>
              </a:rPr>
              <a:t>العن</a:t>
            </a:r>
            <a:r>
              <a:rPr lang="ar-AE" sz="2400" b="1" dirty="0" err="1" smtClean="0">
                <a:solidFill>
                  <a:srgbClr val="006600"/>
                </a:solidFill>
                <a:latin typeface="Times New Roman" panose="02020603050405020304" pitchFamily="18" charset="0"/>
                <a:cs typeface="Times New Roman" panose="02020603050405020304" pitchFamily="18" charset="0"/>
              </a:rPr>
              <a:t>وا</a:t>
            </a:r>
            <a:r>
              <a:rPr lang="ar-SA" sz="2400" b="1" dirty="0" smtClean="0">
                <a:solidFill>
                  <a:srgbClr val="006600"/>
                </a:solidFill>
                <a:latin typeface="Times New Roman" panose="02020603050405020304" pitchFamily="18" charset="0"/>
                <a:cs typeface="Times New Roman" panose="02020603050405020304" pitchFamily="18" charset="0"/>
              </a:rPr>
              <a:t>ن </a:t>
            </a:r>
            <a:r>
              <a:rPr lang="ar-SA" sz="2400" b="1" dirty="0">
                <a:solidFill>
                  <a:srgbClr val="006600"/>
                </a:solidFill>
                <a:latin typeface="Times New Roman" panose="02020603050405020304" pitchFamily="18" charset="0"/>
                <a:cs typeface="Times New Roman" panose="02020603050405020304" pitchFamily="18" charset="0"/>
              </a:rPr>
              <a:t>الجانبي غير المعلق: </a:t>
            </a:r>
            <a:r>
              <a:rPr lang="ar-SA" sz="2400" dirty="0">
                <a:latin typeface="Times New Roman" panose="02020603050405020304" pitchFamily="18" charset="0"/>
                <a:cs typeface="Times New Roman" panose="02020603050405020304" pitchFamily="18" charset="0"/>
              </a:rPr>
              <a:t>قد يحتاج الباحث لتقسيم العنوان الفرعي إلى عناوين متفرعة، وهنا يذكر العنوان أول السطر ثم يضع بعده نقطة أو نقطتين </a:t>
            </a:r>
          </a:p>
          <a:p>
            <a:pPr algn="r" rtl="1"/>
            <a:endParaRPr lang="ar-S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2656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4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60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8000"/>
                            </p:stCondLst>
                            <p:childTnLst>
                              <p:par>
                                <p:cTn id="27" presetID="42"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anim calcmode="lin" valueType="num">
                                      <p:cBhvr>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10000"/>
                            </p:stCondLst>
                            <p:childTnLst>
                              <p:par>
                                <p:cTn id="33" presetID="42"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67122" y="188640"/>
            <a:ext cx="8003232" cy="666882"/>
          </a:xfrm>
        </p:spPr>
        <p:txBody>
          <a:bodyPr>
            <a:normAutofit/>
          </a:bodyPr>
          <a:lstStyle/>
          <a:p>
            <a:pPr algn="ctr"/>
            <a:r>
              <a:rPr lang="ar-SA" sz="2800" b="1" dirty="0">
                <a:solidFill>
                  <a:srgbClr val="0070C0"/>
                </a:solidFill>
                <a:latin typeface="Times New Roman" panose="02020603050405020304" pitchFamily="18" charset="0"/>
                <a:cs typeface="Times New Roman" panose="02020603050405020304" pitchFamily="18" charset="0"/>
              </a:rPr>
              <a:t>الأقسام الرئيسية التي ينبغي على الباحث التركيز عليها في بحثه هي: </a:t>
            </a:r>
          </a:p>
        </p:txBody>
      </p:sp>
      <p:sp>
        <p:nvSpPr>
          <p:cNvPr id="3" name="عنصر نائب للمحتوى 2"/>
          <p:cNvSpPr>
            <a:spLocks noGrp="1"/>
          </p:cNvSpPr>
          <p:nvPr>
            <p:ph idx="1"/>
          </p:nvPr>
        </p:nvSpPr>
        <p:spPr>
          <a:xfrm>
            <a:off x="1071538" y="1071546"/>
            <a:ext cx="7620000" cy="5357850"/>
          </a:xfrm>
        </p:spPr>
        <p:txBody>
          <a:bodyPr>
            <a:noAutofit/>
          </a:bodyPr>
          <a:lstStyle/>
          <a:p>
            <a:pPr marL="82296" indent="0" algn="r" rtl="1">
              <a:buNone/>
            </a:pPr>
            <a:endParaRPr lang="ar-SA" sz="2400" dirty="0">
              <a:solidFill>
                <a:schemeClr val="tx1"/>
              </a:solidFill>
              <a:latin typeface="Times New Roman" panose="02020603050405020304" pitchFamily="18" charset="0"/>
              <a:cs typeface="Times New Roman" panose="02020603050405020304" pitchFamily="18" charset="0"/>
            </a:endParaRP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1-</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مقدمات </a:t>
            </a:r>
            <a:r>
              <a:rPr lang="ar-SA" sz="2400" b="1" dirty="0">
                <a:solidFill>
                  <a:schemeClr val="accent1">
                    <a:lumMod val="75000"/>
                  </a:schemeClr>
                </a:solidFill>
                <a:latin typeface="Times New Roman" panose="02020603050405020304" pitchFamily="18" charset="0"/>
                <a:cs typeface="Times New Roman" panose="02020603050405020304" pitchFamily="18" charset="0"/>
              </a:rPr>
              <a:t>البحث: </a:t>
            </a:r>
            <a:r>
              <a:rPr lang="ar-SA" sz="2400" dirty="0">
                <a:solidFill>
                  <a:schemeClr val="tx1"/>
                </a:solidFill>
                <a:latin typeface="Times New Roman" panose="02020603050405020304" pitchFamily="18" charset="0"/>
                <a:cs typeface="Times New Roman" panose="02020603050405020304" pitchFamily="18" charset="0"/>
              </a:rPr>
              <a:t>ماهي المشكلة التي يتحقق منها الباحث؟</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2-</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الطريقة </a:t>
            </a:r>
            <a:r>
              <a:rPr lang="ar-SA" sz="2400" b="1" dirty="0">
                <a:solidFill>
                  <a:schemeClr val="accent1">
                    <a:lumMod val="75000"/>
                  </a:schemeClr>
                </a:solidFill>
                <a:latin typeface="Times New Roman" panose="02020603050405020304" pitchFamily="18" charset="0"/>
                <a:cs typeface="Times New Roman" panose="02020603050405020304" pitchFamily="18" charset="0"/>
              </a:rPr>
              <a:t>والمنهج: </a:t>
            </a:r>
            <a:r>
              <a:rPr lang="ar-SA" sz="2400" dirty="0">
                <a:solidFill>
                  <a:schemeClr val="tx1"/>
                </a:solidFill>
                <a:latin typeface="Times New Roman" panose="02020603050405020304" pitchFamily="18" charset="0"/>
                <a:cs typeface="Times New Roman" panose="02020603050405020304" pitchFamily="18" charset="0"/>
              </a:rPr>
              <a:t>ماهي الوسائل التي يتبعها الباحث في التعامل مع مشكلة البحث؟ </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3-</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الاستنتاجات</a:t>
            </a:r>
            <a:r>
              <a:rPr lang="ar-SA" sz="2400" b="1" dirty="0">
                <a:solidFill>
                  <a:schemeClr val="accent1">
                    <a:lumMod val="75000"/>
                  </a:schemeClr>
                </a:solidFill>
                <a:latin typeface="Times New Roman" panose="02020603050405020304" pitchFamily="18" charset="0"/>
                <a:cs typeface="Times New Roman" panose="02020603050405020304" pitchFamily="18" charset="0"/>
              </a:rPr>
              <a:t>: </a:t>
            </a:r>
            <a:r>
              <a:rPr lang="ar-SA" sz="2400" dirty="0">
                <a:solidFill>
                  <a:schemeClr val="tx1"/>
                </a:solidFill>
                <a:latin typeface="Times New Roman" panose="02020603050405020304" pitchFamily="18" charset="0"/>
                <a:cs typeface="Times New Roman" panose="02020603050405020304" pitchFamily="18" charset="0"/>
              </a:rPr>
              <a:t>ما الذي وجده الباحث؟</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4-</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المناقشة</a:t>
            </a:r>
            <a:r>
              <a:rPr lang="ar-SA" sz="2400" b="1" dirty="0">
                <a:solidFill>
                  <a:schemeClr val="accent1">
                    <a:lumMod val="75000"/>
                  </a:schemeClr>
                </a:solidFill>
                <a:latin typeface="Times New Roman" panose="02020603050405020304" pitchFamily="18" charset="0"/>
                <a:cs typeface="Times New Roman" panose="02020603050405020304" pitchFamily="18" charset="0"/>
              </a:rPr>
              <a:t>: </a:t>
            </a:r>
            <a:r>
              <a:rPr lang="ar-SA" sz="2400" dirty="0">
                <a:solidFill>
                  <a:schemeClr val="tx1"/>
                </a:solidFill>
                <a:latin typeface="Times New Roman" panose="02020603050405020304" pitchFamily="18" charset="0"/>
                <a:cs typeface="Times New Roman" panose="02020603050405020304" pitchFamily="18" charset="0"/>
              </a:rPr>
              <a:t>ماذا يعني ما توصل إليه الباحث؟ وإلى أين ستقوده تلك الاستنتاجات؟ </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5-</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الخلاصة</a:t>
            </a:r>
            <a:r>
              <a:rPr lang="ar-SA" sz="2400" b="1" dirty="0">
                <a:solidFill>
                  <a:schemeClr val="accent1">
                    <a:lumMod val="75000"/>
                  </a:schemeClr>
                </a:solidFill>
                <a:latin typeface="Times New Roman" panose="02020603050405020304" pitchFamily="18" charset="0"/>
                <a:cs typeface="Times New Roman" panose="02020603050405020304" pitchFamily="18" charset="0"/>
              </a:rPr>
              <a:t>: </a:t>
            </a:r>
            <a:r>
              <a:rPr lang="ar-SA" sz="2400" dirty="0">
                <a:solidFill>
                  <a:schemeClr val="tx1"/>
                </a:solidFill>
                <a:latin typeface="Times New Roman" panose="02020603050405020304" pitchFamily="18" charset="0"/>
                <a:cs typeface="Times New Roman" panose="02020603050405020304" pitchFamily="18" charset="0"/>
              </a:rPr>
              <a:t>تقديم خلاصة عن كل النقاط التي ذكرت سابقاً </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6-</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المصادر</a:t>
            </a:r>
            <a:r>
              <a:rPr lang="ar-SA" sz="2400" b="1" dirty="0">
                <a:solidFill>
                  <a:schemeClr val="accent1">
                    <a:lumMod val="75000"/>
                  </a:schemeClr>
                </a:solidFill>
                <a:latin typeface="Times New Roman" panose="02020603050405020304" pitchFamily="18" charset="0"/>
                <a:cs typeface="Times New Roman" panose="02020603050405020304" pitchFamily="18" charset="0"/>
              </a:rPr>
              <a:t>: </a:t>
            </a:r>
            <a:r>
              <a:rPr lang="ar-SA" sz="2400" dirty="0">
                <a:solidFill>
                  <a:schemeClr val="tx1"/>
                </a:solidFill>
                <a:latin typeface="Times New Roman" panose="02020603050405020304" pitchFamily="18" charset="0"/>
                <a:cs typeface="Times New Roman" panose="02020603050405020304" pitchFamily="18" charset="0"/>
              </a:rPr>
              <a:t>تشمل الكتب والمقالات التي استشهد بها، وترتب بشكل هجائي (ألفبائي)</a:t>
            </a:r>
          </a:p>
          <a:p>
            <a:pPr algn="r" rtl="1"/>
            <a:r>
              <a:rPr lang="ar-AE" sz="2400" b="1" dirty="0" smtClean="0">
                <a:solidFill>
                  <a:schemeClr val="accent1">
                    <a:lumMod val="75000"/>
                  </a:schemeClr>
                </a:solidFill>
                <a:latin typeface="Times New Roman" panose="02020603050405020304" pitchFamily="18" charset="0"/>
                <a:cs typeface="Times New Roman" panose="02020603050405020304" pitchFamily="18" charset="0"/>
              </a:rPr>
              <a:t>7-</a:t>
            </a:r>
            <a:r>
              <a:rPr lang="ar-SA" sz="2400" b="1" dirty="0" smtClean="0">
                <a:solidFill>
                  <a:schemeClr val="accent1">
                    <a:lumMod val="75000"/>
                  </a:schemeClr>
                </a:solidFill>
                <a:latin typeface="Times New Roman" panose="02020603050405020304" pitchFamily="18" charset="0"/>
                <a:cs typeface="Times New Roman" panose="02020603050405020304" pitchFamily="18" charset="0"/>
              </a:rPr>
              <a:t>الملاحق</a:t>
            </a:r>
            <a:r>
              <a:rPr lang="ar-SA" sz="2400" b="1" dirty="0">
                <a:solidFill>
                  <a:schemeClr val="accent1">
                    <a:lumMod val="75000"/>
                  </a:schemeClr>
                </a:solidFill>
                <a:latin typeface="Times New Roman" panose="02020603050405020304" pitchFamily="18" charset="0"/>
                <a:cs typeface="Times New Roman" panose="02020603050405020304" pitchFamily="18" charset="0"/>
              </a:rPr>
              <a:t>: </a:t>
            </a:r>
            <a:r>
              <a:rPr lang="ar-SA" sz="2400" dirty="0">
                <a:solidFill>
                  <a:schemeClr val="tx1"/>
                </a:solidFill>
                <a:latin typeface="Times New Roman" panose="02020603050405020304" pitchFamily="18" charset="0"/>
                <a:cs typeface="Times New Roman" panose="02020603050405020304" pitchFamily="18" charset="0"/>
              </a:rPr>
              <a:t>إن وجدت</a:t>
            </a:r>
          </a:p>
          <a:p>
            <a:pPr algn="r" rtl="1"/>
            <a:endParaRPr lang="ar-S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6704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1999"/>
                                          </p:stCondLst>
                                        </p:cTn>
                                        <p:tgtEl>
                                          <p:spTgt spid="2"/>
                                        </p:tgtEl>
                                        <p:attrNameLst>
                                          <p:attrName>style.visibility</p:attrName>
                                        </p:attrNameLst>
                                      </p:cBhvr>
                                      <p:to>
                                        <p:strVal val="visible"/>
                                      </p:to>
                                    </p:set>
                                  </p:childTnLst>
                                </p:cTn>
                              </p:par>
                            </p:childTnLst>
                          </p:cTn>
                        </p:par>
                        <p:par>
                          <p:cTn id="7" fill="hold">
                            <p:stCondLst>
                              <p:cond delay="2000"/>
                            </p:stCondLst>
                            <p:childTnLst>
                              <p:par>
                                <p:cTn id="8" presetID="2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par>
                          <p:cTn id="11" fill="hold">
                            <p:stCondLst>
                              <p:cond delay="4000"/>
                            </p:stCondLst>
                            <p:childTnLst>
                              <p:par>
                                <p:cTn id="12" presetID="2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edge">
                                      <p:cBhvr>
                                        <p:cTn id="14" dur="2000"/>
                                        <p:tgtEl>
                                          <p:spTgt spid="3">
                                            <p:txEl>
                                              <p:pRg st="2" end="2"/>
                                            </p:txEl>
                                          </p:spTgt>
                                        </p:tgtEl>
                                      </p:cBhvr>
                                    </p:animEffect>
                                  </p:childTnLst>
                                </p:cTn>
                              </p:par>
                            </p:childTnLst>
                          </p:cTn>
                        </p:par>
                        <p:par>
                          <p:cTn id="15" fill="hold">
                            <p:stCondLst>
                              <p:cond delay="6000"/>
                            </p:stCondLst>
                            <p:childTnLst>
                              <p:par>
                                <p:cTn id="16" presetID="2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edge">
                                      <p:cBhvr>
                                        <p:cTn id="18" dur="2000"/>
                                        <p:tgtEl>
                                          <p:spTgt spid="3">
                                            <p:txEl>
                                              <p:pRg st="3" end="3"/>
                                            </p:txEl>
                                          </p:spTgt>
                                        </p:tgtEl>
                                      </p:cBhvr>
                                    </p:animEffect>
                                  </p:childTnLst>
                                </p:cTn>
                              </p:par>
                            </p:childTnLst>
                          </p:cTn>
                        </p:par>
                        <p:par>
                          <p:cTn id="19" fill="hold">
                            <p:stCondLst>
                              <p:cond delay="8000"/>
                            </p:stCondLst>
                            <p:childTnLst>
                              <p:par>
                                <p:cTn id="20" presetID="2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edge">
                                      <p:cBhvr>
                                        <p:cTn id="22" dur="2000"/>
                                        <p:tgtEl>
                                          <p:spTgt spid="3">
                                            <p:txEl>
                                              <p:pRg st="4" end="4"/>
                                            </p:txEl>
                                          </p:spTgt>
                                        </p:tgtEl>
                                      </p:cBhvr>
                                    </p:animEffect>
                                  </p:childTnLst>
                                </p:cTn>
                              </p:par>
                            </p:childTnLst>
                          </p:cTn>
                        </p:par>
                        <p:par>
                          <p:cTn id="23" fill="hold">
                            <p:stCondLst>
                              <p:cond delay="10000"/>
                            </p:stCondLst>
                            <p:childTnLst>
                              <p:par>
                                <p:cTn id="24" presetID="20" presetClass="entr" presetSubtype="0"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edge">
                                      <p:cBhvr>
                                        <p:cTn id="26" dur="2000"/>
                                        <p:tgtEl>
                                          <p:spTgt spid="3">
                                            <p:txEl>
                                              <p:pRg st="5" end="5"/>
                                            </p:txEl>
                                          </p:spTgt>
                                        </p:tgtEl>
                                      </p:cBhvr>
                                    </p:animEffect>
                                  </p:childTnLst>
                                </p:cTn>
                              </p:par>
                            </p:childTnLst>
                          </p:cTn>
                        </p:par>
                        <p:par>
                          <p:cTn id="27" fill="hold">
                            <p:stCondLst>
                              <p:cond delay="12000"/>
                            </p:stCondLst>
                            <p:childTnLst>
                              <p:par>
                                <p:cTn id="28" presetID="20" presetClass="entr" presetSubtype="0"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edge">
                                      <p:cBhvr>
                                        <p:cTn id="30" dur="2000"/>
                                        <p:tgtEl>
                                          <p:spTgt spid="3">
                                            <p:txEl>
                                              <p:pRg st="6" end="6"/>
                                            </p:txEl>
                                          </p:spTgt>
                                        </p:tgtEl>
                                      </p:cBhvr>
                                    </p:animEffect>
                                  </p:childTnLst>
                                </p:cTn>
                              </p:par>
                            </p:childTnLst>
                          </p:cTn>
                        </p:par>
                        <p:par>
                          <p:cTn id="31" fill="hold">
                            <p:stCondLst>
                              <p:cond delay="14000"/>
                            </p:stCondLst>
                            <p:childTnLst>
                              <p:par>
                                <p:cTn id="32" presetID="20" presetClass="entr" presetSubtype="0" fill="hold" grpId="0"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edge">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404664"/>
            <a:ext cx="7642096" cy="809758"/>
          </a:xfrm>
        </p:spPr>
        <p:txBody>
          <a:bodyPr>
            <a:normAutofit fontScale="90000"/>
          </a:bodyPr>
          <a:lstStyle/>
          <a:p>
            <a:pPr algn="ctr"/>
            <a:r>
              <a:rPr lang="ar-SA" b="1" dirty="0">
                <a:solidFill>
                  <a:srgbClr val="FF0000"/>
                </a:solidFill>
                <a:latin typeface="Times New Roman" panose="02020603050405020304" pitchFamily="18" charset="0"/>
                <a:cs typeface="Times New Roman" panose="02020603050405020304" pitchFamily="18" charset="0"/>
              </a:rPr>
              <a:t>المبحث </a:t>
            </a:r>
            <a:r>
              <a:rPr lang="ar-SA" b="1" dirty="0" smtClean="0">
                <a:solidFill>
                  <a:srgbClr val="FF0000"/>
                </a:solidFill>
                <a:latin typeface="Times New Roman" panose="02020603050405020304" pitchFamily="18" charset="0"/>
                <a:cs typeface="Times New Roman" panose="02020603050405020304" pitchFamily="18" charset="0"/>
              </a:rPr>
              <a:t>الرابع:</a:t>
            </a:r>
            <a:r>
              <a:rPr lang="ar-AE" b="1" dirty="0" smtClean="0">
                <a:solidFill>
                  <a:srgbClr val="FF0000"/>
                </a:solidFill>
                <a:latin typeface="Times New Roman" panose="02020603050405020304" pitchFamily="18" charset="0"/>
                <a:cs typeface="Times New Roman" panose="02020603050405020304" pitchFamily="18" charset="0"/>
              </a:rPr>
              <a:t> </a:t>
            </a:r>
            <a:r>
              <a:rPr lang="ar-SA" b="1" dirty="0" smtClean="0">
                <a:solidFill>
                  <a:srgbClr val="FF0000"/>
                </a:solidFill>
                <a:latin typeface="Times New Roman" panose="02020603050405020304" pitchFamily="18" charset="0"/>
                <a:cs typeface="Times New Roman" panose="02020603050405020304" pitchFamily="18" charset="0"/>
              </a:rPr>
              <a:t>الشكل </a:t>
            </a:r>
            <a:r>
              <a:rPr lang="ar-SA" b="1" dirty="0">
                <a:solidFill>
                  <a:srgbClr val="FF0000"/>
                </a:solidFill>
                <a:latin typeface="Times New Roman" panose="02020603050405020304" pitchFamily="18" charset="0"/>
                <a:cs typeface="Times New Roman" panose="02020603050405020304" pitchFamily="18" charset="0"/>
              </a:rPr>
              <a:t>المادي والفني </a:t>
            </a:r>
            <a:r>
              <a:rPr lang="ar-SA" b="1" dirty="0" smtClean="0">
                <a:solidFill>
                  <a:srgbClr val="FF0000"/>
                </a:solidFill>
                <a:latin typeface="Times New Roman" panose="02020603050405020304" pitchFamily="18" charset="0"/>
                <a:cs typeface="Times New Roman" panose="02020603050405020304" pitchFamily="18" charset="0"/>
              </a:rPr>
              <a:t>للبحث </a:t>
            </a:r>
            <a:r>
              <a:rPr lang="ar-SA" b="1" dirty="0">
                <a:solidFill>
                  <a:srgbClr val="FF0000"/>
                </a:solidFill>
                <a:latin typeface="Times New Roman" panose="02020603050405020304" pitchFamily="18" charset="0"/>
                <a:cs typeface="Times New Roman" panose="02020603050405020304" pitchFamily="18" charset="0"/>
              </a:rPr>
              <a:t/>
            </a:r>
            <a:br>
              <a:rPr lang="ar-SA" b="1" dirty="0">
                <a:solidFill>
                  <a:srgbClr val="FF0000"/>
                </a:solidFill>
                <a:latin typeface="Times New Roman" panose="02020603050405020304" pitchFamily="18" charset="0"/>
                <a:cs typeface="Times New Roman" panose="02020603050405020304" pitchFamily="18" charset="0"/>
              </a:rPr>
            </a:b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323528" y="1214422"/>
            <a:ext cx="8578200" cy="5526946"/>
          </a:xfrm>
        </p:spPr>
        <p:txBody>
          <a:bodyPr>
            <a:noAutofit/>
          </a:bodyPr>
          <a:lstStyle/>
          <a:p>
            <a:pPr marL="82296" indent="0" algn="r" rtl="1">
              <a:buNone/>
            </a:pPr>
            <a:r>
              <a:rPr lang="ar-SA" sz="2400" dirty="0">
                <a:solidFill>
                  <a:schemeClr val="tx1"/>
                </a:solidFill>
                <a:latin typeface="Times New Roman" panose="02020603050405020304" pitchFamily="18" charset="0"/>
                <a:cs typeface="Times New Roman" panose="02020603050405020304" pitchFamily="18" charset="0"/>
              </a:rPr>
              <a:t>من الضروري الاهتمام بالشكل المادي للبحث وإخراجه بشكل مرغوب يؤثر في تقويمه لدى القراء والأشخاص المعنيين </a:t>
            </a:r>
          </a:p>
          <a:p>
            <a:pPr marL="82296" indent="0" algn="r" rtl="1">
              <a:buNone/>
            </a:pPr>
            <a:r>
              <a:rPr lang="ar-SA" sz="2400" dirty="0">
                <a:solidFill>
                  <a:schemeClr val="tx1"/>
                </a:solidFill>
                <a:latin typeface="Times New Roman" panose="02020603050405020304" pitchFamily="18" charset="0"/>
                <a:cs typeface="Times New Roman" panose="02020603050405020304" pitchFamily="18" charset="0"/>
              </a:rPr>
              <a:t>من أهم الجوانب التي تخص الشكل الفني والمادي للبحث وهي:</a:t>
            </a:r>
          </a:p>
          <a:p>
            <a:pPr algn="r" rtl="1"/>
            <a:r>
              <a:rPr lang="ar-AE" sz="2400" b="1" dirty="0" smtClean="0">
                <a:solidFill>
                  <a:srgbClr val="D60093"/>
                </a:solidFill>
                <a:latin typeface="Times New Roman" panose="02020603050405020304" pitchFamily="18" charset="0"/>
                <a:cs typeface="Times New Roman" panose="02020603050405020304" pitchFamily="18" charset="0"/>
              </a:rPr>
              <a:t>1-</a:t>
            </a:r>
            <a:r>
              <a:rPr lang="ar-SA" sz="2400" b="1" dirty="0" smtClean="0">
                <a:solidFill>
                  <a:srgbClr val="D60093"/>
                </a:solidFill>
                <a:latin typeface="Times New Roman" panose="02020603050405020304" pitchFamily="18" charset="0"/>
                <a:cs typeface="Times New Roman" panose="02020603050405020304" pitchFamily="18" charset="0"/>
              </a:rPr>
              <a:t>حجم </a:t>
            </a:r>
            <a:r>
              <a:rPr lang="ar-SA" sz="2400" b="1" dirty="0">
                <a:solidFill>
                  <a:srgbClr val="D60093"/>
                </a:solidFill>
                <a:latin typeface="Times New Roman" panose="02020603050405020304" pitchFamily="18" charset="0"/>
                <a:cs typeface="Times New Roman" panose="02020603050405020304" pitchFamily="18" charset="0"/>
              </a:rPr>
              <a:t>البحث وعدد صفحاته: </a:t>
            </a:r>
            <a:r>
              <a:rPr lang="ar-SA" sz="2400" dirty="0">
                <a:solidFill>
                  <a:schemeClr val="tx1"/>
                </a:solidFill>
                <a:latin typeface="Times New Roman" panose="02020603050405020304" pitchFamily="18" charset="0"/>
                <a:cs typeface="Times New Roman" panose="02020603050405020304" pitchFamily="18" charset="0"/>
              </a:rPr>
              <a:t>بحيث لا يزيد حجم البحث وعدد صفحاته عن الحجم المقبول والمرغوب </a:t>
            </a:r>
          </a:p>
          <a:p>
            <a:pPr algn="r" rtl="1"/>
            <a:r>
              <a:rPr lang="ar-AE" sz="2400" b="1" dirty="0" smtClean="0">
                <a:solidFill>
                  <a:srgbClr val="D60093"/>
                </a:solidFill>
                <a:latin typeface="Times New Roman" panose="02020603050405020304" pitchFamily="18" charset="0"/>
                <a:cs typeface="Times New Roman" panose="02020603050405020304" pitchFamily="18" charset="0"/>
              </a:rPr>
              <a:t>2-</a:t>
            </a:r>
            <a:r>
              <a:rPr lang="ar-SA" sz="2400" b="1" dirty="0" smtClean="0">
                <a:solidFill>
                  <a:srgbClr val="D60093"/>
                </a:solidFill>
                <a:latin typeface="Times New Roman" panose="02020603050405020304" pitchFamily="18" charset="0"/>
                <a:cs typeface="Times New Roman" panose="02020603050405020304" pitchFamily="18" charset="0"/>
              </a:rPr>
              <a:t>الورق </a:t>
            </a:r>
            <a:r>
              <a:rPr lang="ar-SA" sz="2400" b="1" dirty="0">
                <a:solidFill>
                  <a:srgbClr val="D60093"/>
                </a:solidFill>
                <a:latin typeface="Times New Roman" panose="02020603050405020304" pitchFamily="18" charset="0"/>
                <a:cs typeface="Times New Roman" panose="02020603050405020304" pitchFamily="18" charset="0"/>
              </a:rPr>
              <a:t>الجيد والموحد شكلاً: </a:t>
            </a:r>
            <a:r>
              <a:rPr lang="ar-SA" sz="2400" dirty="0">
                <a:solidFill>
                  <a:schemeClr val="tx1"/>
                </a:solidFill>
                <a:latin typeface="Times New Roman" panose="02020603050405020304" pitchFamily="18" charset="0"/>
                <a:cs typeface="Times New Roman" panose="02020603050405020304" pitchFamily="18" charset="0"/>
              </a:rPr>
              <a:t>بحيث يكون الورق المختار في كتابة البحث من النوع المناسب للكتابة ليظهر الحروف بشكل أكثر وضوحاً وجمالاً </a:t>
            </a:r>
          </a:p>
          <a:p>
            <a:pPr algn="r" rtl="1"/>
            <a:r>
              <a:rPr lang="ar-AE" sz="2400" b="1" dirty="0" smtClean="0">
                <a:solidFill>
                  <a:srgbClr val="D60093"/>
                </a:solidFill>
                <a:latin typeface="Times New Roman" panose="02020603050405020304" pitchFamily="18" charset="0"/>
                <a:cs typeface="Times New Roman" panose="02020603050405020304" pitchFamily="18" charset="0"/>
              </a:rPr>
              <a:t>3-</a:t>
            </a:r>
            <a:r>
              <a:rPr lang="ar-SA" sz="2400" b="1" dirty="0" smtClean="0">
                <a:solidFill>
                  <a:srgbClr val="D60093"/>
                </a:solidFill>
                <a:latin typeface="Times New Roman" panose="02020603050405020304" pitchFamily="18" charset="0"/>
                <a:cs typeface="Times New Roman" panose="02020603050405020304" pitchFamily="18" charset="0"/>
              </a:rPr>
              <a:t>الطباعة </a:t>
            </a:r>
            <a:r>
              <a:rPr lang="ar-SA" sz="2400" b="1" dirty="0">
                <a:solidFill>
                  <a:srgbClr val="D60093"/>
                </a:solidFill>
                <a:latin typeface="Times New Roman" panose="02020603050405020304" pitchFamily="18" charset="0"/>
                <a:cs typeface="Times New Roman" panose="02020603050405020304" pitchFamily="18" charset="0"/>
              </a:rPr>
              <a:t>الواضحة أو الكتابة الأنيقة: </a:t>
            </a:r>
            <a:r>
              <a:rPr lang="ar-SA" sz="2400" dirty="0">
                <a:solidFill>
                  <a:schemeClr val="tx1"/>
                </a:solidFill>
                <a:latin typeface="Times New Roman" panose="02020603050405020304" pitchFamily="18" charset="0"/>
                <a:cs typeface="Times New Roman" panose="02020603050405020304" pitchFamily="18" charset="0"/>
              </a:rPr>
              <a:t>يجب أن يطبع البحث بحروف واضحة وخالية من الأخطاء المطبعية أو الكتابية التي تشوه شكله </a:t>
            </a:r>
          </a:p>
          <a:p>
            <a:pPr algn="r" rtl="1"/>
            <a:r>
              <a:rPr lang="ar-AE" sz="2400" b="1" dirty="0" smtClean="0">
                <a:solidFill>
                  <a:srgbClr val="D60093"/>
                </a:solidFill>
                <a:latin typeface="Times New Roman" panose="02020603050405020304" pitchFamily="18" charset="0"/>
                <a:cs typeface="Times New Roman" panose="02020603050405020304" pitchFamily="18" charset="0"/>
              </a:rPr>
              <a:t>4-</a:t>
            </a:r>
            <a:r>
              <a:rPr lang="ar-SA" sz="2400" b="1" dirty="0" smtClean="0">
                <a:solidFill>
                  <a:srgbClr val="D60093"/>
                </a:solidFill>
                <a:latin typeface="Times New Roman" panose="02020603050405020304" pitchFamily="18" charset="0"/>
                <a:cs typeface="Times New Roman" panose="02020603050405020304" pitchFamily="18" charset="0"/>
              </a:rPr>
              <a:t>الحواشي </a:t>
            </a:r>
            <a:r>
              <a:rPr lang="ar-SA" sz="2400" b="1" dirty="0">
                <a:solidFill>
                  <a:srgbClr val="D60093"/>
                </a:solidFill>
                <a:latin typeface="Times New Roman" panose="02020603050405020304" pitchFamily="18" charset="0"/>
                <a:cs typeface="Times New Roman" panose="02020603050405020304" pitchFamily="18" charset="0"/>
              </a:rPr>
              <a:t>والهوامش: </a:t>
            </a:r>
            <a:r>
              <a:rPr lang="ar-SA" sz="2400" dirty="0">
                <a:solidFill>
                  <a:schemeClr val="tx1"/>
                </a:solidFill>
                <a:latin typeface="Times New Roman" panose="02020603050405020304" pitchFamily="18" charset="0"/>
                <a:cs typeface="Times New Roman" panose="02020603050405020304" pitchFamily="18" charset="0"/>
              </a:rPr>
              <a:t>يجب أن تكون حواشي وهوامش البحث منظمة ومنسقة بشكل واحد بطريقة تميزها عن المعلومات الموجودة في النص أو المتن </a:t>
            </a:r>
          </a:p>
          <a:p>
            <a:pPr marL="82296" indent="0" algn="r" rtl="1">
              <a:buNone/>
            </a:pPr>
            <a:endParaRPr lang="ar-SA" sz="2400" dirty="0"/>
          </a:p>
        </p:txBody>
      </p:sp>
    </p:spTree>
    <p:extLst>
      <p:ext uri="{BB962C8B-B14F-4D97-AF65-F5344CB8AC3E}">
        <p14:creationId xmlns:p14="http://schemas.microsoft.com/office/powerpoint/2010/main" val="420151197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17"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3000"/>
                            </p:stCondLst>
                            <p:childTnLst>
                              <p:par>
                                <p:cTn id="17" presetID="17" presetClass="entr" presetSubtype="1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1" fill="hold">
                            <p:stCondLst>
                              <p:cond delay="5000"/>
                            </p:stCondLst>
                            <p:childTnLst>
                              <p:par>
                                <p:cTn id="22" presetID="17" presetClass="entr" presetSubtype="1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26" fill="hold">
                            <p:stCondLst>
                              <p:cond delay="7000"/>
                            </p:stCondLst>
                            <p:childTnLst>
                              <p:par>
                                <p:cTn id="27" presetID="17" presetClass="entr" presetSubtype="1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31" fill="hold">
                            <p:stCondLst>
                              <p:cond delay="9000"/>
                            </p:stCondLst>
                            <p:childTnLst>
                              <p:par>
                                <p:cTn id="32" presetID="17" presetClass="entr" presetSubtype="10" fill="hold" grpId="0" nodeType="after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36" fill="hold">
                            <p:stCondLst>
                              <p:cond delay="11000"/>
                            </p:stCondLst>
                            <p:childTnLst>
                              <p:par>
                                <p:cTn id="37" presetID="17" presetClass="entr" presetSubtype="1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188640"/>
            <a:ext cx="7498080" cy="740030"/>
          </a:xfrm>
        </p:spPr>
        <p:txBody>
          <a:bodyPr>
            <a:normAutofit/>
          </a:bodyPr>
          <a:lstStyle/>
          <a:p>
            <a:pPr algn="ctr"/>
            <a:r>
              <a:rPr lang="ar-SA" b="1" dirty="0" smtClean="0">
                <a:solidFill>
                  <a:srgbClr val="FF0000"/>
                </a:solidFill>
                <a:latin typeface="Times New Roman" panose="02020603050405020304" pitchFamily="18" charset="0"/>
                <a:cs typeface="Times New Roman" panose="02020603050405020304" pitchFamily="18" charset="0"/>
              </a:rPr>
              <a:t>الشكل </a:t>
            </a:r>
            <a:r>
              <a:rPr lang="ar-SA" b="1" dirty="0">
                <a:solidFill>
                  <a:srgbClr val="FF0000"/>
                </a:solidFill>
                <a:latin typeface="Times New Roman" panose="02020603050405020304" pitchFamily="18" charset="0"/>
                <a:cs typeface="Times New Roman" panose="02020603050405020304" pitchFamily="18" charset="0"/>
              </a:rPr>
              <a:t>المادي والفني للبحث </a:t>
            </a:r>
          </a:p>
        </p:txBody>
      </p:sp>
      <p:sp>
        <p:nvSpPr>
          <p:cNvPr id="3" name="عنصر نائب للمحتوى 2"/>
          <p:cNvSpPr>
            <a:spLocks noGrp="1"/>
          </p:cNvSpPr>
          <p:nvPr>
            <p:ph idx="1"/>
          </p:nvPr>
        </p:nvSpPr>
        <p:spPr>
          <a:xfrm>
            <a:off x="395536" y="1071546"/>
            <a:ext cx="8296002" cy="5597814"/>
          </a:xfrm>
        </p:spPr>
        <p:txBody>
          <a:bodyPr>
            <a:normAutofit/>
          </a:bodyPr>
          <a:lstStyle/>
          <a:p>
            <a:pPr algn="r" rtl="1"/>
            <a:r>
              <a:rPr lang="ar-AE" sz="2800" b="1" dirty="0" smtClean="0">
                <a:solidFill>
                  <a:srgbClr val="D60093"/>
                </a:solidFill>
                <a:latin typeface="Times New Roman" panose="02020603050405020304" pitchFamily="18" charset="0"/>
                <a:cs typeface="Times New Roman" panose="02020603050405020304" pitchFamily="18" charset="0"/>
              </a:rPr>
              <a:t>5-</a:t>
            </a:r>
            <a:r>
              <a:rPr lang="ar-SA" sz="2800" b="1" dirty="0" smtClean="0">
                <a:solidFill>
                  <a:srgbClr val="D60093"/>
                </a:solidFill>
                <a:latin typeface="Times New Roman" panose="02020603050405020304" pitchFamily="18" charset="0"/>
                <a:cs typeface="Times New Roman" panose="02020603050405020304" pitchFamily="18" charset="0"/>
              </a:rPr>
              <a:t>العناوين</a:t>
            </a:r>
            <a:r>
              <a:rPr lang="ar-SA" sz="2800" b="1" dirty="0">
                <a:solidFill>
                  <a:srgbClr val="D60093"/>
                </a:solidFill>
                <a:latin typeface="Times New Roman" panose="02020603050405020304" pitchFamily="18" charset="0"/>
                <a:cs typeface="Times New Roman" panose="02020603050405020304" pitchFamily="18" charset="0"/>
              </a:rPr>
              <a:t>: </a:t>
            </a:r>
            <a:r>
              <a:rPr lang="ar-SA" sz="2800" dirty="0">
                <a:latin typeface="Times New Roman" panose="02020603050405020304" pitchFamily="18" charset="0"/>
                <a:cs typeface="Times New Roman" panose="02020603050405020304" pitchFamily="18" charset="0"/>
              </a:rPr>
              <a:t>من الضروري التمييز بين العناوين المختلفة للبحث، من ناحية حجم الكتابة ولون </a:t>
            </a:r>
            <a:r>
              <a:rPr lang="ar-AE" sz="2800" dirty="0" smtClean="0">
                <a:latin typeface="Times New Roman" panose="02020603050405020304" pitchFamily="18" charset="0"/>
                <a:cs typeface="Times New Roman" panose="02020603050405020304" pitchFamily="18" charset="0"/>
              </a:rPr>
              <a:t>الطباعة </a:t>
            </a:r>
            <a:r>
              <a:rPr lang="ar-SA" sz="2800" dirty="0" smtClean="0">
                <a:latin typeface="Times New Roman" panose="02020603050405020304" pitchFamily="18" charset="0"/>
                <a:cs typeface="Times New Roman" panose="02020603050405020304" pitchFamily="18" charset="0"/>
              </a:rPr>
              <a:t>الغامق </a:t>
            </a:r>
            <a:endParaRPr lang="ar-SA" sz="2800" dirty="0">
              <a:latin typeface="Times New Roman" panose="02020603050405020304" pitchFamily="18" charset="0"/>
              <a:cs typeface="Times New Roman" panose="02020603050405020304" pitchFamily="18" charset="0"/>
            </a:endParaRPr>
          </a:p>
          <a:p>
            <a:pPr algn="r" rtl="1"/>
            <a:r>
              <a:rPr lang="ar-AE" sz="2800" b="1" dirty="0" smtClean="0">
                <a:solidFill>
                  <a:srgbClr val="D60093"/>
                </a:solidFill>
                <a:latin typeface="Times New Roman" panose="02020603050405020304" pitchFamily="18" charset="0"/>
                <a:cs typeface="Times New Roman" panose="02020603050405020304" pitchFamily="18" charset="0"/>
              </a:rPr>
              <a:t>6-</a:t>
            </a:r>
            <a:r>
              <a:rPr lang="ar-SA" sz="2800" b="1" dirty="0" smtClean="0">
                <a:solidFill>
                  <a:srgbClr val="D60093"/>
                </a:solidFill>
                <a:latin typeface="Times New Roman" panose="02020603050405020304" pitchFamily="18" charset="0"/>
                <a:cs typeface="Times New Roman" panose="02020603050405020304" pitchFamily="18" charset="0"/>
              </a:rPr>
              <a:t>الترقيم </a:t>
            </a:r>
            <a:r>
              <a:rPr lang="ar-SA" sz="2800" b="1" dirty="0">
                <a:solidFill>
                  <a:srgbClr val="D60093"/>
                </a:solidFill>
                <a:latin typeface="Times New Roman" panose="02020603050405020304" pitchFamily="18" charset="0"/>
                <a:cs typeface="Times New Roman" panose="02020603050405020304" pitchFamily="18" charset="0"/>
              </a:rPr>
              <a:t>ووضع الإشارات: </a:t>
            </a:r>
            <a:r>
              <a:rPr lang="ar-SA" sz="2800" dirty="0">
                <a:latin typeface="Times New Roman" panose="02020603050405020304" pitchFamily="18" charset="0"/>
                <a:cs typeface="Times New Roman" panose="02020603050405020304" pitchFamily="18" charset="0"/>
              </a:rPr>
              <a:t>التأكد من ترقيم الصفحات في البحث من الأسفل وفي مكان ثابت وموحد </a:t>
            </a:r>
          </a:p>
          <a:p>
            <a:pPr algn="r" rtl="1"/>
            <a:r>
              <a:rPr lang="ar-AE" sz="2800" b="1" dirty="0" smtClean="0">
                <a:solidFill>
                  <a:srgbClr val="D60093"/>
                </a:solidFill>
                <a:latin typeface="Times New Roman" panose="02020603050405020304" pitchFamily="18" charset="0"/>
                <a:cs typeface="Times New Roman" panose="02020603050405020304" pitchFamily="18" charset="0"/>
              </a:rPr>
              <a:t>7-</a:t>
            </a:r>
            <a:r>
              <a:rPr lang="ar-SA" sz="2800" b="1" dirty="0" smtClean="0">
                <a:solidFill>
                  <a:srgbClr val="D60093"/>
                </a:solidFill>
                <a:latin typeface="Times New Roman" panose="02020603050405020304" pitchFamily="18" charset="0"/>
                <a:cs typeface="Times New Roman" panose="02020603050405020304" pitchFamily="18" charset="0"/>
              </a:rPr>
              <a:t>الرسومات </a:t>
            </a:r>
            <a:r>
              <a:rPr lang="ar-SA" sz="2800" b="1" dirty="0">
                <a:solidFill>
                  <a:srgbClr val="D60093"/>
                </a:solidFill>
                <a:latin typeface="Times New Roman" panose="02020603050405020304" pitchFamily="18" charset="0"/>
                <a:cs typeface="Times New Roman" panose="02020603050405020304" pitchFamily="18" charset="0"/>
              </a:rPr>
              <a:t>والمخططات والخرائط: </a:t>
            </a:r>
            <a:r>
              <a:rPr lang="ar-SA" sz="2800" dirty="0">
                <a:latin typeface="Times New Roman" panose="02020603050405020304" pitchFamily="18" charset="0"/>
                <a:cs typeface="Times New Roman" panose="02020603050405020304" pitchFamily="18" charset="0"/>
              </a:rPr>
              <a:t>يجب الاعتناء بالرسومات الموجودة في البحث بحيث يكون رسمها وتخطيطها بشكل أنيق وواضح، والتأكد من وضع الرسومات والمخططات في أماكنها المناسبة</a:t>
            </a:r>
          </a:p>
          <a:p>
            <a:pPr algn="r" rtl="1"/>
            <a:r>
              <a:rPr lang="ar-AE" sz="2800" b="1" dirty="0" smtClean="0">
                <a:solidFill>
                  <a:srgbClr val="D60093"/>
                </a:solidFill>
                <a:latin typeface="Times New Roman" panose="02020603050405020304" pitchFamily="18" charset="0"/>
                <a:cs typeface="Times New Roman" panose="02020603050405020304" pitchFamily="18" charset="0"/>
              </a:rPr>
              <a:t>8-</a:t>
            </a:r>
            <a:r>
              <a:rPr lang="ar-SA" sz="2800" b="1" dirty="0" smtClean="0">
                <a:solidFill>
                  <a:srgbClr val="D60093"/>
                </a:solidFill>
                <a:latin typeface="Times New Roman" panose="02020603050405020304" pitchFamily="18" charset="0"/>
                <a:cs typeface="Times New Roman" panose="02020603050405020304" pitchFamily="18" charset="0"/>
              </a:rPr>
              <a:t>الغلاف </a:t>
            </a:r>
            <a:r>
              <a:rPr lang="ar-SA" sz="2800" b="1" dirty="0">
                <a:solidFill>
                  <a:srgbClr val="D60093"/>
                </a:solidFill>
                <a:latin typeface="Times New Roman" panose="02020603050405020304" pitchFamily="18" charset="0"/>
                <a:cs typeface="Times New Roman" panose="02020603050405020304" pitchFamily="18" charset="0"/>
              </a:rPr>
              <a:t>والتجليد: </a:t>
            </a:r>
            <a:r>
              <a:rPr lang="ar-SA" sz="2800" dirty="0">
                <a:latin typeface="Times New Roman" panose="02020603050405020304" pitchFamily="18" charset="0"/>
                <a:cs typeface="Times New Roman" panose="02020603050405020304" pitchFamily="18" charset="0"/>
              </a:rPr>
              <a:t>إن الغلاف والتجليد الأنيق يعطي مسحة موفقة على البحث، كذلك يجب التأكيد على ترك مساحة هامشية كافية للتجليد بحيث لا تضيع الكتابة عند تجليدها</a:t>
            </a:r>
          </a:p>
          <a:p>
            <a:pPr algn="r" rtl="1"/>
            <a:endParaRPr lang="ar-SA" sz="2000" dirty="0"/>
          </a:p>
        </p:txBody>
      </p:sp>
    </p:spTree>
    <p:extLst>
      <p:ext uri="{BB962C8B-B14F-4D97-AF65-F5344CB8AC3E}">
        <p14:creationId xmlns:p14="http://schemas.microsoft.com/office/powerpoint/2010/main" val="801635646"/>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2000"/>
                                        <p:tgtEl>
                                          <p:spTgt spid="3">
                                            <p:txEl>
                                              <p:pRg st="0" end="0"/>
                                            </p:txEl>
                                          </p:spTgt>
                                        </p:tgtEl>
                                      </p:cBhvr>
                                    </p:animEffect>
                                  </p:childTnLst>
                                </p:cTn>
                              </p:par>
                            </p:childTnLst>
                          </p:cTn>
                        </p:par>
                        <p:par>
                          <p:cTn id="12" fill="hold">
                            <p:stCondLst>
                              <p:cond delay="4000"/>
                            </p:stCondLst>
                            <p:childTnLst>
                              <p:par>
                                <p:cTn id="13" presetID="3"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2000"/>
                                        <p:tgtEl>
                                          <p:spTgt spid="3">
                                            <p:txEl>
                                              <p:pRg st="1" end="1"/>
                                            </p:txEl>
                                          </p:spTgt>
                                        </p:tgtEl>
                                      </p:cBhvr>
                                    </p:animEffect>
                                  </p:childTnLst>
                                </p:cTn>
                              </p:par>
                            </p:childTnLst>
                          </p:cTn>
                        </p:par>
                        <p:par>
                          <p:cTn id="16" fill="hold">
                            <p:stCondLst>
                              <p:cond delay="6000"/>
                            </p:stCondLst>
                            <p:childTnLst>
                              <p:par>
                                <p:cTn id="17" presetID="3"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2000"/>
                                        <p:tgtEl>
                                          <p:spTgt spid="3">
                                            <p:txEl>
                                              <p:pRg st="2" end="2"/>
                                            </p:txEl>
                                          </p:spTgt>
                                        </p:tgtEl>
                                      </p:cBhvr>
                                    </p:animEffect>
                                  </p:childTnLst>
                                </p:cTn>
                              </p:par>
                            </p:childTnLst>
                          </p:cTn>
                        </p:par>
                        <p:par>
                          <p:cTn id="20" fill="hold">
                            <p:stCondLst>
                              <p:cond delay="8000"/>
                            </p:stCondLst>
                            <p:childTnLst>
                              <p:par>
                                <p:cTn id="21" presetID="3"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435280" cy="828010"/>
          </a:xfrm>
        </p:spPr>
        <p:txBody>
          <a:bodyPr>
            <a:normAutofit/>
          </a:bodyPr>
          <a:lstStyle/>
          <a:p>
            <a:pPr algn="r"/>
            <a:r>
              <a:rPr lang="ar-SA" b="1" dirty="0">
                <a:solidFill>
                  <a:srgbClr val="FF0000"/>
                </a:solidFill>
                <a:latin typeface="Times New Roman" panose="02020603050405020304" pitchFamily="18" charset="0"/>
                <a:cs typeface="Times New Roman" panose="02020603050405020304" pitchFamily="18" charset="0"/>
              </a:rPr>
              <a:t>المبحث الخامس: مناقشة </a:t>
            </a:r>
            <a:r>
              <a:rPr lang="ar-SA" b="1" dirty="0" smtClean="0">
                <a:solidFill>
                  <a:srgbClr val="FF0000"/>
                </a:solidFill>
                <a:latin typeface="Times New Roman" panose="02020603050405020304" pitchFamily="18" charset="0"/>
                <a:cs typeface="Times New Roman" panose="02020603050405020304" pitchFamily="18" charset="0"/>
              </a:rPr>
              <a:t>البحوث</a:t>
            </a:r>
            <a:endParaRPr lang="ar-SA"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457200" y="1071546"/>
            <a:ext cx="8579296" cy="5453798"/>
          </a:xfrm>
        </p:spPr>
        <p:txBody>
          <a:bodyPr>
            <a:noAutofit/>
          </a:bodyPr>
          <a:lstStyle/>
          <a:p>
            <a:pPr algn="r" rtl="1"/>
            <a:r>
              <a:rPr lang="ar-SA" sz="2800" dirty="0">
                <a:solidFill>
                  <a:schemeClr val="tx1"/>
                </a:solidFill>
                <a:latin typeface="Times New Roman" panose="02020603050405020304" pitchFamily="18" charset="0"/>
                <a:cs typeface="Times New Roman" panose="02020603050405020304" pitchFamily="18" charset="0"/>
              </a:rPr>
              <a:t>مناقشة البحوث عادةً تكون في مجالات عدة وعلى مستويات مختلفة أهمها: </a:t>
            </a:r>
          </a:p>
          <a:p>
            <a:pPr algn="r" rtl="1"/>
            <a:r>
              <a:rPr lang="ar-AE" sz="2800" b="1" dirty="0" smtClean="0">
                <a:solidFill>
                  <a:srgbClr val="CC6600"/>
                </a:solidFill>
                <a:latin typeface="Times New Roman" panose="02020603050405020304" pitchFamily="18" charset="0"/>
                <a:cs typeface="Times New Roman" panose="02020603050405020304" pitchFamily="18" charset="0"/>
              </a:rPr>
              <a:t>1-</a:t>
            </a:r>
            <a:r>
              <a:rPr lang="ar-SA" sz="2800" b="1" dirty="0" smtClean="0">
                <a:solidFill>
                  <a:srgbClr val="CC6600"/>
                </a:solidFill>
                <a:latin typeface="Times New Roman" panose="02020603050405020304" pitchFamily="18" charset="0"/>
                <a:cs typeface="Times New Roman" panose="02020603050405020304" pitchFamily="18" charset="0"/>
              </a:rPr>
              <a:t>مناقشة </a:t>
            </a:r>
            <a:r>
              <a:rPr lang="ar-SA" sz="2800" b="1" dirty="0">
                <a:solidFill>
                  <a:srgbClr val="CC6600"/>
                </a:solidFill>
                <a:latin typeface="Times New Roman" panose="02020603050405020304" pitchFamily="18" charset="0"/>
                <a:cs typeface="Times New Roman" panose="02020603050405020304" pitchFamily="18" charset="0"/>
              </a:rPr>
              <a:t>الرسائل الجامعية: </a:t>
            </a:r>
            <a:r>
              <a:rPr lang="ar-SA" sz="2800" dirty="0">
                <a:solidFill>
                  <a:schemeClr val="tx1"/>
                </a:solidFill>
                <a:latin typeface="Times New Roman" panose="02020603050405020304" pitchFamily="18" charset="0"/>
                <a:cs typeface="Times New Roman" panose="02020603050405020304" pitchFamily="18" charset="0"/>
              </a:rPr>
              <a:t>وتكون على مستوى الدراسات العليا ولجنة للمناقشة تتناوب في توجيه الأسئلة والنقد للرسالة التي قرأت وفحصت من قبل اللجنة </a:t>
            </a:r>
          </a:p>
          <a:p>
            <a:pPr algn="r" rtl="1"/>
            <a:r>
              <a:rPr lang="ar-AE" sz="2800" b="1" dirty="0" smtClean="0">
                <a:solidFill>
                  <a:srgbClr val="CC6600"/>
                </a:solidFill>
                <a:latin typeface="Times New Roman" panose="02020603050405020304" pitchFamily="18" charset="0"/>
                <a:cs typeface="Times New Roman" panose="02020603050405020304" pitchFamily="18" charset="0"/>
              </a:rPr>
              <a:t>2-</a:t>
            </a:r>
            <a:r>
              <a:rPr lang="ar-SA" sz="2800" b="1" dirty="0" smtClean="0">
                <a:solidFill>
                  <a:srgbClr val="CC6600"/>
                </a:solidFill>
                <a:latin typeface="Times New Roman" panose="02020603050405020304" pitchFamily="18" charset="0"/>
                <a:cs typeface="Times New Roman" panose="02020603050405020304" pitchFamily="18" charset="0"/>
              </a:rPr>
              <a:t>حلقات </a:t>
            </a:r>
            <a:r>
              <a:rPr lang="ar-SA" sz="2800" b="1" dirty="0">
                <a:solidFill>
                  <a:srgbClr val="CC6600"/>
                </a:solidFill>
                <a:latin typeface="Times New Roman" panose="02020603050405020304" pitchFamily="18" charset="0"/>
                <a:cs typeface="Times New Roman" panose="02020603050405020304" pitchFamily="18" charset="0"/>
              </a:rPr>
              <a:t>البحث(السمنار): </a:t>
            </a:r>
            <a:r>
              <a:rPr lang="ar-SA" sz="2800" dirty="0">
                <a:solidFill>
                  <a:schemeClr val="tx1"/>
                </a:solidFill>
                <a:latin typeface="Times New Roman" panose="02020603050405020304" pitchFamily="18" charset="0"/>
                <a:cs typeface="Times New Roman" panose="02020603050405020304" pitchFamily="18" charset="0"/>
              </a:rPr>
              <a:t>تكون على </a:t>
            </a:r>
            <a:r>
              <a:rPr lang="ar-SA" sz="2800" dirty="0" smtClean="0">
                <a:solidFill>
                  <a:schemeClr val="tx1"/>
                </a:solidFill>
                <a:latin typeface="Times New Roman" panose="02020603050405020304" pitchFamily="18" charset="0"/>
                <a:cs typeface="Times New Roman" panose="02020603050405020304" pitchFamily="18" charset="0"/>
              </a:rPr>
              <a:t>مستو</a:t>
            </a:r>
            <a:r>
              <a:rPr lang="ar-AE" sz="2800" dirty="0" smtClean="0">
                <a:solidFill>
                  <a:schemeClr val="tx1"/>
                </a:solidFill>
                <a:latin typeface="Times New Roman" panose="02020603050405020304" pitchFamily="18" charset="0"/>
                <a:cs typeface="Times New Roman" panose="02020603050405020304" pitchFamily="18" charset="0"/>
              </a:rPr>
              <a:t>يات</a:t>
            </a:r>
            <a:r>
              <a:rPr lang="ar-SA" sz="2800" dirty="0" smtClean="0">
                <a:solidFill>
                  <a:schemeClr val="tx1"/>
                </a:solidFill>
                <a:latin typeface="Times New Roman" panose="02020603050405020304" pitchFamily="18" charset="0"/>
                <a:cs typeface="Times New Roman" panose="02020603050405020304" pitchFamily="18" charset="0"/>
              </a:rPr>
              <a:t> </a:t>
            </a:r>
            <a:r>
              <a:rPr lang="ar-SA" sz="2800" dirty="0">
                <a:solidFill>
                  <a:schemeClr val="tx1"/>
                </a:solidFill>
                <a:latin typeface="Times New Roman" panose="02020603050405020304" pitchFamily="18" charset="0"/>
                <a:cs typeface="Times New Roman" panose="02020603050405020304" pitchFamily="18" charset="0"/>
              </a:rPr>
              <a:t>أكاديمية </a:t>
            </a:r>
            <a:r>
              <a:rPr lang="ar-SA" sz="2800" dirty="0" smtClean="0">
                <a:solidFill>
                  <a:schemeClr val="tx1"/>
                </a:solidFill>
                <a:latin typeface="Times New Roman" panose="02020603050405020304" pitchFamily="18" charset="0"/>
                <a:cs typeface="Times New Roman" panose="02020603050405020304" pitchFamily="18" charset="0"/>
              </a:rPr>
              <a:t>جامعية</a:t>
            </a:r>
            <a:r>
              <a:rPr lang="ar-AE" sz="2800" dirty="0" smtClean="0">
                <a:solidFill>
                  <a:schemeClr val="tx1"/>
                </a:solidFill>
                <a:latin typeface="Times New Roman" panose="02020603050405020304" pitchFamily="18" charset="0"/>
                <a:cs typeface="Times New Roman" panose="02020603050405020304" pitchFamily="18" charset="0"/>
              </a:rPr>
              <a:t> متنوعة</a:t>
            </a:r>
            <a:r>
              <a:rPr lang="ar-SA" sz="2800" dirty="0" smtClean="0">
                <a:solidFill>
                  <a:schemeClr val="tx1"/>
                </a:solidFill>
                <a:latin typeface="Times New Roman" panose="02020603050405020304" pitchFamily="18" charset="0"/>
                <a:cs typeface="Times New Roman" panose="02020603050405020304" pitchFamily="18" charset="0"/>
              </a:rPr>
              <a:t> </a:t>
            </a:r>
            <a:r>
              <a:rPr lang="ar-SA" sz="2800" dirty="0">
                <a:solidFill>
                  <a:schemeClr val="tx1"/>
                </a:solidFill>
                <a:latin typeface="Times New Roman" panose="02020603050405020304" pitchFamily="18" charset="0"/>
                <a:cs typeface="Times New Roman" panose="02020603050405020304" pitchFamily="18" charset="0"/>
              </a:rPr>
              <a:t>وتخضع حلقات البحث للمناقشة من قبل أساتذة محددين مسبقا أو </a:t>
            </a:r>
            <a:r>
              <a:rPr lang="ar-AE" sz="2800" dirty="0" smtClean="0">
                <a:solidFill>
                  <a:schemeClr val="tx1"/>
                </a:solidFill>
                <a:latin typeface="Times New Roman" panose="02020603050405020304" pitchFamily="18" charset="0"/>
                <a:cs typeface="Times New Roman" panose="02020603050405020304" pitchFamily="18" charset="0"/>
              </a:rPr>
              <a:t>الحاضرين </a:t>
            </a:r>
            <a:r>
              <a:rPr lang="ar-SA" sz="2800" dirty="0" smtClean="0">
                <a:solidFill>
                  <a:schemeClr val="tx1"/>
                </a:solidFill>
                <a:latin typeface="Times New Roman" panose="02020603050405020304" pitchFamily="18" charset="0"/>
                <a:cs typeface="Times New Roman" panose="02020603050405020304" pitchFamily="18" charset="0"/>
              </a:rPr>
              <a:t>في </a:t>
            </a:r>
            <a:r>
              <a:rPr lang="ar-SA" sz="2800" dirty="0">
                <a:solidFill>
                  <a:schemeClr val="tx1"/>
                </a:solidFill>
                <a:latin typeface="Times New Roman" panose="02020603050405020304" pitchFamily="18" charset="0"/>
                <a:cs typeface="Times New Roman" panose="02020603050405020304" pitchFamily="18" charset="0"/>
              </a:rPr>
              <a:t>الحلقة </a:t>
            </a:r>
          </a:p>
          <a:p>
            <a:pPr algn="r" rtl="1"/>
            <a:r>
              <a:rPr lang="ar-AE" sz="2800" b="1" dirty="0" smtClean="0">
                <a:solidFill>
                  <a:srgbClr val="CC6600"/>
                </a:solidFill>
                <a:latin typeface="Times New Roman" panose="02020603050405020304" pitchFamily="18" charset="0"/>
                <a:cs typeface="Times New Roman" panose="02020603050405020304" pitchFamily="18" charset="0"/>
              </a:rPr>
              <a:t>3-</a:t>
            </a:r>
            <a:r>
              <a:rPr lang="ar-SA" sz="2800" b="1" dirty="0" smtClean="0">
                <a:solidFill>
                  <a:srgbClr val="CC6600"/>
                </a:solidFill>
                <a:latin typeface="Times New Roman" panose="02020603050405020304" pitchFamily="18" charset="0"/>
                <a:cs typeface="Times New Roman" panose="02020603050405020304" pitchFamily="18" charset="0"/>
              </a:rPr>
              <a:t>الندوات </a:t>
            </a:r>
            <a:r>
              <a:rPr lang="ar-SA" sz="2800" b="1" dirty="0">
                <a:solidFill>
                  <a:srgbClr val="CC6600"/>
                </a:solidFill>
                <a:latin typeface="Times New Roman" panose="02020603050405020304" pitchFamily="18" charset="0"/>
                <a:cs typeface="Times New Roman" panose="02020603050405020304" pitchFamily="18" charset="0"/>
              </a:rPr>
              <a:t>والمؤتمرات والحلقات العلمية: </a:t>
            </a:r>
            <a:r>
              <a:rPr lang="ar-SA" sz="2800" dirty="0">
                <a:solidFill>
                  <a:schemeClr val="tx1"/>
                </a:solidFill>
                <a:latin typeface="Times New Roman" panose="02020603050405020304" pitchFamily="18" charset="0"/>
                <a:cs typeface="Times New Roman" panose="02020603050405020304" pitchFamily="18" charset="0"/>
              </a:rPr>
              <a:t>يتم مناقشة البحوث المقدمة فيها عن طريق مجموعة من المناقشين والمعقبين ونقدها وإبداء الملاحظات عليها </a:t>
            </a:r>
          </a:p>
          <a:p>
            <a:pPr algn="r" rtl="1"/>
            <a:endParaRPr lang="ar-SA" sz="2800" dirty="0"/>
          </a:p>
        </p:txBody>
      </p:sp>
    </p:spTree>
    <p:extLst>
      <p:ext uri="{BB962C8B-B14F-4D97-AF65-F5344CB8AC3E}">
        <p14:creationId xmlns:p14="http://schemas.microsoft.com/office/powerpoint/2010/main" val="17041960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500"/>
                            </p:stCondLst>
                            <p:childTnLst>
                              <p:par>
                                <p:cTn id="15" presetID="47"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4500"/>
                            </p:stCondLst>
                            <p:childTnLst>
                              <p:par>
                                <p:cTn id="21" presetID="47"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6500"/>
                            </p:stCondLst>
                            <p:childTnLst>
                              <p:par>
                                <p:cTn id="27" presetID="47"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anim calcmode="lin" valueType="num">
                                      <p:cBhvr>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038" y="476672"/>
            <a:ext cx="8435280" cy="594874"/>
          </a:xfrm>
        </p:spPr>
        <p:txBody>
          <a:bodyPr>
            <a:normAutofit fontScale="90000"/>
          </a:bodyPr>
          <a:lstStyle/>
          <a:p>
            <a:pPr algn="ctr"/>
            <a:r>
              <a:rPr lang="ar-SA" b="1" dirty="0" smtClean="0">
                <a:solidFill>
                  <a:srgbClr val="FF0000"/>
                </a:solidFill>
                <a:latin typeface="Times New Roman" panose="02020603050405020304" pitchFamily="18" charset="0"/>
                <a:cs typeface="Times New Roman" panose="02020603050405020304" pitchFamily="18" charset="0"/>
              </a:rPr>
              <a:t>مناقشة </a:t>
            </a:r>
            <a:r>
              <a:rPr lang="ar-SA" b="1" dirty="0">
                <a:solidFill>
                  <a:srgbClr val="FF0000"/>
                </a:solidFill>
                <a:latin typeface="Times New Roman" panose="02020603050405020304" pitchFamily="18" charset="0"/>
                <a:cs typeface="Times New Roman" panose="02020603050405020304" pitchFamily="18" charset="0"/>
              </a:rPr>
              <a:t>البحوث</a:t>
            </a:r>
          </a:p>
        </p:txBody>
      </p:sp>
      <p:sp>
        <p:nvSpPr>
          <p:cNvPr id="3" name="عنصر نائب للمحتوى 2"/>
          <p:cNvSpPr>
            <a:spLocks noGrp="1"/>
          </p:cNvSpPr>
          <p:nvPr>
            <p:ph idx="1"/>
          </p:nvPr>
        </p:nvSpPr>
        <p:spPr>
          <a:xfrm>
            <a:off x="457200" y="1214422"/>
            <a:ext cx="8435280" cy="5454938"/>
          </a:xfrm>
        </p:spPr>
        <p:txBody>
          <a:bodyPr>
            <a:normAutofit/>
          </a:bodyPr>
          <a:lstStyle/>
          <a:p>
            <a:pPr marL="82296" indent="0" algn="r" rtl="1">
              <a:buNone/>
            </a:pPr>
            <a:r>
              <a:rPr lang="ar-SA" sz="2800" dirty="0">
                <a:solidFill>
                  <a:schemeClr val="tx1"/>
                </a:solidFill>
                <a:latin typeface="Times New Roman" panose="02020603050405020304" pitchFamily="18" charset="0"/>
                <a:cs typeface="Times New Roman" panose="02020603050405020304" pitchFamily="18" charset="0"/>
              </a:rPr>
              <a:t>كذلك هنالك عدد من الجوانب الأساسية التي يجب أن ينتبه إليها الباحث في نقاشه ودفاعه عن بحثه أهمها: </a:t>
            </a:r>
          </a:p>
          <a:p>
            <a:pPr algn="r" rtl="1"/>
            <a:r>
              <a:rPr lang="ar-AE" sz="2800" b="1" dirty="0" smtClean="0">
                <a:solidFill>
                  <a:schemeClr val="tx1"/>
                </a:solidFill>
                <a:latin typeface="Times New Roman" panose="02020603050405020304" pitchFamily="18" charset="0"/>
                <a:cs typeface="Times New Roman" panose="02020603050405020304" pitchFamily="18" charset="0"/>
              </a:rPr>
              <a:t>1-</a:t>
            </a:r>
            <a:r>
              <a:rPr lang="ar-SA" sz="2800" b="1" dirty="0" smtClean="0">
                <a:solidFill>
                  <a:schemeClr val="tx1"/>
                </a:solidFill>
                <a:latin typeface="Times New Roman" panose="02020603050405020304" pitchFamily="18" charset="0"/>
                <a:cs typeface="Times New Roman" panose="02020603050405020304" pitchFamily="18" charset="0"/>
              </a:rPr>
              <a:t>تنظيم </a:t>
            </a:r>
            <a:r>
              <a:rPr lang="ar-SA" sz="2800" b="1" dirty="0">
                <a:solidFill>
                  <a:schemeClr val="tx1"/>
                </a:solidFill>
                <a:latin typeface="Times New Roman" panose="02020603050405020304" pitchFamily="18" charset="0"/>
                <a:cs typeface="Times New Roman" panose="02020603050405020304" pitchFamily="18" charset="0"/>
              </a:rPr>
              <a:t>ملخص للبحث وتوزيعها على المعنيين بالمناقشة لاستعراض أهم الجوانب الموجودة في البحث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2-</a:t>
            </a:r>
            <a:r>
              <a:rPr lang="ar-SA" sz="2800" b="1" dirty="0" smtClean="0">
                <a:solidFill>
                  <a:schemeClr val="tx1"/>
                </a:solidFill>
                <a:latin typeface="Times New Roman" panose="02020603050405020304" pitchFamily="18" charset="0"/>
                <a:cs typeface="Times New Roman" panose="02020603050405020304" pitchFamily="18" charset="0"/>
              </a:rPr>
              <a:t>التدريب </a:t>
            </a:r>
            <a:r>
              <a:rPr lang="ar-SA" sz="2800" b="1" dirty="0">
                <a:solidFill>
                  <a:schemeClr val="tx1"/>
                </a:solidFill>
                <a:latin typeface="Times New Roman" panose="02020603050405020304" pitchFamily="18" charset="0"/>
                <a:cs typeface="Times New Roman" panose="02020603050405020304" pitchFamily="18" charset="0"/>
              </a:rPr>
              <a:t>المسبق على تقديم خلاصة البحث قبل موعد المناقشة الذي سيقدم فيه البحث وأخذ رأي بعض الأشخاص حول خلاصة البحث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3-</a:t>
            </a:r>
            <a:r>
              <a:rPr lang="ar-SA" sz="2800" b="1" dirty="0" smtClean="0">
                <a:solidFill>
                  <a:schemeClr val="tx1"/>
                </a:solidFill>
                <a:latin typeface="Times New Roman" panose="02020603050405020304" pitchFamily="18" charset="0"/>
                <a:cs typeface="Times New Roman" panose="02020603050405020304" pitchFamily="18" charset="0"/>
              </a:rPr>
              <a:t>الالتزام </a:t>
            </a:r>
            <a:r>
              <a:rPr lang="ar-SA" sz="2800" b="1" dirty="0">
                <a:solidFill>
                  <a:schemeClr val="tx1"/>
                </a:solidFill>
                <a:latin typeface="Times New Roman" panose="02020603050405020304" pitchFamily="18" charset="0"/>
                <a:cs typeface="Times New Roman" panose="02020603050405020304" pitchFamily="18" charset="0"/>
              </a:rPr>
              <a:t>بالوقت المحدد للعرض والمناقشة بحيث لا يتجاوز خمسة عشر دقيقة </a:t>
            </a:r>
          </a:p>
          <a:p>
            <a:pPr algn="r" rtl="1"/>
            <a:r>
              <a:rPr lang="ar-AE" sz="2800" b="1" dirty="0" smtClean="0">
                <a:solidFill>
                  <a:schemeClr val="tx1"/>
                </a:solidFill>
                <a:latin typeface="Times New Roman" panose="02020603050405020304" pitchFamily="18" charset="0"/>
                <a:cs typeface="Times New Roman" panose="02020603050405020304" pitchFamily="18" charset="0"/>
              </a:rPr>
              <a:t>4-</a:t>
            </a:r>
            <a:r>
              <a:rPr lang="ar-SA" sz="2800" b="1" dirty="0" smtClean="0">
                <a:solidFill>
                  <a:schemeClr val="tx1"/>
                </a:solidFill>
                <a:latin typeface="Times New Roman" panose="02020603050405020304" pitchFamily="18" charset="0"/>
                <a:cs typeface="Times New Roman" panose="02020603050405020304" pitchFamily="18" charset="0"/>
              </a:rPr>
              <a:t>الصوت </a:t>
            </a:r>
            <a:r>
              <a:rPr lang="ar-SA" sz="2800" b="1" dirty="0">
                <a:solidFill>
                  <a:schemeClr val="tx1"/>
                </a:solidFill>
                <a:latin typeface="Times New Roman" panose="02020603050405020304" pitchFamily="18" charset="0"/>
                <a:cs typeface="Times New Roman" panose="02020603050405020304" pitchFamily="18" charset="0"/>
              </a:rPr>
              <a:t>الواضح والإلقاء الجيد </a:t>
            </a:r>
          </a:p>
          <a:p>
            <a:pPr algn="r" rtl="1"/>
            <a:endParaRPr lang="ar-SA" sz="2800" dirty="0"/>
          </a:p>
        </p:txBody>
      </p:sp>
    </p:spTree>
    <p:extLst>
      <p:ext uri="{BB962C8B-B14F-4D97-AF65-F5344CB8AC3E}">
        <p14:creationId xmlns:p14="http://schemas.microsoft.com/office/powerpoint/2010/main" val="354842071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55"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par>
                          <p:cTn id="27" fill="hold">
                            <p:stCondLst>
                              <p:cond delay="3000"/>
                            </p:stCondLst>
                            <p:childTnLst>
                              <p:par>
                                <p:cTn id="28" presetID="55" presetClass="entr" presetSubtype="0" fill="hold" grpId="0"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1" end="1"/>
                                            </p:txEl>
                                          </p:spTgt>
                                        </p:tgtEl>
                                      </p:cBhvr>
                                    </p:animEffect>
                                  </p:childTnLst>
                                </p:cTn>
                              </p:par>
                            </p:childTnLst>
                          </p:cTn>
                        </p:par>
                        <p:par>
                          <p:cTn id="33" fill="hold">
                            <p:stCondLst>
                              <p:cond delay="4000"/>
                            </p:stCondLst>
                            <p:childTnLst>
                              <p:par>
                                <p:cTn id="34" presetID="55"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8" dur="1000"/>
                                        <p:tgtEl>
                                          <p:spTgt spid="3">
                                            <p:txEl>
                                              <p:pRg st="2" end="2"/>
                                            </p:txEl>
                                          </p:spTgt>
                                        </p:tgtEl>
                                      </p:cBhvr>
                                    </p:animEffect>
                                  </p:childTnLst>
                                </p:cTn>
                              </p:par>
                            </p:childTnLst>
                          </p:cTn>
                        </p:par>
                        <p:par>
                          <p:cTn id="39" fill="hold">
                            <p:stCondLst>
                              <p:cond delay="5000"/>
                            </p:stCondLst>
                            <p:childTnLst>
                              <p:par>
                                <p:cTn id="40" presetID="55" presetClass="entr" presetSubtype="0" fill="hold" grpId="0" nodeType="after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3" end="3"/>
                                            </p:txEl>
                                          </p:spTgt>
                                        </p:tgtEl>
                                      </p:cBhvr>
                                    </p:animEffect>
                                  </p:childTnLst>
                                </p:cTn>
                              </p:par>
                            </p:childTnLst>
                          </p:cTn>
                        </p:par>
                        <p:par>
                          <p:cTn id="45" fill="hold">
                            <p:stCondLst>
                              <p:cond delay="6000"/>
                            </p:stCondLst>
                            <p:childTnLst>
                              <p:par>
                                <p:cTn id="46" presetID="55" presetClass="entr" presetSubtype="0"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5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85728"/>
            <a:ext cx="8579296" cy="714380"/>
          </a:xfrm>
        </p:spPr>
        <p:txBody>
          <a:bodyPr/>
          <a:lstStyle/>
          <a:p>
            <a:pPr algn="ctr"/>
            <a:r>
              <a:rPr lang="ar-SA" b="1" dirty="0" smtClean="0">
                <a:solidFill>
                  <a:srgbClr val="FF0000"/>
                </a:solidFill>
                <a:latin typeface="Times New Roman" panose="02020603050405020304" pitchFamily="18" charset="0"/>
                <a:cs typeface="Times New Roman" panose="02020603050405020304" pitchFamily="18" charset="0"/>
              </a:rPr>
              <a:t>مناقشة </a:t>
            </a:r>
            <a:r>
              <a:rPr lang="ar-SA" b="1" dirty="0">
                <a:solidFill>
                  <a:srgbClr val="FF0000"/>
                </a:solidFill>
                <a:latin typeface="Times New Roman" panose="02020603050405020304" pitchFamily="18" charset="0"/>
                <a:cs typeface="Times New Roman" panose="02020603050405020304" pitchFamily="18" charset="0"/>
              </a:rPr>
              <a:t>البحوث</a:t>
            </a:r>
          </a:p>
        </p:txBody>
      </p:sp>
      <p:sp>
        <p:nvSpPr>
          <p:cNvPr id="3" name="عنصر نائب للمحتوى 2"/>
          <p:cNvSpPr>
            <a:spLocks noGrp="1"/>
          </p:cNvSpPr>
          <p:nvPr>
            <p:ph idx="1"/>
          </p:nvPr>
        </p:nvSpPr>
        <p:spPr>
          <a:xfrm>
            <a:off x="467544" y="1142984"/>
            <a:ext cx="8146152" cy="5526376"/>
          </a:xfrm>
        </p:spPr>
        <p:txBody>
          <a:bodyPr>
            <a:normAutofit/>
          </a:bodyPr>
          <a:lstStyle/>
          <a:p>
            <a:pPr algn="r" rtl="1"/>
            <a:r>
              <a:rPr lang="ar-AE" sz="2800" b="1" dirty="0" smtClean="0">
                <a:solidFill>
                  <a:schemeClr val="tx1"/>
                </a:solidFill>
                <a:latin typeface="Times New Roman" panose="02020603050405020304" pitchFamily="18" charset="0"/>
                <a:cs typeface="Times New Roman" panose="02020603050405020304" pitchFamily="18" charset="0"/>
              </a:rPr>
              <a:t>5-</a:t>
            </a:r>
            <a:r>
              <a:rPr lang="ar-SA" sz="2800" b="1" dirty="0" smtClean="0">
                <a:solidFill>
                  <a:schemeClr val="tx1"/>
                </a:solidFill>
                <a:latin typeface="Times New Roman" panose="02020603050405020304" pitchFamily="18" charset="0"/>
                <a:cs typeface="Times New Roman" panose="02020603050405020304" pitchFamily="18" charset="0"/>
              </a:rPr>
              <a:t>الاستعانة </a:t>
            </a:r>
            <a:r>
              <a:rPr lang="ar-SA" sz="2800" b="1" dirty="0">
                <a:solidFill>
                  <a:schemeClr val="tx1"/>
                </a:solidFill>
                <a:latin typeface="Times New Roman" panose="02020603050405020304" pitchFamily="18" charset="0"/>
                <a:cs typeface="Times New Roman" panose="02020603050405020304" pitchFamily="18" charset="0"/>
              </a:rPr>
              <a:t>بوسائل الإيضاح مثل/ الشفافيات والشرائح </a:t>
            </a:r>
            <a:r>
              <a:rPr lang="ar-SA" sz="2800" b="1" dirty="0" err="1">
                <a:solidFill>
                  <a:schemeClr val="tx1"/>
                </a:solidFill>
                <a:latin typeface="Times New Roman" panose="02020603050405020304" pitchFamily="18" charset="0"/>
                <a:cs typeface="Times New Roman" panose="02020603050405020304" pitchFamily="18" charset="0"/>
              </a:rPr>
              <a:t>الفلمية</a:t>
            </a:r>
            <a:r>
              <a:rPr lang="ar-SA" sz="2800" b="1" dirty="0">
                <a:solidFill>
                  <a:schemeClr val="tx1"/>
                </a:solidFill>
                <a:latin typeface="Times New Roman" panose="02020603050405020304" pitchFamily="18" charset="0"/>
                <a:cs typeface="Times New Roman" panose="02020603050405020304" pitchFamily="18" charset="0"/>
              </a:rPr>
              <a:t> لأنها تساعد في إيصال المعلومات إلى الأشخاص المعنيين بالبحث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6-</a:t>
            </a:r>
            <a:r>
              <a:rPr lang="ar-SA" sz="2800" b="1" dirty="0" smtClean="0">
                <a:solidFill>
                  <a:schemeClr val="tx1"/>
                </a:solidFill>
                <a:latin typeface="Times New Roman" panose="02020603050405020304" pitchFamily="18" charset="0"/>
                <a:cs typeface="Times New Roman" panose="02020603050405020304" pitchFamily="18" charset="0"/>
              </a:rPr>
              <a:t>تدوين </a:t>
            </a:r>
            <a:r>
              <a:rPr lang="ar-SA" sz="2800" b="1" dirty="0">
                <a:solidFill>
                  <a:schemeClr val="tx1"/>
                </a:solidFill>
                <a:latin typeface="Times New Roman" panose="02020603050405020304" pitchFamily="18" charset="0"/>
                <a:cs typeface="Times New Roman" panose="02020603050405020304" pitchFamily="18" charset="0"/>
              </a:rPr>
              <a:t>الملاحظات الخاصة بالاستفسارات التي توجه إلى الباحث </a:t>
            </a:r>
            <a:endParaRPr lang="ar-AE" sz="2800" b="1" dirty="0" smtClean="0">
              <a:solidFill>
                <a:schemeClr val="tx1"/>
              </a:solidFill>
              <a:latin typeface="Times New Roman" panose="02020603050405020304" pitchFamily="18" charset="0"/>
              <a:cs typeface="Times New Roman" panose="02020603050405020304" pitchFamily="18" charset="0"/>
            </a:endParaRPr>
          </a:p>
          <a:p>
            <a:pPr algn="r" rtl="1"/>
            <a:r>
              <a:rPr lang="ar-SA" sz="2800" b="1" dirty="0" smtClean="0">
                <a:solidFill>
                  <a:schemeClr val="tx1"/>
                </a:solidFill>
                <a:latin typeface="Times New Roman" panose="02020603050405020304" pitchFamily="18" charset="0"/>
                <a:cs typeface="Times New Roman" panose="02020603050405020304" pitchFamily="18" charset="0"/>
              </a:rPr>
              <a:t> </a:t>
            </a:r>
            <a:r>
              <a:rPr lang="ar-AE" sz="2800" b="1" dirty="0" smtClean="0">
                <a:solidFill>
                  <a:schemeClr val="tx1"/>
                </a:solidFill>
                <a:latin typeface="Times New Roman" panose="02020603050405020304" pitchFamily="18" charset="0"/>
                <a:cs typeface="Times New Roman" panose="02020603050405020304" pitchFamily="18" charset="0"/>
              </a:rPr>
              <a:t>7-</a:t>
            </a:r>
            <a:r>
              <a:rPr lang="ar-SA" sz="2800" b="1" dirty="0" smtClean="0">
                <a:solidFill>
                  <a:schemeClr val="tx1"/>
                </a:solidFill>
                <a:latin typeface="Times New Roman" panose="02020603050405020304" pitchFamily="18" charset="0"/>
                <a:cs typeface="Times New Roman" panose="02020603050405020304" pitchFamily="18" charset="0"/>
              </a:rPr>
              <a:t>الاستماع </a:t>
            </a:r>
            <a:r>
              <a:rPr lang="ar-SA" sz="2800" b="1" dirty="0">
                <a:solidFill>
                  <a:schemeClr val="tx1"/>
                </a:solidFill>
                <a:latin typeface="Times New Roman" panose="02020603050405020304" pitchFamily="18" charset="0"/>
                <a:cs typeface="Times New Roman" panose="02020603050405020304" pitchFamily="18" charset="0"/>
              </a:rPr>
              <a:t>والإنصات الجيد للشخص المناقش والابتعاد عن التشنج والانفعال في مجال الأسئلة النقدية </a:t>
            </a:r>
          </a:p>
          <a:p>
            <a:pPr algn="r" rtl="1"/>
            <a:r>
              <a:rPr lang="ar-AE" sz="2800" b="1" dirty="0" smtClean="0">
                <a:solidFill>
                  <a:schemeClr val="tx1"/>
                </a:solidFill>
                <a:latin typeface="Times New Roman" panose="02020603050405020304" pitchFamily="18" charset="0"/>
                <a:cs typeface="Times New Roman" panose="02020603050405020304" pitchFamily="18" charset="0"/>
              </a:rPr>
              <a:t>8-</a:t>
            </a:r>
            <a:r>
              <a:rPr lang="ar-SA" sz="2800" b="1" dirty="0" smtClean="0">
                <a:solidFill>
                  <a:schemeClr val="tx1"/>
                </a:solidFill>
                <a:latin typeface="Times New Roman" panose="02020603050405020304" pitchFamily="18" charset="0"/>
                <a:cs typeface="Times New Roman" panose="02020603050405020304" pitchFamily="18" charset="0"/>
              </a:rPr>
              <a:t>التأكيد </a:t>
            </a:r>
            <a:r>
              <a:rPr lang="ar-SA" sz="2800" b="1" dirty="0">
                <a:solidFill>
                  <a:schemeClr val="tx1"/>
                </a:solidFill>
                <a:latin typeface="Times New Roman" panose="02020603050405020304" pitchFamily="18" charset="0"/>
                <a:cs typeface="Times New Roman" panose="02020603050405020304" pitchFamily="18" charset="0"/>
              </a:rPr>
              <a:t>من عدم الاهتزاز والتسليم بكل مقترح أو نقد يوجه إلى الباحث </a:t>
            </a:r>
          </a:p>
          <a:p>
            <a:pPr algn="r" rtl="1"/>
            <a:r>
              <a:rPr lang="ar-AE" sz="2800" b="1" dirty="0" smtClean="0">
                <a:solidFill>
                  <a:schemeClr val="tx1"/>
                </a:solidFill>
                <a:latin typeface="Times New Roman" panose="02020603050405020304" pitchFamily="18" charset="0"/>
                <a:cs typeface="Times New Roman" panose="02020603050405020304" pitchFamily="18" charset="0"/>
              </a:rPr>
              <a:t>9-</a:t>
            </a:r>
            <a:r>
              <a:rPr lang="ar-SA" sz="2800" b="1" dirty="0" smtClean="0">
                <a:solidFill>
                  <a:schemeClr val="tx1"/>
                </a:solidFill>
                <a:latin typeface="Times New Roman" panose="02020603050405020304" pitchFamily="18" charset="0"/>
                <a:cs typeface="Times New Roman" panose="02020603050405020304" pitchFamily="18" charset="0"/>
              </a:rPr>
              <a:t>الظهور </a:t>
            </a:r>
            <a:r>
              <a:rPr lang="ar-SA" sz="2800" b="1" dirty="0">
                <a:solidFill>
                  <a:schemeClr val="tx1"/>
                </a:solidFill>
                <a:latin typeface="Times New Roman" panose="02020603050405020304" pitchFamily="18" charset="0"/>
                <a:cs typeface="Times New Roman" panose="02020603050405020304" pitchFamily="18" charset="0"/>
              </a:rPr>
              <a:t>بالمظهر اللائق الذي ينسجم مع الموقف</a:t>
            </a:r>
          </a:p>
          <a:p>
            <a:pPr algn="r" rtl="1"/>
            <a:endParaRPr lang="ar-SA" dirty="0"/>
          </a:p>
        </p:txBody>
      </p:sp>
    </p:spTree>
    <p:extLst>
      <p:ext uri="{BB962C8B-B14F-4D97-AF65-F5344CB8AC3E}">
        <p14:creationId xmlns:p14="http://schemas.microsoft.com/office/powerpoint/2010/main" val="344804654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0" end="0"/>
                                            </p:txEl>
                                          </p:spTgt>
                                        </p:tgtEl>
                                      </p:cBhvr>
                                    </p:animEffect>
                                  </p:childTnLst>
                                </p:cTn>
                              </p:par>
                            </p:childTnLst>
                          </p:cTn>
                        </p:par>
                        <p:par>
                          <p:cTn id="17" fill="hold">
                            <p:stCondLst>
                              <p:cond delay="2500"/>
                            </p:stCondLst>
                            <p:childTnLst>
                              <p:par>
                                <p:cTn id="18" presetID="31"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2000"/>
                                        <p:tgtEl>
                                          <p:spTgt spid="3">
                                            <p:txEl>
                                              <p:pRg st="1" end="1"/>
                                            </p:txEl>
                                          </p:spTgt>
                                        </p:tgtEl>
                                      </p:cBhvr>
                                    </p:animEffect>
                                  </p:childTnLst>
                                </p:cTn>
                              </p:par>
                            </p:childTnLst>
                          </p:cTn>
                        </p:par>
                        <p:par>
                          <p:cTn id="24" fill="hold">
                            <p:stCondLst>
                              <p:cond delay="4500"/>
                            </p:stCondLst>
                            <p:childTnLst>
                              <p:par>
                                <p:cTn id="25" presetID="31"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2000"/>
                                        <p:tgtEl>
                                          <p:spTgt spid="3">
                                            <p:txEl>
                                              <p:pRg st="2" end="2"/>
                                            </p:txEl>
                                          </p:spTgt>
                                        </p:tgtEl>
                                      </p:cBhvr>
                                    </p:animEffect>
                                  </p:childTnLst>
                                </p:cTn>
                              </p:par>
                            </p:childTnLst>
                          </p:cTn>
                        </p:par>
                        <p:par>
                          <p:cTn id="31" fill="hold">
                            <p:stCondLst>
                              <p:cond delay="6500"/>
                            </p:stCondLst>
                            <p:childTnLst>
                              <p:par>
                                <p:cTn id="32" presetID="31"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6"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7" dur="2000"/>
                                        <p:tgtEl>
                                          <p:spTgt spid="3">
                                            <p:txEl>
                                              <p:pRg st="3" end="3"/>
                                            </p:txEl>
                                          </p:spTgt>
                                        </p:tgtEl>
                                      </p:cBhvr>
                                    </p:animEffect>
                                  </p:childTnLst>
                                </p:cTn>
                              </p:par>
                            </p:childTnLst>
                          </p:cTn>
                        </p:par>
                        <p:par>
                          <p:cTn id="38" fill="hold">
                            <p:stCondLst>
                              <p:cond delay="8500"/>
                            </p:stCondLst>
                            <p:childTnLst>
                              <p:par>
                                <p:cTn id="39" presetID="31" presetClass="entr" presetSubtype="0" fill="hold" grpId="0"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3"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3933056"/>
            <a:ext cx="3168352" cy="2809670"/>
          </a:xfrm>
          <a:prstGeom prst="rect">
            <a:avLst/>
          </a:prstGeom>
        </p:spPr>
      </p:pic>
      <p:sp>
        <p:nvSpPr>
          <p:cNvPr id="5" name="Horizontal Scroll 4"/>
          <p:cNvSpPr/>
          <p:nvPr/>
        </p:nvSpPr>
        <p:spPr>
          <a:xfrm>
            <a:off x="1835696" y="548680"/>
            <a:ext cx="6264696" cy="352839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4000" b="1" dirty="0" smtClean="0">
                <a:solidFill>
                  <a:srgbClr val="FFC000"/>
                </a:solidFill>
                <a:latin typeface="Andalus" panose="02020603050405020304" pitchFamily="18" charset="-78"/>
                <a:cs typeface="Andalus" panose="02020603050405020304" pitchFamily="18" charset="-78"/>
              </a:rPr>
              <a:t>شكراً لحسن استماعكم</a:t>
            </a:r>
            <a:endParaRPr lang="en-US" sz="4000" b="1" dirty="0">
              <a:solidFill>
                <a:srgbClr val="FFC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06287734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188640"/>
            <a:ext cx="7024744" cy="1143000"/>
          </a:xfrm>
        </p:spPr>
        <p:txBody>
          <a:bodyPr>
            <a:noAutofit/>
          </a:bodyPr>
          <a:lstStyle/>
          <a:p>
            <a:pPr algn="r"/>
            <a:r>
              <a:rPr lang="ar-SA" sz="4200" dirty="0" smtClean="0">
                <a:solidFill>
                  <a:srgbClr val="FF0000"/>
                </a:solidFill>
                <a:latin typeface="Times New Roman" panose="02020603050405020304" pitchFamily="18" charset="0"/>
                <a:cs typeface="Times New Roman" panose="02020603050405020304" pitchFamily="18" charset="0"/>
              </a:rPr>
              <a:t>المبحث الأول: </a:t>
            </a:r>
            <a:r>
              <a:rPr lang="ar-AE" sz="4200" dirty="0" smtClean="0">
                <a:solidFill>
                  <a:srgbClr val="FF0000"/>
                </a:solidFill>
                <a:latin typeface="Times New Roman" panose="02020603050405020304" pitchFamily="18" charset="0"/>
                <a:cs typeface="Times New Roman" panose="02020603050405020304" pitchFamily="18" charset="0"/>
              </a:rPr>
              <a:t/>
            </a:r>
            <a:br>
              <a:rPr lang="ar-AE" sz="4200" dirty="0" smtClean="0">
                <a:solidFill>
                  <a:srgbClr val="FF0000"/>
                </a:solidFill>
                <a:latin typeface="Times New Roman" panose="02020603050405020304" pitchFamily="18" charset="0"/>
                <a:cs typeface="Times New Roman" panose="02020603050405020304" pitchFamily="18" charset="0"/>
              </a:rPr>
            </a:br>
            <a:r>
              <a:rPr lang="ar-AE" sz="4200" dirty="0" smtClean="0">
                <a:solidFill>
                  <a:srgbClr val="FF0000"/>
                </a:solidFill>
                <a:latin typeface="Times New Roman" panose="02020603050405020304" pitchFamily="18" charset="0"/>
                <a:cs typeface="Times New Roman" panose="02020603050405020304" pitchFamily="18" charset="0"/>
              </a:rPr>
              <a:t>لغة البحث وأسلوبه:</a:t>
            </a:r>
            <a:endParaRPr lang="ar-SA" sz="4200"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755576" y="1628800"/>
            <a:ext cx="8229600" cy="2016224"/>
          </a:xfrm>
        </p:spPr>
        <p:txBody>
          <a:bodyPr>
            <a:noAutofit/>
          </a:bodyPr>
          <a:lstStyle/>
          <a:p>
            <a:pPr marL="82296" indent="0" algn="r" rtl="1">
              <a:buNone/>
            </a:pPr>
            <a:r>
              <a:rPr lang="ar-SA" sz="3500" dirty="0" smtClean="0">
                <a:latin typeface="Times New Roman" panose="02020603050405020304" pitchFamily="18" charset="0"/>
                <a:cs typeface="Times New Roman" panose="02020603050405020304" pitchFamily="18" charset="0"/>
              </a:rPr>
              <a:t> </a:t>
            </a:r>
            <a:r>
              <a:rPr lang="ar-AE" sz="2800" dirty="0">
                <a:latin typeface="Times New Roman" panose="02020603050405020304" pitchFamily="18" charset="0"/>
                <a:cs typeface="Times New Roman" panose="02020603050405020304" pitchFamily="18" charset="0"/>
              </a:rPr>
              <a:t>من الأمور الواجب الانتباه إ</a:t>
            </a:r>
            <a:r>
              <a:rPr lang="ar-AE" sz="2800" dirty="0" smtClean="0">
                <a:latin typeface="Times New Roman" panose="02020603050405020304" pitchFamily="18" charset="0"/>
                <a:cs typeface="Times New Roman" panose="02020603050405020304" pitchFamily="18" charset="0"/>
              </a:rPr>
              <a:t>ليها </a:t>
            </a:r>
            <a:r>
              <a:rPr lang="ar-AE" sz="2800" dirty="0">
                <a:latin typeface="Times New Roman" panose="02020603050405020304" pitchFamily="18" charset="0"/>
                <a:cs typeface="Times New Roman" panose="02020603050405020304" pitchFamily="18" charset="0"/>
              </a:rPr>
              <a:t>في كتابة الشكل النهائي لتقرير البحث، هي لغة البحث السليمة </a:t>
            </a:r>
            <a:r>
              <a:rPr lang="ar-AE" sz="2800" dirty="0" smtClean="0">
                <a:latin typeface="Times New Roman" panose="02020603050405020304" pitchFamily="18" charset="0"/>
                <a:cs typeface="Times New Roman" panose="02020603050405020304" pitchFamily="18" charset="0"/>
              </a:rPr>
              <a:t>وأسلوبه </a:t>
            </a:r>
            <a:r>
              <a:rPr lang="ar-AE" sz="2800" dirty="0">
                <a:latin typeface="Times New Roman" panose="02020603050405020304" pitchFamily="18" charset="0"/>
                <a:cs typeface="Times New Roman" panose="02020603050405020304" pitchFamily="18" charset="0"/>
              </a:rPr>
              <a:t>الجيد، فهنالك عدد من الملاحظات الخاصة في هذا المجال نلخصها بالاًتي</a:t>
            </a:r>
            <a:r>
              <a:rPr lang="ar-AE" sz="2800" dirty="0" smtClean="0">
                <a:latin typeface="Times New Roman" panose="02020603050405020304" pitchFamily="18" charset="0"/>
                <a:cs typeface="Times New Roman" panose="02020603050405020304" pitchFamily="18" charset="0"/>
              </a:rPr>
              <a:t>:</a:t>
            </a:r>
          </a:p>
          <a:p>
            <a:pPr algn="r" rtl="1"/>
            <a:endParaRPr lang="ar-SA" sz="2400" dirty="0" smtClean="0"/>
          </a:p>
          <a:p>
            <a:pPr algn="r" rtl="1"/>
            <a:endParaRPr lang="ar-SA" sz="3500" dirty="0"/>
          </a:p>
        </p:txBody>
      </p:sp>
      <p:sp>
        <p:nvSpPr>
          <p:cNvPr id="8" name="Double Wave 7"/>
          <p:cNvSpPr/>
          <p:nvPr/>
        </p:nvSpPr>
        <p:spPr>
          <a:xfrm>
            <a:off x="174272" y="3370058"/>
            <a:ext cx="3538872" cy="963724"/>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لغة البحث المفهومة </a:t>
            </a:r>
          </a:p>
          <a:p>
            <a:pPr algn="ctr"/>
            <a:r>
              <a:rPr lang="ar-AE" sz="2400" dirty="0" smtClean="0"/>
              <a:t>و الفعالة</a:t>
            </a:r>
            <a:endParaRPr lang="en-US" sz="2400" dirty="0"/>
          </a:p>
        </p:txBody>
      </p:sp>
      <p:sp>
        <p:nvSpPr>
          <p:cNvPr id="11" name="Double Wave 10"/>
          <p:cNvSpPr/>
          <p:nvPr/>
        </p:nvSpPr>
        <p:spPr>
          <a:xfrm>
            <a:off x="971600" y="4662264"/>
            <a:ext cx="1944216" cy="720080"/>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دقة الصياغة</a:t>
            </a:r>
            <a:endParaRPr lang="en-US" sz="2400" dirty="0"/>
          </a:p>
        </p:txBody>
      </p:sp>
      <p:sp>
        <p:nvSpPr>
          <p:cNvPr id="12" name="Double Wave 11"/>
          <p:cNvSpPr/>
          <p:nvPr/>
        </p:nvSpPr>
        <p:spPr>
          <a:xfrm>
            <a:off x="2226500" y="5589240"/>
            <a:ext cx="2844316" cy="1008112"/>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استخدام الجمل و التراكيب المناسبة</a:t>
            </a:r>
            <a:endParaRPr lang="en-US" sz="2400" dirty="0"/>
          </a:p>
        </p:txBody>
      </p:sp>
      <p:sp>
        <p:nvSpPr>
          <p:cNvPr id="13" name="Double Wave 12"/>
          <p:cNvSpPr/>
          <p:nvPr/>
        </p:nvSpPr>
        <p:spPr>
          <a:xfrm>
            <a:off x="6660232" y="3814167"/>
            <a:ext cx="1960236" cy="792088"/>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تنقيح البحث</a:t>
            </a:r>
            <a:endParaRPr lang="en-US" sz="2400" dirty="0"/>
          </a:p>
        </p:txBody>
      </p:sp>
      <p:sp>
        <p:nvSpPr>
          <p:cNvPr id="14" name="Double Wave 13"/>
          <p:cNvSpPr/>
          <p:nvPr/>
        </p:nvSpPr>
        <p:spPr>
          <a:xfrm>
            <a:off x="5501878" y="5232956"/>
            <a:ext cx="3496352" cy="1116656"/>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اختيار العبارات و الكلمات التي تخدم و توضح الهدف</a:t>
            </a:r>
            <a:endParaRPr lang="en-US" sz="2400" dirty="0"/>
          </a:p>
        </p:txBody>
      </p:sp>
      <p:sp>
        <p:nvSpPr>
          <p:cNvPr id="15" name="Double Wave 14"/>
          <p:cNvSpPr/>
          <p:nvPr/>
        </p:nvSpPr>
        <p:spPr>
          <a:xfrm>
            <a:off x="4094890" y="3820362"/>
            <a:ext cx="1951852" cy="1080120"/>
          </a:xfrm>
          <a:prstGeom prst="doubleWav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AE" sz="2400" dirty="0" smtClean="0"/>
              <a:t>النحو و الصرف</a:t>
            </a:r>
            <a:endParaRPr lang="en-US" sz="2400" dirty="0"/>
          </a:p>
        </p:txBody>
      </p:sp>
    </p:spTree>
    <p:extLst>
      <p:ext uri="{BB962C8B-B14F-4D97-AF65-F5344CB8AC3E}">
        <p14:creationId xmlns:p14="http://schemas.microsoft.com/office/powerpoint/2010/main" val="10673912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down)">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P spid="8" grpId="0" animBg="1"/>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188640"/>
            <a:ext cx="4283370" cy="764704"/>
          </a:xfrm>
          <a:gradFill flip="none" rotWithShape="1">
            <a:gsLst>
              <a:gs pos="0">
                <a:schemeClr val="accent1">
                  <a:tint val="65000"/>
                  <a:lumMod val="110000"/>
                </a:schemeClr>
              </a:gs>
              <a:gs pos="88000">
                <a:schemeClr val="accent1">
                  <a:tint val="90000"/>
                </a:schemeClr>
              </a:gs>
            </a:gsLst>
            <a:lin ang="5400000" scaled="1"/>
            <a:tileRect/>
          </a:gradFill>
        </p:spPr>
        <p:style>
          <a:lnRef idx="1">
            <a:schemeClr val="accent1"/>
          </a:lnRef>
          <a:fillRef idx="2">
            <a:schemeClr val="accent1"/>
          </a:fillRef>
          <a:effectRef idx="1">
            <a:schemeClr val="accent1"/>
          </a:effectRef>
          <a:fontRef idx="minor">
            <a:schemeClr val="dk1"/>
          </a:fontRef>
        </p:style>
        <p:txBody>
          <a:bodyPr>
            <a:normAutofit/>
          </a:bodyPr>
          <a:lstStyle/>
          <a:p>
            <a:pPr algn="ctr"/>
            <a:r>
              <a:rPr lang="ar-AE" dirty="0" smtClean="0">
                <a:solidFill>
                  <a:srgbClr val="FF0000"/>
                </a:solidFill>
                <a:latin typeface="Times New Roman" panose="02020603050405020304" pitchFamily="18" charset="0"/>
                <a:cs typeface="Times New Roman" panose="02020603050405020304" pitchFamily="18" charset="0"/>
              </a:rPr>
              <a:t> لغة البحث وأسلوبه:</a:t>
            </a:r>
            <a:endParaRPr lang="ar-SA" dirty="0">
              <a:solidFill>
                <a:srgbClr val="FF0000"/>
              </a:solidFill>
              <a:latin typeface="Times New Roman" panose="02020603050405020304" pitchFamily="18" charset="0"/>
              <a:cs typeface="Times New Roman" panose="02020603050405020304" pitchFamily="18" charset="0"/>
            </a:endParaRPr>
          </a:p>
        </p:txBody>
      </p:sp>
      <p:pic>
        <p:nvPicPr>
          <p:cNvPr id="4" name="صورة 3"/>
          <p:cNvPicPr>
            <a:picLocks noChangeAspect="1"/>
          </p:cNvPicPr>
          <p:nvPr/>
        </p:nvPicPr>
        <p:blipFill rotWithShape="1">
          <a:blip r:embed="rId2">
            <a:extLst>
              <a:ext uri="{28A0092B-C50C-407E-A947-70E740481C1C}">
                <a14:useLocalDpi xmlns:a14="http://schemas.microsoft.com/office/drawing/2010/main" val="0"/>
              </a:ext>
            </a:extLst>
          </a:blip>
          <a:srcRect t="17049" b="17114"/>
          <a:stretch/>
        </p:blipFill>
        <p:spPr>
          <a:xfrm>
            <a:off x="176994" y="3329608"/>
            <a:ext cx="3384376" cy="35283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Cloud 5"/>
          <p:cNvSpPr/>
          <p:nvPr/>
        </p:nvSpPr>
        <p:spPr>
          <a:xfrm>
            <a:off x="3347864" y="1224212"/>
            <a:ext cx="3714554" cy="252028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800" b="1" dirty="0" smtClean="0">
                <a:latin typeface="Times New Roman" panose="02020603050405020304" pitchFamily="18" charset="0"/>
                <a:cs typeface="Times New Roman" panose="02020603050405020304" pitchFamily="18" charset="0"/>
              </a:rPr>
              <a:t>اختيار الكلمات و العبارات التي تخدم و توضح الهدف</a:t>
            </a:r>
            <a:endParaRPr lang="en-US" sz="2800" b="1" dirty="0">
              <a:latin typeface="Times New Roman" panose="02020603050405020304" pitchFamily="18" charset="0"/>
              <a:cs typeface="Times New Roman" panose="02020603050405020304" pitchFamily="18" charset="0"/>
            </a:endParaRPr>
          </a:p>
        </p:txBody>
      </p:sp>
      <p:sp>
        <p:nvSpPr>
          <p:cNvPr id="7" name="Cloud 6"/>
          <p:cNvSpPr/>
          <p:nvPr/>
        </p:nvSpPr>
        <p:spPr>
          <a:xfrm>
            <a:off x="335941" y="1100187"/>
            <a:ext cx="2003811" cy="193684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800" b="1" dirty="0" smtClean="0">
                <a:latin typeface="Times New Roman" panose="02020603050405020304" pitchFamily="18" charset="0"/>
                <a:cs typeface="Times New Roman" panose="02020603050405020304" pitchFamily="18" charset="0"/>
              </a:rPr>
              <a:t>النحو و الصرف</a:t>
            </a:r>
            <a:endParaRPr lang="en-US" sz="2800" b="1" dirty="0">
              <a:latin typeface="Times New Roman" panose="02020603050405020304" pitchFamily="18" charset="0"/>
              <a:cs typeface="Times New Roman" panose="02020603050405020304" pitchFamily="18" charset="0"/>
            </a:endParaRPr>
          </a:p>
        </p:txBody>
      </p:sp>
      <p:sp>
        <p:nvSpPr>
          <p:cNvPr id="8" name="Cloud 7"/>
          <p:cNvSpPr/>
          <p:nvPr/>
        </p:nvSpPr>
        <p:spPr>
          <a:xfrm>
            <a:off x="4283968" y="3833664"/>
            <a:ext cx="3168352" cy="252028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latin typeface="Times New Roman" panose="02020603050405020304" pitchFamily="18" charset="0"/>
                <a:cs typeface="Times New Roman" panose="02020603050405020304" pitchFamily="18" charset="0"/>
              </a:rPr>
              <a:t>استخدام الجمل و العبارات المناسبة</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7279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73966" y="116632"/>
            <a:ext cx="4218994" cy="908720"/>
          </a:xfrm>
          <a:ln>
            <a:noFill/>
          </a:ln>
        </p:spPr>
        <p:style>
          <a:lnRef idx="0">
            <a:scrgbClr r="0" g="0" b="0"/>
          </a:lnRef>
          <a:fillRef idx="1002">
            <a:schemeClr val="lt1"/>
          </a:fillRef>
          <a:effectRef idx="0">
            <a:scrgbClr r="0" g="0" b="0"/>
          </a:effectRef>
          <a:fontRef idx="major"/>
        </p:style>
        <p:txBody>
          <a:bodyPr>
            <a:normAutofit/>
          </a:bodyPr>
          <a:lstStyle/>
          <a:p>
            <a:pPr algn="r"/>
            <a:r>
              <a:rPr lang="ar-AE" dirty="0" smtClean="0">
                <a:solidFill>
                  <a:srgbClr val="FF0000"/>
                </a:solidFill>
                <a:latin typeface="Times New Roman" panose="02020603050405020304" pitchFamily="18" charset="0"/>
                <a:cs typeface="Times New Roman" panose="02020603050405020304" pitchFamily="18" charset="0"/>
              </a:rPr>
              <a:t> لغة البحث وأسلوبه:</a:t>
            </a:r>
            <a:endParaRPr lang="ar-SA"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1025352"/>
            <a:ext cx="7498080" cy="5159496"/>
          </a:xfrm>
        </p:spPr>
        <p:txBody>
          <a:bodyPr>
            <a:noAutofit/>
          </a:bodyPr>
          <a:lstStyle/>
          <a:p>
            <a:pPr algn="r" rtl="1"/>
            <a:r>
              <a:rPr lang="ar-SA" sz="2800" dirty="0" smtClean="0">
                <a:solidFill>
                  <a:srgbClr val="00B050"/>
                </a:solidFill>
                <a:latin typeface="Times New Roman" panose="02020603050405020304" pitchFamily="18" charset="0"/>
                <a:cs typeface="Times New Roman" panose="02020603050405020304" pitchFamily="18" charset="0"/>
              </a:rPr>
              <a:t>تنقيح البحث</a:t>
            </a:r>
            <a:r>
              <a:rPr lang="ar-AE" sz="2800" dirty="0" smtClean="0">
                <a:solidFill>
                  <a:srgbClr val="00B050"/>
                </a:solidFill>
                <a:latin typeface="Times New Roman" panose="02020603050405020304" pitchFamily="18" charset="0"/>
                <a:cs typeface="Times New Roman" panose="02020603050405020304" pitchFamily="18" charset="0"/>
              </a:rPr>
              <a:t> : </a:t>
            </a:r>
            <a:r>
              <a:rPr lang="ar-SA" sz="2800" dirty="0" smtClean="0">
                <a:latin typeface="Times New Roman" panose="02020603050405020304" pitchFamily="18" charset="0"/>
                <a:cs typeface="Times New Roman" panose="02020603050405020304" pitchFamily="18" charset="0"/>
              </a:rPr>
              <a:t>يعتبر تنقيح البحث في المرحلة الأخيرة من طباعة وإخراج البحث بشكل نهائي</a:t>
            </a:r>
            <a:r>
              <a:rPr lang="ar-AE" sz="2800" dirty="0" smtClean="0">
                <a:latin typeface="Times New Roman" panose="02020603050405020304" pitchFamily="18" charset="0"/>
                <a:cs typeface="Times New Roman" panose="02020603050405020304" pitchFamily="18" charset="0"/>
              </a:rPr>
              <a:t>.</a:t>
            </a:r>
          </a:p>
          <a:p>
            <a:pPr algn="r" rtl="1"/>
            <a:r>
              <a:rPr lang="ar-SA" sz="2800" dirty="0">
                <a:latin typeface="Times New Roman" panose="02020603050405020304" pitchFamily="18" charset="0"/>
                <a:cs typeface="Times New Roman" panose="02020603050405020304" pitchFamily="18" charset="0"/>
              </a:rPr>
              <a:t>من الجوانب التي يمكن أن تشمل </a:t>
            </a:r>
            <a:r>
              <a:rPr lang="ar-SA" sz="2800" dirty="0" smtClean="0">
                <a:latin typeface="Times New Roman" panose="02020603050405020304" pitchFamily="18" charset="0"/>
                <a:cs typeface="Times New Roman" panose="02020603050405020304" pitchFamily="18" charset="0"/>
              </a:rPr>
              <a:t>التنقيح </a:t>
            </a:r>
            <a:r>
              <a:rPr lang="ar-SA" sz="2800" dirty="0">
                <a:latin typeface="Times New Roman" panose="02020603050405020304" pitchFamily="18" charset="0"/>
                <a:cs typeface="Times New Roman" panose="02020603050405020304" pitchFamily="18" charset="0"/>
              </a:rPr>
              <a:t>والتعديل في الشكل النهائي للبحث وهي كالآتي: </a:t>
            </a:r>
          </a:p>
          <a:p>
            <a:pPr algn="r" rtl="1"/>
            <a:r>
              <a:rPr lang="ar-SA" sz="2800" b="1" dirty="0">
                <a:latin typeface="Times New Roman" panose="02020603050405020304" pitchFamily="18" charset="0"/>
                <a:cs typeface="Times New Roman" panose="02020603050405020304" pitchFamily="18" charset="0"/>
              </a:rPr>
              <a:t>1 – تثبيت المعلومات التي تم الاستشهاد بها على شكل إعادة صياغة مع التأكيد على الإشارة </a:t>
            </a:r>
            <a:r>
              <a:rPr lang="ar-AE" sz="2800" b="1" dirty="0" err="1">
                <a:latin typeface="Times New Roman" panose="02020603050405020304" pitchFamily="18" charset="0"/>
                <a:cs typeface="Times New Roman" panose="02020603050405020304" pitchFamily="18" charset="0"/>
              </a:rPr>
              <a:t>ا</a:t>
            </a:r>
            <a:r>
              <a:rPr lang="ar-SA" sz="2800" b="1" dirty="0" smtClean="0">
                <a:latin typeface="Times New Roman" panose="02020603050405020304" pitchFamily="18" charset="0"/>
                <a:cs typeface="Times New Roman" panose="02020603050405020304" pitchFamily="18" charset="0"/>
              </a:rPr>
              <a:t>لى </a:t>
            </a:r>
            <a:r>
              <a:rPr lang="ar-SA" sz="2800" b="1" dirty="0">
                <a:latin typeface="Times New Roman" panose="02020603050405020304" pitchFamily="18" charset="0"/>
                <a:cs typeface="Times New Roman" panose="02020603050405020304" pitchFamily="18" charset="0"/>
              </a:rPr>
              <a:t>المصدر </a:t>
            </a:r>
          </a:p>
          <a:p>
            <a:pPr algn="r" rtl="1"/>
            <a:r>
              <a:rPr lang="ar-SA" sz="2800" b="1" dirty="0">
                <a:latin typeface="Times New Roman" panose="02020603050405020304" pitchFamily="18" charset="0"/>
                <a:cs typeface="Times New Roman" panose="02020603050405020304" pitchFamily="18" charset="0"/>
              </a:rPr>
              <a:t>2 – تدقيق </a:t>
            </a:r>
            <a:r>
              <a:rPr lang="ar-SA" sz="2800" b="1" dirty="0" smtClean="0">
                <a:latin typeface="Times New Roman" panose="02020603050405020304" pitchFamily="18" charset="0"/>
                <a:cs typeface="Times New Roman" panose="02020603050405020304" pitchFamily="18" charset="0"/>
              </a:rPr>
              <a:t>ومراجع</a:t>
            </a:r>
            <a:r>
              <a:rPr lang="ar-AE" sz="2800" b="1" dirty="0" smtClean="0">
                <a:latin typeface="Times New Roman" panose="02020603050405020304" pitchFamily="18" charset="0"/>
                <a:cs typeface="Times New Roman" panose="02020603050405020304" pitchFamily="18" charset="0"/>
              </a:rPr>
              <a:t>ة</a:t>
            </a:r>
            <a:r>
              <a:rPr lang="ar-SA" sz="2800" b="1" dirty="0" smtClean="0">
                <a:latin typeface="Times New Roman" panose="02020603050405020304" pitchFamily="18" charset="0"/>
                <a:cs typeface="Times New Roman" panose="02020603050405020304" pitchFamily="18" charset="0"/>
              </a:rPr>
              <a:t> </a:t>
            </a:r>
            <a:r>
              <a:rPr lang="ar-SA" sz="2800" b="1" dirty="0">
                <a:latin typeface="Times New Roman" panose="02020603050405020304" pitchFamily="18" charset="0"/>
                <a:cs typeface="Times New Roman" panose="02020603050405020304" pitchFamily="18" charset="0"/>
              </a:rPr>
              <a:t>المعلومات التي تم اقتباسها حرفياً والتأكد من وضع إشارة التنصيص </a:t>
            </a:r>
          </a:p>
          <a:p>
            <a:pPr algn="r" rtl="1"/>
            <a:r>
              <a:rPr lang="ar-SA" sz="2800" b="1" dirty="0">
                <a:latin typeface="Times New Roman" panose="02020603050405020304" pitchFamily="18" charset="0"/>
                <a:cs typeface="Times New Roman" panose="02020603050405020304" pitchFamily="18" charset="0"/>
              </a:rPr>
              <a:t>3 – حذف العبارات والجمل التي لا تبلور أفكارك بشكل واضح </a:t>
            </a:r>
            <a:r>
              <a:rPr lang="en-US" sz="2800" dirty="0" smtClean="0">
                <a:latin typeface="Times New Roman" panose="02020603050405020304" pitchFamily="18" charset="0"/>
                <a:cs typeface="Times New Roman" panose="02020603050405020304" pitchFamily="18" charset="0"/>
              </a:rPr>
              <a:t>.</a:t>
            </a:r>
            <a:r>
              <a:rPr lang="ar-AE" sz="2800" dirty="0" smtClean="0">
                <a:latin typeface="Times New Roman" panose="02020603050405020304" pitchFamily="18" charset="0"/>
                <a:cs typeface="Times New Roman" panose="02020603050405020304" pitchFamily="18" charset="0"/>
              </a:rPr>
              <a:t>                                                          </a:t>
            </a:r>
            <a:endParaRPr lang="ar-SA" sz="2800" dirty="0">
              <a:latin typeface="Times New Roman" panose="02020603050405020304" pitchFamily="18" charset="0"/>
              <a:cs typeface="Times New Roman" panose="02020603050405020304" pitchFamily="18" charset="0"/>
            </a:endParaRPr>
          </a:p>
          <a:p>
            <a:pPr algn="r" rtl="1"/>
            <a:endParaRPr lang="ar-SA" sz="2400" dirty="0"/>
          </a:p>
        </p:txBody>
      </p:sp>
    </p:spTree>
    <p:extLst>
      <p:ext uri="{BB962C8B-B14F-4D97-AF65-F5344CB8AC3E}">
        <p14:creationId xmlns:p14="http://schemas.microsoft.com/office/powerpoint/2010/main" val="126933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par>
                          <p:cTn id="14" fill="hold">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par>
                          <p:cTn id="18" fill="hold">
                            <p:stCondLst>
                              <p:cond delay="1500"/>
                            </p:stCondLst>
                            <p:childTnLst>
                              <p:par>
                                <p:cTn id="19" presetID="14" presetClass="entr" presetSubtype="1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par>
                          <p:cTn id="22" fill="hold">
                            <p:stCondLst>
                              <p:cond delay="2000"/>
                            </p:stCondLst>
                            <p:childTnLst>
                              <p:par>
                                <p:cTn id="23" presetID="14" presetClass="entr" presetSubtype="1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childTnLst>
                          </p:cTn>
                        </p:par>
                        <p:par>
                          <p:cTn id="26" fill="hold">
                            <p:stCondLst>
                              <p:cond delay="2500"/>
                            </p:stCondLst>
                            <p:childTnLst>
                              <p:par>
                                <p:cTn id="27" presetID="14" presetClass="entr" presetSubtype="1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79262" y="216024"/>
            <a:ext cx="2640518" cy="692696"/>
          </a:xfrm>
        </p:spPr>
        <p:txBody>
          <a:bodyPr/>
          <a:lstStyle/>
          <a:p>
            <a:pPr algn="r"/>
            <a:r>
              <a:rPr lang="ar-SA" b="1" dirty="0" smtClean="0">
                <a:latin typeface="Times New Roman" panose="02020603050405020304" pitchFamily="18" charset="0"/>
                <a:cs typeface="Times New Roman" panose="02020603050405020304" pitchFamily="18" charset="0"/>
              </a:rPr>
              <a:t>تنقيح </a:t>
            </a:r>
            <a:r>
              <a:rPr lang="ar-SA" b="1" dirty="0">
                <a:latin typeface="Times New Roman" panose="02020603050405020304" pitchFamily="18" charset="0"/>
                <a:cs typeface="Times New Roman" panose="02020603050405020304" pitchFamily="18" charset="0"/>
              </a:rPr>
              <a:t>البحث</a:t>
            </a:r>
            <a:r>
              <a:rPr lang="ar-AE" b="1" dirty="0">
                <a:latin typeface="Times New Roman" panose="02020603050405020304" pitchFamily="18" charset="0"/>
                <a:cs typeface="Times New Roman" panose="02020603050405020304" pitchFamily="18" charset="0"/>
              </a:rPr>
              <a:t> </a:t>
            </a:r>
            <a:endParaRPr lang="ar-SA" b="1"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07504" y="908720"/>
            <a:ext cx="8584034" cy="5306362"/>
          </a:xfrm>
        </p:spPr>
        <p:txBody>
          <a:bodyPr>
            <a:normAutofit/>
          </a:bodyPr>
          <a:lstStyle/>
          <a:p>
            <a:pPr algn="r" rtl="1"/>
            <a:r>
              <a:rPr lang="ar-AE" sz="2800" b="1" dirty="0" smtClean="0">
                <a:latin typeface="Times New Roman" panose="02020603050405020304" pitchFamily="18" charset="0"/>
                <a:cs typeface="Times New Roman" panose="02020603050405020304" pitchFamily="18" charset="0"/>
              </a:rPr>
              <a:t>4-</a:t>
            </a:r>
            <a:r>
              <a:rPr lang="ar-SA" sz="2800" b="1" dirty="0" smtClean="0">
                <a:latin typeface="Times New Roman" panose="02020603050405020304" pitchFamily="18" charset="0"/>
                <a:cs typeface="Times New Roman" panose="02020603050405020304" pitchFamily="18" charset="0"/>
              </a:rPr>
              <a:t>التأكيد على استخدام عبارات المبني للمعلوم بدلا من المبني للمجهول، مثال: </a:t>
            </a:r>
            <a:r>
              <a:rPr lang="ar-AE" sz="2800" b="1" dirty="0" smtClean="0">
                <a:latin typeface="Times New Roman" panose="02020603050405020304" pitchFamily="18" charset="0"/>
                <a:cs typeface="Times New Roman" panose="02020603050405020304" pitchFamily="18" charset="0"/>
              </a:rPr>
              <a:t>”</a:t>
            </a:r>
            <a:r>
              <a:rPr lang="ar-SA" sz="2800" b="1" dirty="0" smtClean="0">
                <a:latin typeface="Times New Roman" panose="02020603050405020304" pitchFamily="18" charset="0"/>
                <a:cs typeface="Times New Roman" panose="02020603050405020304" pitchFamily="18" charset="0"/>
              </a:rPr>
              <a:t>قال فلان </a:t>
            </a:r>
            <a:r>
              <a:rPr lang="ar-AE" sz="2800" b="1" dirty="0" smtClean="0">
                <a:latin typeface="Times New Roman" panose="02020603050405020304" pitchFamily="18" charset="0"/>
                <a:cs typeface="Times New Roman" panose="02020603050405020304" pitchFamily="18" charset="0"/>
              </a:rPr>
              <a:t>”</a:t>
            </a:r>
            <a:r>
              <a:rPr lang="ar-SA" sz="2800" b="1" dirty="0" smtClean="0">
                <a:latin typeface="Times New Roman" panose="02020603050405020304" pitchFamily="18" charset="0"/>
                <a:cs typeface="Times New Roman" panose="02020603050405020304" pitchFamily="18" charset="0"/>
              </a:rPr>
              <a:t>بدلا من </a:t>
            </a:r>
            <a:r>
              <a:rPr lang="ar-AE" sz="2800" b="1" dirty="0" smtClean="0">
                <a:latin typeface="Times New Roman" panose="02020603050405020304" pitchFamily="18" charset="0"/>
                <a:cs typeface="Times New Roman" panose="02020603050405020304" pitchFamily="18" charset="0"/>
              </a:rPr>
              <a:t>”</a:t>
            </a:r>
            <a:r>
              <a:rPr lang="ar-SA" sz="2800" b="1" dirty="0" smtClean="0">
                <a:latin typeface="Times New Roman" panose="02020603050405020304" pitchFamily="18" charset="0"/>
                <a:cs typeface="Times New Roman" panose="02020603050405020304" pitchFamily="18" charset="0"/>
              </a:rPr>
              <a:t>قيل</a:t>
            </a:r>
            <a:r>
              <a:rPr lang="ar-AE" sz="2800" b="1" dirty="0" smtClean="0">
                <a:latin typeface="Times New Roman" panose="02020603050405020304" pitchFamily="18" charset="0"/>
                <a:cs typeface="Times New Roman" panose="02020603050405020304" pitchFamily="18" charset="0"/>
              </a:rPr>
              <a:t>“</a:t>
            </a:r>
            <a:endParaRPr lang="ar-SA" sz="2800" b="1" dirty="0" smtClean="0">
              <a:latin typeface="Times New Roman" panose="02020603050405020304" pitchFamily="18" charset="0"/>
              <a:cs typeface="Times New Roman" panose="02020603050405020304" pitchFamily="18" charset="0"/>
            </a:endParaRPr>
          </a:p>
          <a:p>
            <a:pPr algn="r" rtl="1"/>
            <a:r>
              <a:rPr lang="ar-AE" sz="2800" b="1" dirty="0" smtClean="0">
                <a:latin typeface="Times New Roman" panose="02020603050405020304" pitchFamily="18" charset="0"/>
                <a:cs typeface="Times New Roman" panose="02020603050405020304" pitchFamily="18" charset="0"/>
              </a:rPr>
              <a:t>5-</a:t>
            </a:r>
            <a:r>
              <a:rPr lang="ar-SA" sz="2800" b="1" dirty="0" smtClean="0">
                <a:latin typeface="Times New Roman" panose="02020603050405020304" pitchFamily="18" charset="0"/>
                <a:cs typeface="Times New Roman" panose="02020603050405020304" pitchFamily="18" charset="0"/>
              </a:rPr>
              <a:t>التخلص من الجمل الغامضة والتأكيد على سلامة العبارات وال</a:t>
            </a:r>
            <a:r>
              <a:rPr lang="ar-AE" sz="2800" b="1" dirty="0" smtClean="0">
                <a:latin typeface="Times New Roman" panose="02020603050405020304" pitchFamily="18" charset="0"/>
                <a:cs typeface="Times New Roman" panose="02020603050405020304" pitchFamily="18" charset="0"/>
              </a:rPr>
              <a:t>أ</a:t>
            </a:r>
            <a:r>
              <a:rPr lang="ar-SA" sz="2800" b="1" dirty="0" smtClean="0">
                <a:latin typeface="Times New Roman" panose="02020603050405020304" pitchFamily="18" charset="0"/>
                <a:cs typeface="Times New Roman" panose="02020603050405020304" pitchFamily="18" charset="0"/>
              </a:rPr>
              <a:t>لفاظ السليمة لغوياً </a:t>
            </a:r>
          </a:p>
          <a:p>
            <a:pPr algn="r" rtl="1"/>
            <a:r>
              <a:rPr lang="ar-AE" sz="2800" b="1" dirty="0" smtClean="0">
                <a:latin typeface="Times New Roman" panose="02020603050405020304" pitchFamily="18" charset="0"/>
                <a:cs typeface="Times New Roman" panose="02020603050405020304" pitchFamily="18" charset="0"/>
              </a:rPr>
              <a:t>6-</a:t>
            </a:r>
            <a:r>
              <a:rPr lang="ar-SA" sz="2800" b="1" dirty="0" smtClean="0">
                <a:latin typeface="Times New Roman" panose="02020603050405020304" pitchFamily="18" charset="0"/>
                <a:cs typeface="Times New Roman" panose="02020603050405020304" pitchFamily="18" charset="0"/>
              </a:rPr>
              <a:t>التأكيد على ذكر الاسم الكامل للشخص المستشهد به، ومن الممكن ذكر اسمه الأخير في حال تكرار ذكر اسمه في النص </a:t>
            </a:r>
          </a:p>
          <a:p>
            <a:pPr algn="r" rtl="1"/>
            <a:r>
              <a:rPr lang="ar-AE" sz="2800" b="1" dirty="0" smtClean="0">
                <a:latin typeface="Times New Roman" panose="02020603050405020304" pitchFamily="18" charset="0"/>
                <a:cs typeface="Times New Roman" panose="02020603050405020304" pitchFamily="18" charset="0"/>
              </a:rPr>
              <a:t>7-</a:t>
            </a:r>
            <a:r>
              <a:rPr lang="ar-SA" sz="2800" b="1" dirty="0" smtClean="0">
                <a:latin typeface="Times New Roman" panose="02020603050405020304" pitchFamily="18" charset="0"/>
                <a:cs typeface="Times New Roman" panose="02020603050405020304" pitchFamily="18" charset="0"/>
              </a:rPr>
              <a:t>تقديم العبارات التي توضح الأفكار الرئيسية للموضوع على الأفكار الثانوية </a:t>
            </a:r>
            <a:endParaRPr lang="ar-AE" sz="2800" b="1" dirty="0" smtClean="0">
              <a:latin typeface="Times New Roman" panose="02020603050405020304" pitchFamily="18" charset="0"/>
              <a:cs typeface="Times New Roman" panose="02020603050405020304" pitchFamily="18" charset="0"/>
            </a:endParaRPr>
          </a:p>
          <a:p>
            <a:pPr algn="r" rtl="1"/>
            <a:r>
              <a:rPr lang="ar-SA" sz="2800" b="1" dirty="0" smtClean="0">
                <a:latin typeface="Times New Roman" panose="02020603050405020304" pitchFamily="18" charset="0"/>
                <a:cs typeface="Times New Roman" panose="02020603050405020304" pitchFamily="18" charset="0"/>
              </a:rPr>
              <a:t> </a:t>
            </a:r>
            <a:r>
              <a:rPr lang="ar-AE" sz="2800" b="1" dirty="0" smtClean="0">
                <a:latin typeface="Times New Roman" panose="02020603050405020304" pitchFamily="18" charset="0"/>
                <a:cs typeface="Times New Roman" panose="02020603050405020304" pitchFamily="18" charset="0"/>
              </a:rPr>
              <a:t>8-</a:t>
            </a:r>
            <a:r>
              <a:rPr lang="ar-SA" sz="2800" b="1" dirty="0" smtClean="0">
                <a:latin typeface="Times New Roman" panose="02020603050405020304" pitchFamily="18" charset="0"/>
                <a:cs typeface="Times New Roman" panose="02020603050405020304" pitchFamily="18" charset="0"/>
              </a:rPr>
              <a:t>إضافة جمل ضرورية تسند الفكرة الرئيسية وحذف الغير ضرورية </a:t>
            </a:r>
          </a:p>
          <a:p>
            <a:pPr marL="0" indent="0" algn="r" rtl="1">
              <a:buNone/>
            </a:pPr>
            <a:endParaRPr lang="ar-SA" dirty="0"/>
          </a:p>
        </p:txBody>
      </p:sp>
    </p:spTree>
    <p:extLst>
      <p:ext uri="{BB962C8B-B14F-4D97-AF65-F5344CB8AC3E}">
        <p14:creationId xmlns:p14="http://schemas.microsoft.com/office/powerpoint/2010/main" val="147767917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219256" cy="1371600"/>
          </a:xfrm>
        </p:spPr>
        <p:txBody>
          <a:bodyPr>
            <a:normAutofit/>
          </a:bodyPr>
          <a:lstStyle/>
          <a:p>
            <a:pPr algn="ctr"/>
            <a:r>
              <a:rPr lang="ar-SA" b="1" dirty="0" smtClean="0">
                <a:solidFill>
                  <a:schemeClr val="tx1">
                    <a:lumMod val="95000"/>
                    <a:lumOff val="5000"/>
                  </a:schemeClr>
                </a:solidFill>
                <a:latin typeface="Times New Roman" panose="02020603050405020304" pitchFamily="18" charset="0"/>
                <a:cs typeface="Times New Roman" panose="02020603050405020304" pitchFamily="18" charset="0"/>
              </a:rPr>
              <a:t>المبحث الثاني:</a:t>
            </a:r>
            <a:br>
              <a:rPr lang="ar-SA" b="1"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ar-SA" b="1" dirty="0" smtClean="0">
                <a:solidFill>
                  <a:schemeClr val="tx1">
                    <a:lumMod val="95000"/>
                    <a:lumOff val="5000"/>
                  </a:schemeClr>
                </a:solidFill>
                <a:latin typeface="Times New Roman" panose="02020603050405020304" pitchFamily="18" charset="0"/>
                <a:cs typeface="Times New Roman" panose="02020603050405020304" pitchFamily="18" charset="0"/>
              </a:rPr>
              <a:t>استخدام الإشارات والمختصرات في الكتابة:</a:t>
            </a:r>
            <a:endParaRPr lang="ar-SA"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79512" y="1714488"/>
            <a:ext cx="8226274" cy="922424"/>
          </a:xfrm>
        </p:spPr>
        <p:txBody>
          <a:bodyPr>
            <a:noAutofit/>
          </a:bodyPr>
          <a:lstStyle/>
          <a:p>
            <a:pPr marL="82296" indent="0" algn="r" rtl="1">
              <a:buNone/>
            </a:pPr>
            <a:r>
              <a:rPr lang="ar-SA" sz="2800" dirty="0" smtClean="0">
                <a:latin typeface="Times New Roman" panose="02020603050405020304" pitchFamily="18" charset="0"/>
                <a:cs typeface="Times New Roman" panose="02020603050405020304" pitchFamily="18" charset="0"/>
              </a:rPr>
              <a:t>هنالك عدد من الإشارات والرموز والعلامات المستخدمة في كتابة البحوث ومنها: </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3356992"/>
            <a:ext cx="2376264" cy="3384376"/>
          </a:xfrm>
          <a:prstGeom prst="rect">
            <a:avLst/>
          </a:prstGeom>
          <a:ln w="127000" cap="rnd">
            <a:solidFill>
              <a:srgbClr val="FFFFFF"/>
            </a:solidFill>
          </a:ln>
          <a:effectLst/>
          <a:scene3d>
            <a:camera prst="orthographicFront"/>
            <a:lightRig rig="twoPt" dir="t">
              <a:rot lat="0" lon="0" rev="7800000"/>
            </a:lightRig>
          </a:scene3d>
          <a:sp3d contourW="6350">
            <a:bevelT w="50800" h="16510"/>
            <a:contourClr>
              <a:srgbClr val="C0C0C0"/>
            </a:contourClr>
          </a:sp3d>
        </p:spPr>
      </p:pic>
      <p:sp>
        <p:nvSpPr>
          <p:cNvPr id="5" name="Rectangular Callout 4"/>
          <p:cNvSpPr/>
          <p:nvPr/>
        </p:nvSpPr>
        <p:spPr>
          <a:xfrm>
            <a:off x="827584" y="2313326"/>
            <a:ext cx="2016224" cy="1223237"/>
          </a:xfrm>
          <a:prstGeom prst="wedgeRectCallout">
            <a:avLst>
              <a:gd name="adj1" fmla="val 84044"/>
              <a:gd name="adj2" fmla="val -309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latin typeface="Times New Roman" panose="02020603050405020304" pitchFamily="18" charset="0"/>
                <a:cs typeface="Times New Roman" panose="02020603050405020304" pitchFamily="18" charset="0"/>
              </a:rPr>
              <a:t>استخدام النقاط</a:t>
            </a:r>
          </a:p>
          <a:p>
            <a:pPr algn="ctr"/>
            <a:r>
              <a:rPr lang="ar-AE" sz="2400" b="1" dirty="0" smtClean="0">
                <a:latin typeface="Times New Roman" panose="02020603050405020304" pitchFamily="18" charset="0"/>
                <a:cs typeface="Times New Roman" panose="02020603050405020304" pitchFamily="18" charset="0"/>
              </a:rPr>
              <a:t>(التنقيط)</a:t>
            </a:r>
            <a:endParaRPr lang="en-US" sz="2400" b="1" dirty="0">
              <a:latin typeface="Times New Roman" panose="02020603050405020304" pitchFamily="18" charset="0"/>
              <a:cs typeface="Times New Roman" panose="02020603050405020304" pitchFamily="18" charset="0"/>
            </a:endParaRPr>
          </a:p>
        </p:txBody>
      </p:sp>
      <p:sp>
        <p:nvSpPr>
          <p:cNvPr id="6" name="Rectangular Callout 5"/>
          <p:cNvSpPr/>
          <p:nvPr/>
        </p:nvSpPr>
        <p:spPr>
          <a:xfrm>
            <a:off x="827584" y="3938463"/>
            <a:ext cx="2016224" cy="1223237"/>
          </a:xfrm>
          <a:prstGeom prst="wedgeRectCallout">
            <a:avLst>
              <a:gd name="adj1" fmla="val 63494"/>
              <a:gd name="adj2" fmla="val -788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latin typeface="Times New Roman" panose="02020603050405020304" pitchFamily="18" charset="0"/>
                <a:cs typeface="Times New Roman" panose="02020603050405020304" pitchFamily="18" charset="0"/>
              </a:rPr>
              <a:t>استخدام</a:t>
            </a:r>
          </a:p>
          <a:p>
            <a:pPr algn="ctr"/>
            <a:r>
              <a:rPr lang="ar-AE" sz="2400" b="1" dirty="0" smtClean="0">
                <a:latin typeface="Times New Roman" panose="02020603050405020304" pitchFamily="18" charset="0"/>
                <a:cs typeface="Times New Roman" panose="02020603050405020304" pitchFamily="18" charset="0"/>
              </a:rPr>
              <a:t>الفارزة</a:t>
            </a:r>
          </a:p>
          <a:p>
            <a:pPr algn="ctr"/>
            <a:r>
              <a:rPr lang="en-US" sz="2400" b="1" dirty="0" smtClean="0">
                <a:latin typeface="Times New Roman" panose="02020603050405020304" pitchFamily="18" charset="0"/>
                <a:cs typeface="Times New Roman" panose="02020603050405020304" pitchFamily="18" charset="0"/>
              </a:rPr>
              <a:t>(Comma)</a:t>
            </a:r>
            <a:endParaRPr lang="en-US" sz="2400" b="1" dirty="0">
              <a:latin typeface="Times New Roman" panose="02020603050405020304" pitchFamily="18" charset="0"/>
              <a:cs typeface="Times New Roman" panose="02020603050405020304" pitchFamily="18" charset="0"/>
            </a:endParaRPr>
          </a:p>
        </p:txBody>
      </p:sp>
      <p:sp>
        <p:nvSpPr>
          <p:cNvPr id="7" name="Rectangular Callout 6"/>
          <p:cNvSpPr/>
          <p:nvPr/>
        </p:nvSpPr>
        <p:spPr>
          <a:xfrm>
            <a:off x="2474565" y="5359423"/>
            <a:ext cx="2016224" cy="1223237"/>
          </a:xfrm>
          <a:prstGeom prst="wedgeRectCallout">
            <a:avLst>
              <a:gd name="adj1" fmla="val 48613"/>
              <a:gd name="adj2" fmla="val -788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latin typeface="Times New Roman" panose="02020603050405020304" pitchFamily="18" charset="0"/>
                <a:cs typeface="Times New Roman" panose="02020603050405020304" pitchFamily="18" charset="0"/>
              </a:rPr>
              <a:t>استخدام القوسين الصغيرين  </a:t>
            </a:r>
            <a:endParaRPr lang="en-US" sz="2400" b="1" dirty="0">
              <a:latin typeface="Times New Roman" panose="02020603050405020304" pitchFamily="18" charset="0"/>
              <a:cs typeface="Times New Roman" panose="02020603050405020304" pitchFamily="18" charset="0"/>
            </a:endParaRPr>
          </a:p>
        </p:txBody>
      </p:sp>
      <p:sp>
        <p:nvSpPr>
          <p:cNvPr id="8" name="Rectangular Callout 7"/>
          <p:cNvSpPr/>
          <p:nvPr/>
        </p:nvSpPr>
        <p:spPr>
          <a:xfrm>
            <a:off x="4053929" y="2492895"/>
            <a:ext cx="2016224" cy="1223237"/>
          </a:xfrm>
          <a:prstGeom prst="wedgeRectCallout">
            <a:avLst>
              <a:gd name="adj1" fmla="val -75397"/>
              <a:gd name="adj2" fmla="val -17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latin typeface="Times New Roman" panose="02020603050405020304" pitchFamily="18" charset="0"/>
                <a:cs typeface="Times New Roman" panose="02020603050405020304" pitchFamily="18" charset="0"/>
              </a:rPr>
              <a:t>استخدام الأقواس العادية</a:t>
            </a:r>
            <a:endParaRPr lang="en-US" sz="2400" b="1" dirty="0">
              <a:latin typeface="Times New Roman" panose="02020603050405020304" pitchFamily="18" charset="0"/>
              <a:cs typeface="Times New Roman" panose="02020603050405020304" pitchFamily="18" charset="0"/>
            </a:endParaRPr>
          </a:p>
        </p:txBody>
      </p:sp>
      <p:sp>
        <p:nvSpPr>
          <p:cNvPr id="9" name="Rectangular Callout 8"/>
          <p:cNvSpPr/>
          <p:nvPr/>
        </p:nvSpPr>
        <p:spPr>
          <a:xfrm>
            <a:off x="4863293" y="4285654"/>
            <a:ext cx="1501900" cy="1154980"/>
          </a:xfrm>
          <a:prstGeom prst="wedgeRectCallout">
            <a:avLst>
              <a:gd name="adj1" fmla="val -65476"/>
              <a:gd name="adj2" fmla="val -496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latin typeface="Times New Roman" panose="02020603050405020304" pitchFamily="18" charset="0"/>
                <a:cs typeface="Times New Roman" panose="02020603050405020304" pitchFamily="18" charset="0"/>
              </a:rPr>
              <a:t>استخدام الشارحة</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21333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1+#ppt_w/2"/>
                                          </p:val>
                                        </p:tav>
                                        <p:tav tm="100000">
                                          <p:val>
                                            <p:strVal val="#ppt_x"/>
                                          </p:val>
                                        </p:tav>
                                      </p:tavLst>
                                    </p:anim>
                                    <p:anim calcmode="lin" valueType="num">
                                      <p:cBhvr additive="base">
                                        <p:cTn id="2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1+#ppt_w/2"/>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12"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6525" y="332656"/>
            <a:ext cx="6994024" cy="809188"/>
          </a:xfrm>
        </p:spPr>
        <p:txBody>
          <a:bodyPr>
            <a:noAutofit/>
          </a:bodyPr>
          <a:lstStyle/>
          <a:p>
            <a:pPr algn="ctr"/>
            <a:r>
              <a:rPr lang="ar-SA" sz="3600" b="1" dirty="0" smtClean="0">
                <a:solidFill>
                  <a:srgbClr val="C00000"/>
                </a:solidFill>
                <a:latin typeface="Times New Roman" panose="02020603050405020304" pitchFamily="18" charset="0"/>
                <a:cs typeface="Times New Roman" panose="02020603050405020304" pitchFamily="18" charset="0"/>
              </a:rPr>
              <a:t>مجالات</a:t>
            </a:r>
            <a:r>
              <a:rPr lang="ar-AE" sz="3600" b="1" dirty="0" smtClean="0">
                <a:solidFill>
                  <a:srgbClr val="C00000"/>
                </a:solidFill>
                <a:latin typeface="Times New Roman" panose="02020603050405020304" pitchFamily="18" charset="0"/>
                <a:cs typeface="Times New Roman" panose="02020603050405020304" pitchFamily="18" charset="0"/>
              </a:rPr>
              <a:t> استخدام النقاط</a:t>
            </a:r>
            <a:r>
              <a:rPr lang="ar-SA" sz="3600" b="1" dirty="0">
                <a:solidFill>
                  <a:srgbClr val="C00000"/>
                </a:solidFill>
                <a:latin typeface="Times New Roman" panose="02020603050405020304" pitchFamily="18" charset="0"/>
                <a:cs typeface="Times New Roman" panose="02020603050405020304" pitchFamily="18" charset="0"/>
              </a:rPr>
              <a:t/>
            </a:r>
            <a:br>
              <a:rPr lang="ar-SA" sz="3600" b="1" dirty="0">
                <a:solidFill>
                  <a:srgbClr val="C00000"/>
                </a:solidFill>
                <a:latin typeface="Times New Roman" panose="02020603050405020304" pitchFamily="18" charset="0"/>
                <a:cs typeface="Times New Roman" panose="02020603050405020304" pitchFamily="18" charset="0"/>
              </a:rPr>
            </a:br>
            <a:endParaRPr lang="ar-SA" sz="3600"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395536" y="1285860"/>
            <a:ext cx="8296002" cy="5311492"/>
          </a:xfrm>
        </p:spPr>
        <p:txBody>
          <a:bodyPr>
            <a:normAutofit/>
          </a:bodyPr>
          <a:lstStyle/>
          <a:p>
            <a:pPr algn="r" rtl="1"/>
            <a:r>
              <a:rPr lang="ar-AE" sz="2800" b="1" dirty="0" smtClean="0">
                <a:latin typeface="Times New Roman" panose="02020603050405020304" pitchFamily="18" charset="0"/>
                <a:cs typeface="Times New Roman" panose="02020603050405020304" pitchFamily="18" charset="0"/>
              </a:rPr>
              <a:t>1- </a:t>
            </a:r>
            <a:r>
              <a:rPr lang="ar-SA" sz="2800" b="1" dirty="0" smtClean="0">
                <a:latin typeface="Times New Roman" panose="02020603050405020304" pitchFamily="18" charset="0"/>
                <a:cs typeface="Times New Roman" panose="02020603050405020304" pitchFamily="18" charset="0"/>
              </a:rPr>
              <a:t>توضع بعد النهاية من كتابة جملة متكاملة </a:t>
            </a:r>
          </a:p>
          <a:p>
            <a:pPr algn="r" rtl="1"/>
            <a:r>
              <a:rPr lang="ar-AE" sz="2800" b="1" dirty="0" smtClean="0">
                <a:latin typeface="Times New Roman" panose="02020603050405020304" pitchFamily="18" charset="0"/>
                <a:cs typeface="Times New Roman" panose="02020603050405020304" pitchFamily="18" charset="0"/>
              </a:rPr>
              <a:t>2- </a:t>
            </a:r>
            <a:r>
              <a:rPr lang="ar-SA" sz="2800" b="1" dirty="0" smtClean="0">
                <a:latin typeface="Times New Roman" panose="02020603050405020304" pitchFamily="18" charset="0"/>
                <a:cs typeface="Times New Roman" panose="02020603050405020304" pitchFamily="18" charset="0"/>
              </a:rPr>
              <a:t>النقطة المستخدمة بعد حرف يمثل اختصاراً لكلمة أخرى مثال: د. (دكتور)، ص. (صفحة) </a:t>
            </a:r>
          </a:p>
          <a:p>
            <a:pPr algn="r" rtl="1"/>
            <a:r>
              <a:rPr lang="ar-AE" sz="2800" b="1" dirty="0" smtClean="0">
                <a:latin typeface="Times New Roman" panose="02020603050405020304" pitchFamily="18" charset="0"/>
                <a:cs typeface="Times New Roman" panose="02020603050405020304" pitchFamily="18" charset="0"/>
              </a:rPr>
              <a:t>3- </a:t>
            </a:r>
            <a:r>
              <a:rPr lang="ar-SA" sz="2800" b="1" dirty="0" smtClean="0">
                <a:latin typeface="Times New Roman" panose="02020603050405020304" pitchFamily="18" charset="0"/>
                <a:cs typeface="Times New Roman" panose="02020603050405020304" pitchFamily="18" charset="0"/>
              </a:rPr>
              <a:t>قد تحذف النقط عندما </a:t>
            </a:r>
            <a:r>
              <a:rPr lang="ar-AE" sz="2800" b="1" dirty="0" smtClean="0">
                <a:latin typeface="Times New Roman" panose="02020603050405020304" pitchFamily="18" charset="0"/>
                <a:cs typeface="Times New Roman" panose="02020603050405020304" pitchFamily="18" charset="0"/>
              </a:rPr>
              <a:t>نكتب العنوان</a:t>
            </a:r>
            <a:endParaRPr lang="ar-SA" sz="2800" b="1" dirty="0" smtClean="0">
              <a:latin typeface="Times New Roman" panose="02020603050405020304" pitchFamily="18" charset="0"/>
              <a:cs typeface="Times New Roman" panose="02020603050405020304" pitchFamily="18" charset="0"/>
            </a:endParaRPr>
          </a:p>
          <a:p>
            <a:pPr algn="r" rtl="1"/>
            <a:r>
              <a:rPr lang="ar-AE" sz="2800" b="1" dirty="0" smtClean="0">
                <a:latin typeface="Times New Roman" panose="02020603050405020304" pitchFamily="18" charset="0"/>
                <a:cs typeface="Times New Roman" panose="02020603050405020304" pitchFamily="18" charset="0"/>
              </a:rPr>
              <a:t>4- </a:t>
            </a:r>
            <a:r>
              <a:rPr lang="ar-SA" sz="2800" b="1" dirty="0" smtClean="0">
                <a:latin typeface="Times New Roman" panose="02020603050405020304" pitchFamily="18" charset="0"/>
                <a:cs typeface="Times New Roman" panose="02020603050405020304" pitchFamily="18" charset="0"/>
              </a:rPr>
              <a:t>تستعمل النقطتان المتعامدتين ( : ) لتقسيم الكتابات إلى أقسام </a:t>
            </a:r>
          </a:p>
          <a:p>
            <a:pPr algn="r" rtl="1"/>
            <a:r>
              <a:rPr lang="ar-AE" sz="2800" b="1" dirty="0" smtClean="0">
                <a:latin typeface="Times New Roman" panose="02020603050405020304" pitchFamily="18" charset="0"/>
                <a:cs typeface="Times New Roman" panose="02020603050405020304" pitchFamily="18" charset="0"/>
              </a:rPr>
              <a:t>5- </a:t>
            </a:r>
            <a:r>
              <a:rPr lang="ar-SA" sz="2800" b="1" dirty="0" smtClean="0">
                <a:latin typeface="Times New Roman" panose="02020603050405020304" pitchFamily="18" charset="0"/>
                <a:cs typeface="Times New Roman" panose="02020603050405020304" pitchFamily="18" charset="0"/>
              </a:rPr>
              <a:t>تستخدم النقاط الثلاثة (...) للدلالة على وجود كلام محذوف لا حاجة للاستمرار به بسبب الاكتفاء بما هو مذكور </a:t>
            </a:r>
          </a:p>
          <a:p>
            <a:pPr algn="r" rtl="1"/>
            <a:r>
              <a:rPr lang="ar-AE" sz="2800" b="1" dirty="0" smtClean="0">
                <a:latin typeface="Times New Roman" panose="02020603050405020304" pitchFamily="18" charset="0"/>
                <a:cs typeface="Times New Roman" panose="02020603050405020304" pitchFamily="18" charset="0"/>
              </a:rPr>
              <a:t>6- </a:t>
            </a:r>
            <a:r>
              <a:rPr lang="ar-SA" sz="2800" b="1" dirty="0" smtClean="0">
                <a:latin typeface="Times New Roman" panose="02020603050405020304" pitchFamily="18" charset="0"/>
                <a:cs typeface="Times New Roman" panose="02020603050405020304" pitchFamily="18" charset="0"/>
              </a:rPr>
              <a:t>استخدام النقطتين المتجاورتين </a:t>
            </a:r>
            <a:r>
              <a:rPr lang="ar-AE" sz="2800" b="1" dirty="0" err="1">
                <a:latin typeface="Times New Roman" panose="02020603050405020304" pitchFamily="18" charset="0"/>
                <a:cs typeface="Times New Roman" panose="02020603050405020304" pitchFamily="18" charset="0"/>
              </a:rPr>
              <a:t>أ</a:t>
            </a:r>
            <a:r>
              <a:rPr lang="ar-SA" sz="2800" b="1" dirty="0" smtClean="0">
                <a:latin typeface="Times New Roman" panose="02020603050405020304" pitchFamily="18" charset="0"/>
                <a:cs typeface="Times New Roman" panose="02020603050405020304" pitchFamily="18" charset="0"/>
              </a:rPr>
              <a:t>و أكثر بغرض التزويق الكتابي، وهذه طريقة غير محبذة في كتابة البحث العلمي لآنه يسبب </a:t>
            </a:r>
            <a:r>
              <a:rPr lang="ar-AE" sz="2800" b="1" dirty="0" err="1">
                <a:latin typeface="Times New Roman" panose="02020603050405020304" pitchFamily="18" charset="0"/>
                <a:cs typeface="Times New Roman" panose="02020603050405020304" pitchFamily="18" charset="0"/>
              </a:rPr>
              <a:t>إ</a:t>
            </a:r>
            <a:r>
              <a:rPr lang="ar-SA" sz="2800" b="1" dirty="0" smtClean="0">
                <a:latin typeface="Times New Roman" panose="02020603050405020304" pitchFamily="18" charset="0"/>
                <a:cs typeface="Times New Roman" panose="02020603050405020304" pitchFamily="18" charset="0"/>
              </a:rPr>
              <a:t>رباك في المعنى والمفهوم والسياق الكتابي </a:t>
            </a:r>
            <a:r>
              <a:rPr lang="ar-AE" sz="2800" b="1" dirty="0" smtClean="0"/>
              <a:t>.</a:t>
            </a:r>
            <a:endParaRPr lang="ar-SA" sz="2800" b="1" dirty="0" smtClean="0"/>
          </a:p>
          <a:p>
            <a:pPr algn="r" rtl="1"/>
            <a:endParaRPr lang="ar-SA" dirty="0"/>
          </a:p>
        </p:txBody>
      </p:sp>
    </p:spTree>
    <p:extLst>
      <p:ext uri="{BB962C8B-B14F-4D97-AF65-F5344CB8AC3E}">
        <p14:creationId xmlns:p14="http://schemas.microsoft.com/office/powerpoint/2010/main" val="345174714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1000"/>
                                        <p:tgtEl>
                                          <p:spTgt spid="3">
                                            <p:txEl>
                                              <p:pRg st="0" end="0"/>
                                            </p:txEl>
                                          </p:spTgt>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1000"/>
                                        <p:tgtEl>
                                          <p:spTgt spid="3">
                                            <p:txEl>
                                              <p:pRg st="1" end="1"/>
                                            </p:txEl>
                                          </p:spTgt>
                                        </p:tgtEl>
                                      </p:cBhvr>
                                    </p:animEffect>
                                  </p:childTnLst>
                                </p:cTn>
                              </p:par>
                            </p:childTnLst>
                          </p:cTn>
                        </p:par>
                        <p:par>
                          <p:cTn id="16" fill="hold">
                            <p:stCondLst>
                              <p:cond delay="2500"/>
                            </p:stCondLst>
                            <p:childTnLst>
                              <p:par>
                                <p:cTn id="17" presetID="22" presetClass="entr" presetSubtype="4"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1000"/>
                                        <p:tgtEl>
                                          <p:spTgt spid="3">
                                            <p:txEl>
                                              <p:pRg st="2" end="2"/>
                                            </p:txEl>
                                          </p:spTgt>
                                        </p:tgtEl>
                                      </p:cBhvr>
                                    </p:animEffect>
                                  </p:childTnLst>
                                </p:cTn>
                              </p:par>
                            </p:childTnLst>
                          </p:cTn>
                        </p:par>
                        <p:par>
                          <p:cTn id="20" fill="hold">
                            <p:stCondLst>
                              <p:cond delay="3500"/>
                            </p:stCondLst>
                            <p:childTnLst>
                              <p:par>
                                <p:cTn id="21" presetID="22" presetClass="entr" presetSubtype="4"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1000"/>
                                        <p:tgtEl>
                                          <p:spTgt spid="3">
                                            <p:txEl>
                                              <p:pRg st="3" end="3"/>
                                            </p:txEl>
                                          </p:spTgt>
                                        </p:tgtEl>
                                      </p:cBhvr>
                                    </p:animEffect>
                                  </p:childTnLst>
                                </p:cTn>
                              </p:par>
                            </p:childTnLst>
                          </p:cTn>
                        </p:par>
                        <p:par>
                          <p:cTn id="24" fill="hold">
                            <p:stCondLst>
                              <p:cond delay="4500"/>
                            </p:stCondLst>
                            <p:childTnLst>
                              <p:par>
                                <p:cTn id="25" presetID="2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1000"/>
                                        <p:tgtEl>
                                          <p:spTgt spid="3">
                                            <p:txEl>
                                              <p:pRg st="4" end="4"/>
                                            </p:txEl>
                                          </p:spTgt>
                                        </p:tgtEl>
                                      </p:cBhvr>
                                    </p:animEffect>
                                  </p:childTnLst>
                                </p:cTn>
                              </p:par>
                            </p:childTnLst>
                          </p:cTn>
                        </p:par>
                        <p:par>
                          <p:cTn id="28" fill="hold">
                            <p:stCondLst>
                              <p:cond delay="5500"/>
                            </p:stCondLst>
                            <p:childTnLst>
                              <p:par>
                                <p:cTn id="29" presetID="22" presetClass="entr" presetSubtype="4"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332656"/>
            <a:ext cx="5409848" cy="576064"/>
          </a:xfrm>
        </p:spPr>
        <p:txBody>
          <a:bodyPr>
            <a:normAutofit fontScale="90000"/>
          </a:bodyPr>
          <a:lstStyle/>
          <a:p>
            <a:pPr algn="ctr"/>
            <a:r>
              <a:rPr lang="ar-AE" b="1" dirty="0" smtClean="0">
                <a:solidFill>
                  <a:srgbClr val="C00000"/>
                </a:solidFill>
                <a:latin typeface="Times New Roman" panose="02020603050405020304" pitchFamily="18" charset="0"/>
                <a:cs typeface="Times New Roman" panose="02020603050405020304" pitchFamily="18" charset="0"/>
              </a:rPr>
              <a:t>مجالات استخدام </a:t>
            </a:r>
            <a:r>
              <a:rPr lang="ar-AE" b="1" dirty="0">
                <a:solidFill>
                  <a:srgbClr val="C00000"/>
                </a:solidFill>
                <a:latin typeface="Times New Roman" panose="02020603050405020304" pitchFamily="18" charset="0"/>
                <a:cs typeface="Times New Roman" panose="02020603050405020304" pitchFamily="18" charset="0"/>
              </a:rPr>
              <a:t>إ</a:t>
            </a:r>
            <a:r>
              <a:rPr lang="ar-SA" b="1" dirty="0" smtClean="0">
                <a:solidFill>
                  <a:srgbClr val="C00000"/>
                </a:solidFill>
                <a:latin typeface="Times New Roman" panose="02020603050405020304" pitchFamily="18" charset="0"/>
                <a:cs typeface="Times New Roman" panose="02020603050405020304" pitchFamily="18" charset="0"/>
              </a:rPr>
              <a:t>شارة الفارزة</a:t>
            </a:r>
            <a:r>
              <a:rPr lang="ar-AE" b="1" dirty="0" smtClean="0">
                <a:solidFill>
                  <a:srgbClr val="C00000"/>
                </a:solidFill>
                <a:latin typeface="Times New Roman" panose="02020603050405020304" pitchFamily="18" charset="0"/>
                <a:cs typeface="Times New Roman" panose="02020603050405020304" pitchFamily="18" charset="0"/>
              </a:rPr>
              <a:t>:</a:t>
            </a:r>
            <a:r>
              <a:rPr lang="ar-AE" b="1" dirty="0">
                <a:solidFill>
                  <a:srgbClr val="C00000"/>
                </a:solidFill>
                <a:latin typeface="Times New Roman" panose="02020603050405020304" pitchFamily="18" charset="0"/>
                <a:cs typeface="Times New Roman" panose="02020603050405020304" pitchFamily="18" charset="0"/>
              </a:rPr>
              <a:t/>
            </a:r>
            <a:br>
              <a:rPr lang="ar-AE" b="1" dirty="0">
                <a:solidFill>
                  <a:srgbClr val="C00000"/>
                </a:solidFill>
                <a:latin typeface="Times New Roman" panose="02020603050405020304" pitchFamily="18" charset="0"/>
                <a:cs typeface="Times New Roman" panose="02020603050405020304" pitchFamily="18" charset="0"/>
              </a:rPr>
            </a:br>
            <a:r>
              <a:rPr lang="ar-AE" b="1" dirty="0" smtClean="0">
                <a:solidFill>
                  <a:srgbClr val="C00000"/>
                </a:solidFill>
                <a:latin typeface="Times New Roman" panose="02020603050405020304" pitchFamily="18" charset="0"/>
                <a:cs typeface="Times New Roman" panose="02020603050405020304" pitchFamily="18" charset="0"/>
              </a:rPr>
              <a:t> </a:t>
            </a:r>
            <a:endParaRPr lang="ar-SA"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395536" y="1357298"/>
            <a:ext cx="8438878" cy="5240054"/>
          </a:xfrm>
        </p:spPr>
        <p:txBody>
          <a:bodyPr>
            <a:normAutofit/>
          </a:bodyPr>
          <a:lstStyle/>
          <a:p>
            <a:pPr algn="r" rtl="1"/>
            <a:r>
              <a:rPr lang="ar-AE" sz="2800" b="1" dirty="0" smtClean="0">
                <a:latin typeface="Times New Roman" panose="02020603050405020304" pitchFamily="18" charset="0"/>
                <a:cs typeface="Times New Roman" panose="02020603050405020304" pitchFamily="18" charset="0"/>
              </a:rPr>
              <a:t>1-</a:t>
            </a:r>
            <a:r>
              <a:rPr lang="ar-SA" sz="2800" b="1" dirty="0" smtClean="0">
                <a:latin typeface="Times New Roman" panose="02020603050405020304" pitchFamily="18" charset="0"/>
                <a:cs typeface="Times New Roman" panose="02020603050405020304" pitchFamily="18" charset="0"/>
              </a:rPr>
              <a:t>تمثل </a:t>
            </a:r>
            <a:r>
              <a:rPr lang="ar-SA" sz="2800" b="1" dirty="0">
                <a:latin typeface="Times New Roman" panose="02020603050405020304" pitchFamily="18" charset="0"/>
                <a:cs typeface="Times New Roman" panose="02020603050405020304" pitchFamily="18" charset="0"/>
              </a:rPr>
              <a:t>مقاطعة قصيرة لاستمرارية الحديث والكتابة لمفهوم محدد </a:t>
            </a:r>
            <a:r>
              <a:rPr lang="ar-AE" sz="2800" b="1" dirty="0" smtClean="0">
                <a:latin typeface="Times New Roman" panose="02020603050405020304" pitchFamily="18" charset="0"/>
                <a:cs typeface="Times New Roman" panose="02020603050405020304" pitchFamily="18" charset="0"/>
              </a:rPr>
              <a:t>.</a:t>
            </a:r>
            <a:endParaRPr lang="ar-SA" sz="2800" b="1" dirty="0">
              <a:latin typeface="Times New Roman" panose="02020603050405020304" pitchFamily="18" charset="0"/>
              <a:cs typeface="Times New Roman" panose="02020603050405020304" pitchFamily="18" charset="0"/>
            </a:endParaRPr>
          </a:p>
          <a:p>
            <a:pPr algn="r" rtl="1"/>
            <a:r>
              <a:rPr lang="ar-AE" sz="2800" b="1" dirty="0" smtClean="0">
                <a:latin typeface="Times New Roman" panose="02020603050405020304" pitchFamily="18" charset="0"/>
                <a:cs typeface="Times New Roman" panose="02020603050405020304" pitchFamily="18" charset="0"/>
              </a:rPr>
              <a:t>2-</a:t>
            </a:r>
            <a:r>
              <a:rPr lang="ar-SA" sz="2800" b="1" dirty="0" smtClean="0">
                <a:latin typeface="Times New Roman" panose="02020603050405020304" pitchFamily="18" charset="0"/>
                <a:cs typeface="Times New Roman" panose="02020603050405020304" pitchFamily="18" charset="0"/>
              </a:rPr>
              <a:t>تستخدم </a:t>
            </a:r>
            <a:r>
              <a:rPr lang="ar-SA" sz="2800" b="1" dirty="0">
                <a:latin typeface="Times New Roman" panose="02020603050405020304" pitchFamily="18" charset="0"/>
                <a:cs typeface="Times New Roman" panose="02020603050405020304" pitchFamily="18" charset="0"/>
              </a:rPr>
              <a:t>لفصل بين مقطعين مرتبطين بحروف مثال: (لكن، غير أنه</a:t>
            </a:r>
            <a:r>
              <a:rPr lang="ar-SA" sz="2800" b="1" dirty="0" smtClean="0">
                <a:latin typeface="Times New Roman" panose="02020603050405020304" pitchFamily="18" charset="0"/>
                <a:cs typeface="Times New Roman" panose="02020603050405020304" pitchFamily="18" charset="0"/>
              </a:rPr>
              <a:t>،)</a:t>
            </a:r>
            <a:r>
              <a:rPr lang="ar-AE" sz="2800" b="1" dirty="0" smtClean="0">
                <a:latin typeface="Times New Roman" panose="02020603050405020304" pitchFamily="18" charset="0"/>
                <a:cs typeface="Times New Roman" panose="02020603050405020304" pitchFamily="18" charset="0"/>
              </a:rPr>
              <a:t>.</a:t>
            </a:r>
            <a:r>
              <a:rPr lang="ar-SA" sz="2800" b="1" dirty="0" smtClean="0">
                <a:latin typeface="Times New Roman" panose="02020603050405020304" pitchFamily="18" charset="0"/>
                <a:cs typeface="Times New Roman" panose="02020603050405020304" pitchFamily="18" charset="0"/>
              </a:rPr>
              <a:t> </a:t>
            </a:r>
            <a:endParaRPr lang="ar-SA" sz="2800" b="1" dirty="0">
              <a:latin typeface="Times New Roman" panose="02020603050405020304" pitchFamily="18" charset="0"/>
              <a:cs typeface="Times New Roman" panose="02020603050405020304" pitchFamily="18" charset="0"/>
            </a:endParaRPr>
          </a:p>
          <a:p>
            <a:pPr algn="r" rtl="1"/>
            <a:r>
              <a:rPr lang="ar-AE" sz="2800" b="1" dirty="0" smtClean="0">
                <a:latin typeface="Times New Roman" panose="02020603050405020304" pitchFamily="18" charset="0"/>
                <a:cs typeface="Times New Roman" panose="02020603050405020304" pitchFamily="18" charset="0"/>
              </a:rPr>
              <a:t>3-</a:t>
            </a:r>
            <a:r>
              <a:rPr lang="ar-SA" sz="2800" b="1" dirty="0" smtClean="0">
                <a:latin typeface="Times New Roman" panose="02020603050405020304" pitchFamily="18" charset="0"/>
                <a:cs typeface="Times New Roman" panose="02020603050405020304" pitchFamily="18" charset="0"/>
              </a:rPr>
              <a:t>تستخدم </a:t>
            </a:r>
            <a:r>
              <a:rPr lang="ar-SA" sz="2800" b="1" dirty="0">
                <a:latin typeface="Times New Roman" panose="02020603050405020304" pitchFamily="18" charset="0"/>
                <a:cs typeface="Times New Roman" panose="02020603050405020304" pitchFamily="18" charset="0"/>
              </a:rPr>
              <a:t>في الأسماء والعبارات التي عددها ثلاثة أو أكثر مثال: من أهم المحافظات العراقية </a:t>
            </a:r>
            <a:r>
              <a:rPr lang="ar-SA" sz="2800" b="1" dirty="0" smtClean="0">
                <a:latin typeface="Times New Roman" panose="02020603050405020304" pitchFamily="18" charset="0"/>
                <a:cs typeface="Times New Roman" panose="02020603050405020304" pitchFamily="18" charset="0"/>
              </a:rPr>
              <a:t>السياحية</a:t>
            </a:r>
            <a:r>
              <a:rPr lang="ar-AE" sz="2800" b="1" dirty="0" smtClean="0">
                <a:latin typeface="Times New Roman" panose="02020603050405020304" pitchFamily="18" charset="0"/>
                <a:cs typeface="Times New Roman" panose="02020603050405020304" pitchFamily="18" charset="0"/>
              </a:rPr>
              <a:t>:</a:t>
            </a:r>
            <a:r>
              <a:rPr lang="ar-SA" sz="2800" b="1" dirty="0" smtClean="0">
                <a:latin typeface="Times New Roman" panose="02020603050405020304" pitchFamily="18" charset="0"/>
                <a:cs typeface="Times New Roman" panose="02020603050405020304" pitchFamily="18" charset="0"/>
              </a:rPr>
              <a:t> </a:t>
            </a:r>
            <a:r>
              <a:rPr lang="ar-SA" sz="2800" b="1" dirty="0">
                <a:latin typeface="Times New Roman" panose="02020603050405020304" pitchFamily="18" charset="0"/>
                <a:cs typeface="Times New Roman" panose="02020603050405020304" pitchFamily="18" charset="0"/>
              </a:rPr>
              <a:t>الموصل، أربيل، السليمانية</a:t>
            </a:r>
          </a:p>
          <a:p>
            <a:pPr algn="r" rtl="1"/>
            <a:r>
              <a:rPr lang="ar-AE" sz="2800" b="1" dirty="0" smtClean="0">
                <a:latin typeface="Times New Roman" panose="02020603050405020304" pitchFamily="18" charset="0"/>
                <a:cs typeface="Times New Roman" panose="02020603050405020304" pitchFamily="18" charset="0"/>
              </a:rPr>
              <a:t>4-</a:t>
            </a:r>
            <a:r>
              <a:rPr lang="ar-SA" sz="2800" b="1" dirty="0" smtClean="0">
                <a:latin typeface="Times New Roman" panose="02020603050405020304" pitchFamily="18" charset="0"/>
                <a:cs typeface="Times New Roman" panose="02020603050405020304" pitchFamily="18" charset="0"/>
              </a:rPr>
              <a:t>تستخدم </a:t>
            </a:r>
            <a:r>
              <a:rPr lang="ar-SA" sz="2800" b="1" dirty="0">
                <a:latin typeface="Times New Roman" panose="02020603050405020304" pitchFamily="18" charset="0"/>
                <a:cs typeface="Times New Roman" panose="02020603050405020304" pitchFamily="18" charset="0"/>
              </a:rPr>
              <a:t>للفصل بين عبارات تمثل عنوان سكن شخص أو محل عمله مثال: </a:t>
            </a:r>
          </a:p>
          <a:p>
            <a:pPr algn="r" rtl="1"/>
            <a:r>
              <a:rPr lang="ar-SA" sz="2800" b="1" dirty="0">
                <a:latin typeface="Times New Roman" panose="02020603050405020304" pitchFamily="18" charset="0"/>
                <a:cs typeface="Times New Roman" panose="02020603050405020304" pitchFamily="18" charset="0"/>
              </a:rPr>
              <a:t>العين، </a:t>
            </a:r>
            <a:r>
              <a:rPr lang="ar-SA" sz="2800" b="1" dirty="0" err="1">
                <a:latin typeface="Times New Roman" panose="02020603050405020304" pitchFamily="18" charset="0"/>
                <a:cs typeface="Times New Roman" panose="02020603050405020304" pitchFamily="18" charset="0"/>
              </a:rPr>
              <a:t>الهيلي</a:t>
            </a:r>
            <a:r>
              <a:rPr lang="ar-SA" sz="2800" b="1" dirty="0">
                <a:latin typeface="Times New Roman" panose="02020603050405020304" pitchFamily="18" charset="0"/>
                <a:cs typeface="Times New Roman" panose="02020603050405020304" pitchFamily="18" charset="0"/>
              </a:rPr>
              <a:t>، شريعة </a:t>
            </a:r>
            <a:r>
              <a:rPr lang="ar-SA" sz="2800" b="1" dirty="0" err="1">
                <a:latin typeface="Times New Roman" panose="02020603050405020304" pitchFamily="18" charset="0"/>
                <a:cs typeface="Times New Roman" panose="02020603050405020304" pitchFamily="18" charset="0"/>
              </a:rPr>
              <a:t>الهيلي</a:t>
            </a:r>
            <a:r>
              <a:rPr lang="ar-SA" sz="2800" b="1" dirty="0">
                <a:latin typeface="Times New Roman" panose="02020603050405020304" pitchFamily="18" charset="0"/>
                <a:cs typeface="Times New Roman" panose="02020603050405020304" pitchFamily="18" charset="0"/>
              </a:rPr>
              <a:t>، الشارع 16، رقم البيت 14 </a:t>
            </a:r>
          </a:p>
          <a:p>
            <a:pPr algn="r" rtl="1"/>
            <a:endParaRPr lang="ar-SA" sz="2800" dirty="0"/>
          </a:p>
          <a:p>
            <a:pPr algn="r" rtl="1"/>
            <a:endParaRPr lang="ar-SA" sz="2800" dirty="0"/>
          </a:p>
        </p:txBody>
      </p:sp>
    </p:spTree>
    <p:extLst>
      <p:ext uri="{BB962C8B-B14F-4D97-AF65-F5344CB8AC3E}">
        <p14:creationId xmlns:p14="http://schemas.microsoft.com/office/powerpoint/2010/main" val="19619854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5"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2000"/>
                                        <p:tgtEl>
                                          <p:spTgt spid="3">
                                            <p:txEl>
                                              <p:pRg st="0" end="0"/>
                                            </p:txEl>
                                          </p:spTgt>
                                        </p:tgtEl>
                                      </p:cBhvr>
                                    </p:animEffect>
                                    <p:anim calcmode="lin" valueType="num">
                                      <p:cBhvr>
                                        <p:cTn id="2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27" fill="hold">
                            <p:stCondLst>
                              <p:cond delay="4000"/>
                            </p:stCondLst>
                            <p:childTnLst>
                              <p:par>
                                <p:cTn id="28" presetID="45" presetClass="entr" presetSubtype="0" fill="hold" grpId="0"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2000"/>
                                        <p:tgtEl>
                                          <p:spTgt spid="3">
                                            <p:txEl>
                                              <p:pRg st="1" end="1"/>
                                            </p:txEl>
                                          </p:spTgt>
                                        </p:tgtEl>
                                      </p:cBhvr>
                                    </p:animEffect>
                                    <p:anim calcmode="lin" valueType="num">
                                      <p:cBhvr>
                                        <p:cTn id="3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33" fill="hold">
                            <p:stCondLst>
                              <p:cond delay="6000"/>
                            </p:stCondLst>
                            <p:childTnLst>
                              <p:par>
                                <p:cTn id="34" presetID="45"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2000"/>
                                        <p:tgtEl>
                                          <p:spTgt spid="3">
                                            <p:txEl>
                                              <p:pRg st="2" end="2"/>
                                            </p:txEl>
                                          </p:spTgt>
                                        </p:tgtEl>
                                      </p:cBhvr>
                                    </p:animEffect>
                                    <p:anim calcmode="lin" valueType="num">
                                      <p:cBhvr>
                                        <p:cTn id="37"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8"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39" fill="hold">
                            <p:stCondLst>
                              <p:cond delay="8000"/>
                            </p:stCondLst>
                            <p:childTnLst>
                              <p:par>
                                <p:cTn id="40" presetID="45" presetClass="entr" presetSubtype="0" fill="hold" grpId="0" nodeType="after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2000"/>
                                        <p:tgtEl>
                                          <p:spTgt spid="3">
                                            <p:txEl>
                                              <p:pRg st="3" end="3"/>
                                            </p:txEl>
                                          </p:spTgt>
                                        </p:tgtEl>
                                      </p:cBhvr>
                                    </p:animEffect>
                                    <p:anim calcmode="lin" valueType="num">
                                      <p:cBhvr>
                                        <p:cTn id="4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45" fill="hold">
                            <p:stCondLst>
                              <p:cond delay="10000"/>
                            </p:stCondLst>
                            <p:childTnLst>
                              <p:par>
                                <p:cTn id="46" presetID="45" presetClass="entr" presetSubtype="0"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2000"/>
                                        <p:tgtEl>
                                          <p:spTgt spid="3">
                                            <p:txEl>
                                              <p:pRg st="4" end="4"/>
                                            </p:txEl>
                                          </p:spTgt>
                                        </p:tgtEl>
                                      </p:cBhvr>
                                    </p:animEffect>
                                    <p:anim calcmode="lin" valueType="num">
                                      <p:cBhvr>
                                        <p:cTn id="49"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3.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4.xml><?xml version="1.0" encoding="utf-8"?>
<a:theme xmlns:a="http://schemas.openxmlformats.org/drawingml/2006/main" name="3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5.xml><?xml version="1.0" encoding="utf-8"?>
<a:theme xmlns:a="http://schemas.openxmlformats.org/drawingml/2006/main" name="4_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6.xml><?xml version="1.0" encoding="utf-8"?>
<a:theme xmlns:a="http://schemas.openxmlformats.org/drawingml/2006/main" name="5_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7.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Facet</Template>
  <TotalTime>893</TotalTime>
  <Words>2007</Words>
  <Application>Microsoft Office PowerPoint</Application>
  <PresentationFormat>On-screen Show (4:3)</PresentationFormat>
  <Paragraphs>162</Paragraphs>
  <Slides>28</Slides>
  <Notes>0</Notes>
  <HiddenSlides>0</HiddenSlides>
  <MMClips>0</MMClips>
  <ScaleCrop>false</ScaleCrop>
  <HeadingPairs>
    <vt:vector size="4" baseType="variant">
      <vt:variant>
        <vt:lpstr>Theme</vt:lpstr>
      </vt:variant>
      <vt:variant>
        <vt:i4>7</vt:i4>
      </vt:variant>
      <vt:variant>
        <vt:lpstr>Slide Titles</vt:lpstr>
      </vt:variant>
      <vt:variant>
        <vt:i4>28</vt:i4>
      </vt:variant>
    </vt:vector>
  </HeadingPairs>
  <TitlesOfParts>
    <vt:vector size="35" baseType="lpstr">
      <vt:lpstr>Facet</vt:lpstr>
      <vt:lpstr>1_Facet</vt:lpstr>
      <vt:lpstr>2_Facet</vt:lpstr>
      <vt:lpstr>3_Facet</vt:lpstr>
      <vt:lpstr>4_Facet</vt:lpstr>
      <vt:lpstr>5_Facet</vt:lpstr>
      <vt:lpstr>Wisp</vt:lpstr>
      <vt:lpstr>إعداد التقرير النهائي للبحث</vt:lpstr>
      <vt:lpstr>إعداد التقرير النهائي للبحث</vt:lpstr>
      <vt:lpstr>المبحث الأول:  لغة البحث وأسلوبه:</vt:lpstr>
      <vt:lpstr> لغة البحث وأسلوبه:</vt:lpstr>
      <vt:lpstr> لغة البحث وأسلوبه:</vt:lpstr>
      <vt:lpstr>تنقيح البحث </vt:lpstr>
      <vt:lpstr>المبحث الثاني: استخدام الإشارات والمختصرات في الكتابة:</vt:lpstr>
      <vt:lpstr>مجالات استخدام النقاط </vt:lpstr>
      <vt:lpstr>مجالات استخدام إشارة الفارزة:  </vt:lpstr>
      <vt:lpstr>PowerPoint Presentation</vt:lpstr>
      <vt:lpstr>استخدام المختصرات:</vt:lpstr>
      <vt:lpstr>المبحث الثالث  أقسام البحث وعناوينه الرئيسية والفرعية</vt:lpstr>
      <vt:lpstr>أقسام البحث وعناوينه الرئيسية والفرعية</vt:lpstr>
      <vt:lpstr>ثانياً: المتن (النص): </vt:lpstr>
      <vt:lpstr>ثالثاً: الاستنتاجات والتوصيات:</vt:lpstr>
      <vt:lpstr>الاستنتاجات والتوصيات</vt:lpstr>
      <vt:lpstr> الاستنتاجات والتوصيات</vt:lpstr>
      <vt:lpstr>رابعاً: المصادر </vt:lpstr>
      <vt:lpstr>خامساً: الملاحق</vt:lpstr>
      <vt:lpstr>سادساً: الجداول والمخططات والرسومات </vt:lpstr>
      <vt:lpstr>سابعاً: العناوين الرئيسية والفرعية للبحث </vt:lpstr>
      <vt:lpstr>الأقسام الرئيسية التي ينبغي على الباحث التركيز عليها في بحثه هي: </vt:lpstr>
      <vt:lpstr>المبحث الرابع: الشكل المادي والفني للبحث  </vt:lpstr>
      <vt:lpstr>الشكل المادي والفني للبحث </vt:lpstr>
      <vt:lpstr>المبحث الخامس: مناقشة البحوث</vt:lpstr>
      <vt:lpstr>مناقشة البحوث</vt:lpstr>
      <vt:lpstr>مناقشة البحوث</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اعداد التقرير النهائي للبحث</dc:title>
  <dc:creator>MY PC</dc:creator>
  <cp:lastModifiedBy>User</cp:lastModifiedBy>
  <cp:revision>71</cp:revision>
  <dcterms:created xsi:type="dcterms:W3CDTF">2015-10-01T18:30:27Z</dcterms:created>
  <dcterms:modified xsi:type="dcterms:W3CDTF">2016-01-24T16:43:15Z</dcterms:modified>
</cp:coreProperties>
</file>