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386" r:id="rId3"/>
    <p:sldId id="366" r:id="rId4"/>
    <p:sldId id="300" r:id="rId5"/>
    <p:sldId id="385" r:id="rId6"/>
    <p:sldId id="301"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766C1-831E-408B-BC90-EEBA2A8C08D8}" type="datetimeFigureOut">
              <a:rPr lang="en-AE" smtClean="0"/>
              <a:t>02/03/2024</a:t>
            </a:fld>
            <a:endParaRPr lang="en-A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CC0616-1024-46F6-8CFE-3DDC17727AD5}" type="slidenum">
              <a:rPr lang="en-AE" smtClean="0"/>
              <a:t>‹#›</a:t>
            </a:fld>
            <a:endParaRPr lang="en-AE"/>
          </a:p>
        </p:txBody>
      </p:sp>
    </p:spTree>
    <p:extLst>
      <p:ext uri="{BB962C8B-B14F-4D97-AF65-F5344CB8AC3E}">
        <p14:creationId xmlns:p14="http://schemas.microsoft.com/office/powerpoint/2010/main" val="3400012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48EA2-E093-F596-5B0B-865052F92C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A80F74D9-D306-4C32-D329-459D7CCA2B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9E0694F1-4E1C-8E8F-0713-73318C595D5A}"/>
              </a:ext>
            </a:extLst>
          </p:cNvPr>
          <p:cNvSpPr>
            <a:spLocks noGrp="1"/>
          </p:cNvSpPr>
          <p:nvPr>
            <p:ph type="dt" sz="half" idx="10"/>
          </p:nvPr>
        </p:nvSpPr>
        <p:spPr/>
        <p:txBody>
          <a:bodyPr/>
          <a:lstStyle/>
          <a:p>
            <a:fld id="{309B0306-5503-4B58-91BD-54D94F070777}" type="datetime1">
              <a:rPr lang="en-AE" smtClean="0"/>
              <a:t>02/03/2024</a:t>
            </a:fld>
            <a:endParaRPr lang="en-AE"/>
          </a:p>
        </p:txBody>
      </p:sp>
      <p:sp>
        <p:nvSpPr>
          <p:cNvPr id="5" name="Footer Placeholder 4">
            <a:extLst>
              <a:ext uri="{FF2B5EF4-FFF2-40B4-BE49-F238E27FC236}">
                <a16:creationId xmlns:a16="http://schemas.microsoft.com/office/drawing/2014/main" id="{F2298238-B9B1-E277-EBC6-190BB2427228}"/>
              </a:ext>
            </a:extLst>
          </p:cNvPr>
          <p:cNvSpPr>
            <a:spLocks noGrp="1"/>
          </p:cNvSpPr>
          <p:nvPr>
            <p:ph type="ftr" sz="quarter" idx="11"/>
          </p:nvPr>
        </p:nvSpPr>
        <p:spPr/>
        <p:txBody>
          <a:bodyPr anchor="t"/>
          <a:lstStyle>
            <a:lvl1pPr>
              <a:defRPr sz="2400" b="1"/>
            </a:lvl1pPr>
          </a:lstStyle>
          <a:p>
            <a:endParaRPr lang="en-AE" dirty="0"/>
          </a:p>
        </p:txBody>
      </p:sp>
      <p:sp>
        <p:nvSpPr>
          <p:cNvPr id="6" name="Slide Number Placeholder 5">
            <a:extLst>
              <a:ext uri="{FF2B5EF4-FFF2-40B4-BE49-F238E27FC236}">
                <a16:creationId xmlns:a16="http://schemas.microsoft.com/office/drawing/2014/main" id="{202F99C2-3024-7280-6149-48C86B905E57}"/>
              </a:ext>
            </a:extLst>
          </p:cNvPr>
          <p:cNvSpPr>
            <a:spLocks noGrp="1"/>
          </p:cNvSpPr>
          <p:nvPr>
            <p:ph type="sldNum" sz="quarter" idx="12"/>
          </p:nvPr>
        </p:nvSpPr>
        <p:spPr/>
        <p:txBody>
          <a:bodyPr/>
          <a:lstStyle/>
          <a:p>
            <a:fld id="{9D7E10A5-D6BE-49F1-B6B0-3994C46CDFDC}" type="slidenum">
              <a:rPr lang="en-AE" smtClean="0"/>
              <a:t>‹#›</a:t>
            </a:fld>
            <a:endParaRPr lang="en-AE"/>
          </a:p>
        </p:txBody>
      </p:sp>
    </p:spTree>
    <p:extLst>
      <p:ext uri="{BB962C8B-B14F-4D97-AF65-F5344CB8AC3E}">
        <p14:creationId xmlns:p14="http://schemas.microsoft.com/office/powerpoint/2010/main" val="169306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25BD-D0AA-6486-26B8-B34AC1497BF3}"/>
              </a:ext>
            </a:extLst>
          </p:cNvPr>
          <p:cNvSpPr>
            <a:spLocks noGrp="1"/>
          </p:cNvSpPr>
          <p:nvPr>
            <p:ph type="title"/>
          </p:nvPr>
        </p:nvSpPr>
        <p:spPr>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a:lstStyle>
            <a:lvl1pPr>
              <a:defRPr b="1">
                <a:solidFill>
                  <a:srgbClr val="FF0000"/>
                </a:solidFill>
              </a:defRPr>
            </a:lvl1pPr>
          </a:lstStyle>
          <a:p>
            <a:r>
              <a:rPr lang="en-US" dirty="0"/>
              <a:t>Click to edit Master title style</a:t>
            </a:r>
            <a:endParaRPr lang="en-AE" dirty="0"/>
          </a:p>
        </p:txBody>
      </p:sp>
      <p:sp>
        <p:nvSpPr>
          <p:cNvPr id="3" name="Content Placeholder 2">
            <a:extLst>
              <a:ext uri="{FF2B5EF4-FFF2-40B4-BE49-F238E27FC236}">
                <a16:creationId xmlns:a16="http://schemas.microsoft.com/office/drawing/2014/main" id="{103AAA4D-1C5A-CAC0-E8F7-32C7B61C09FB}"/>
              </a:ext>
            </a:extLst>
          </p:cNvPr>
          <p:cNvSpPr>
            <a:spLocks noGrp="1"/>
          </p:cNvSpPr>
          <p:nvPr>
            <p:ph idx="1"/>
          </p:nvPr>
        </p:nvSpPr>
        <p:spPr>
          <a:custGeom>
            <a:avLst/>
            <a:gdLst>
              <a:gd name="connsiteX0" fmla="*/ 0 w 10515600"/>
              <a:gd name="connsiteY0" fmla="*/ 0 h 4351338"/>
              <a:gd name="connsiteX1" fmla="*/ 794512 w 10515600"/>
              <a:gd name="connsiteY1" fmla="*/ 0 h 4351338"/>
              <a:gd name="connsiteX2" fmla="*/ 1589024 w 10515600"/>
              <a:gd name="connsiteY2" fmla="*/ 0 h 4351338"/>
              <a:gd name="connsiteX3" fmla="*/ 2383536 w 10515600"/>
              <a:gd name="connsiteY3" fmla="*/ 0 h 4351338"/>
              <a:gd name="connsiteX4" fmla="*/ 2967736 w 10515600"/>
              <a:gd name="connsiteY4" fmla="*/ 0 h 4351338"/>
              <a:gd name="connsiteX5" fmla="*/ 3236468 w 10515600"/>
              <a:gd name="connsiteY5" fmla="*/ 0 h 4351338"/>
              <a:gd name="connsiteX6" fmla="*/ 4030980 w 10515600"/>
              <a:gd name="connsiteY6" fmla="*/ 0 h 4351338"/>
              <a:gd name="connsiteX7" fmla="*/ 4299712 w 10515600"/>
              <a:gd name="connsiteY7" fmla="*/ 0 h 4351338"/>
              <a:gd name="connsiteX8" fmla="*/ 4568444 w 10515600"/>
              <a:gd name="connsiteY8" fmla="*/ 0 h 4351338"/>
              <a:gd name="connsiteX9" fmla="*/ 5047488 w 10515600"/>
              <a:gd name="connsiteY9" fmla="*/ 0 h 4351338"/>
              <a:gd name="connsiteX10" fmla="*/ 5316220 w 10515600"/>
              <a:gd name="connsiteY10" fmla="*/ 0 h 4351338"/>
              <a:gd name="connsiteX11" fmla="*/ 5795264 w 10515600"/>
              <a:gd name="connsiteY11" fmla="*/ 0 h 4351338"/>
              <a:gd name="connsiteX12" fmla="*/ 6063996 w 10515600"/>
              <a:gd name="connsiteY12" fmla="*/ 0 h 4351338"/>
              <a:gd name="connsiteX13" fmla="*/ 6648196 w 10515600"/>
              <a:gd name="connsiteY13" fmla="*/ 0 h 4351338"/>
              <a:gd name="connsiteX14" fmla="*/ 7337552 w 10515600"/>
              <a:gd name="connsiteY14" fmla="*/ 0 h 4351338"/>
              <a:gd name="connsiteX15" fmla="*/ 7816596 w 10515600"/>
              <a:gd name="connsiteY15" fmla="*/ 0 h 4351338"/>
              <a:gd name="connsiteX16" fmla="*/ 8611108 w 10515600"/>
              <a:gd name="connsiteY16" fmla="*/ 0 h 4351338"/>
              <a:gd name="connsiteX17" fmla="*/ 9405620 w 10515600"/>
              <a:gd name="connsiteY17" fmla="*/ 0 h 4351338"/>
              <a:gd name="connsiteX18" fmla="*/ 10515600 w 10515600"/>
              <a:gd name="connsiteY18" fmla="*/ 0 h 4351338"/>
              <a:gd name="connsiteX19" fmla="*/ 10515600 w 10515600"/>
              <a:gd name="connsiteY19" fmla="*/ 413377 h 4351338"/>
              <a:gd name="connsiteX20" fmla="*/ 10515600 w 10515600"/>
              <a:gd name="connsiteY20" fmla="*/ 1000808 h 4351338"/>
              <a:gd name="connsiteX21" fmla="*/ 10515600 w 10515600"/>
              <a:gd name="connsiteY21" fmla="*/ 1457698 h 4351338"/>
              <a:gd name="connsiteX22" fmla="*/ 10515600 w 10515600"/>
              <a:gd name="connsiteY22" fmla="*/ 2001615 h 4351338"/>
              <a:gd name="connsiteX23" fmla="*/ 10515600 w 10515600"/>
              <a:gd name="connsiteY23" fmla="*/ 2414993 h 4351338"/>
              <a:gd name="connsiteX24" fmla="*/ 10515600 w 10515600"/>
              <a:gd name="connsiteY24" fmla="*/ 2871883 h 4351338"/>
              <a:gd name="connsiteX25" fmla="*/ 10515600 w 10515600"/>
              <a:gd name="connsiteY25" fmla="*/ 3459314 h 4351338"/>
              <a:gd name="connsiteX26" fmla="*/ 10515600 w 10515600"/>
              <a:gd name="connsiteY26" fmla="*/ 4351338 h 4351338"/>
              <a:gd name="connsiteX27" fmla="*/ 10141712 w 10515600"/>
              <a:gd name="connsiteY27" fmla="*/ 4351338 h 4351338"/>
              <a:gd name="connsiteX28" fmla="*/ 9662668 w 10515600"/>
              <a:gd name="connsiteY28" fmla="*/ 4351338 h 4351338"/>
              <a:gd name="connsiteX29" fmla="*/ 9288780 w 10515600"/>
              <a:gd name="connsiteY29" fmla="*/ 4351338 h 4351338"/>
              <a:gd name="connsiteX30" fmla="*/ 8809736 w 10515600"/>
              <a:gd name="connsiteY30" fmla="*/ 4351338 h 4351338"/>
              <a:gd name="connsiteX31" fmla="*/ 8120380 w 10515600"/>
              <a:gd name="connsiteY31" fmla="*/ 4351338 h 4351338"/>
              <a:gd name="connsiteX32" fmla="*/ 7325868 w 10515600"/>
              <a:gd name="connsiteY32" fmla="*/ 4351338 h 4351338"/>
              <a:gd name="connsiteX33" fmla="*/ 6741668 w 10515600"/>
              <a:gd name="connsiteY33" fmla="*/ 4351338 h 4351338"/>
              <a:gd name="connsiteX34" fmla="*/ 6052312 w 10515600"/>
              <a:gd name="connsiteY34" fmla="*/ 4351338 h 4351338"/>
              <a:gd name="connsiteX35" fmla="*/ 5362956 w 10515600"/>
              <a:gd name="connsiteY35" fmla="*/ 4351338 h 4351338"/>
              <a:gd name="connsiteX36" fmla="*/ 5094224 w 10515600"/>
              <a:gd name="connsiteY36" fmla="*/ 4351338 h 4351338"/>
              <a:gd name="connsiteX37" fmla="*/ 4404868 w 10515600"/>
              <a:gd name="connsiteY37" fmla="*/ 4351338 h 4351338"/>
              <a:gd name="connsiteX38" fmla="*/ 3925824 w 10515600"/>
              <a:gd name="connsiteY38" fmla="*/ 4351338 h 4351338"/>
              <a:gd name="connsiteX39" fmla="*/ 3657092 w 10515600"/>
              <a:gd name="connsiteY39" fmla="*/ 4351338 h 4351338"/>
              <a:gd name="connsiteX40" fmla="*/ 3178048 w 10515600"/>
              <a:gd name="connsiteY40" fmla="*/ 4351338 h 4351338"/>
              <a:gd name="connsiteX41" fmla="*/ 2383536 w 10515600"/>
              <a:gd name="connsiteY41" fmla="*/ 4351338 h 4351338"/>
              <a:gd name="connsiteX42" fmla="*/ 2009648 w 10515600"/>
              <a:gd name="connsiteY42" fmla="*/ 4351338 h 4351338"/>
              <a:gd name="connsiteX43" fmla="*/ 1635760 w 10515600"/>
              <a:gd name="connsiteY43" fmla="*/ 4351338 h 4351338"/>
              <a:gd name="connsiteX44" fmla="*/ 1367028 w 10515600"/>
              <a:gd name="connsiteY44" fmla="*/ 4351338 h 4351338"/>
              <a:gd name="connsiteX45" fmla="*/ 572516 w 10515600"/>
              <a:gd name="connsiteY45" fmla="*/ 4351338 h 4351338"/>
              <a:gd name="connsiteX46" fmla="*/ 0 w 10515600"/>
              <a:gd name="connsiteY46" fmla="*/ 4351338 h 4351338"/>
              <a:gd name="connsiteX47" fmla="*/ 0 w 10515600"/>
              <a:gd name="connsiteY47" fmla="*/ 3937961 h 4351338"/>
              <a:gd name="connsiteX48" fmla="*/ 0 w 10515600"/>
              <a:gd name="connsiteY48" fmla="*/ 3394044 h 4351338"/>
              <a:gd name="connsiteX49" fmla="*/ 0 w 10515600"/>
              <a:gd name="connsiteY49" fmla="*/ 2806613 h 4351338"/>
              <a:gd name="connsiteX50" fmla="*/ 0 w 10515600"/>
              <a:gd name="connsiteY50" fmla="*/ 2306209 h 4351338"/>
              <a:gd name="connsiteX51" fmla="*/ 0 w 10515600"/>
              <a:gd name="connsiteY51" fmla="*/ 1805805 h 4351338"/>
              <a:gd name="connsiteX52" fmla="*/ 0 w 10515600"/>
              <a:gd name="connsiteY52" fmla="*/ 1348915 h 4351338"/>
              <a:gd name="connsiteX53" fmla="*/ 0 w 10515600"/>
              <a:gd name="connsiteY53" fmla="*/ 804998 h 4351338"/>
              <a:gd name="connsiteX54" fmla="*/ 0 w 10515600"/>
              <a:gd name="connsiteY54"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0515600" h="4351338" fill="none" extrusionOk="0">
                <a:moveTo>
                  <a:pt x="0" y="0"/>
                </a:moveTo>
                <a:cubicBezTo>
                  <a:pt x="366388" y="-13445"/>
                  <a:pt x="564167" y="80571"/>
                  <a:pt x="794512" y="0"/>
                </a:cubicBezTo>
                <a:cubicBezTo>
                  <a:pt x="1024857" y="-80571"/>
                  <a:pt x="1391150" y="2820"/>
                  <a:pt x="1589024" y="0"/>
                </a:cubicBezTo>
                <a:cubicBezTo>
                  <a:pt x="1786898" y="-2820"/>
                  <a:pt x="2046873" y="11058"/>
                  <a:pt x="2383536" y="0"/>
                </a:cubicBezTo>
                <a:cubicBezTo>
                  <a:pt x="2720199" y="-11058"/>
                  <a:pt x="2764752" y="30524"/>
                  <a:pt x="2967736" y="0"/>
                </a:cubicBezTo>
                <a:cubicBezTo>
                  <a:pt x="3170720" y="-30524"/>
                  <a:pt x="3150415" y="12509"/>
                  <a:pt x="3236468" y="0"/>
                </a:cubicBezTo>
                <a:cubicBezTo>
                  <a:pt x="3322521" y="-12509"/>
                  <a:pt x="3813534" y="26598"/>
                  <a:pt x="4030980" y="0"/>
                </a:cubicBezTo>
                <a:cubicBezTo>
                  <a:pt x="4248426" y="-26598"/>
                  <a:pt x="4186578" y="24355"/>
                  <a:pt x="4299712" y="0"/>
                </a:cubicBezTo>
                <a:cubicBezTo>
                  <a:pt x="4412846" y="-24355"/>
                  <a:pt x="4463481" y="17641"/>
                  <a:pt x="4568444" y="0"/>
                </a:cubicBezTo>
                <a:cubicBezTo>
                  <a:pt x="4673407" y="-17641"/>
                  <a:pt x="4897040" y="10844"/>
                  <a:pt x="5047488" y="0"/>
                </a:cubicBezTo>
                <a:cubicBezTo>
                  <a:pt x="5197936" y="-10844"/>
                  <a:pt x="5191568" y="6609"/>
                  <a:pt x="5316220" y="0"/>
                </a:cubicBezTo>
                <a:cubicBezTo>
                  <a:pt x="5440872" y="-6609"/>
                  <a:pt x="5641029" y="33699"/>
                  <a:pt x="5795264" y="0"/>
                </a:cubicBezTo>
                <a:cubicBezTo>
                  <a:pt x="5949499" y="-33699"/>
                  <a:pt x="5960774" y="30224"/>
                  <a:pt x="6063996" y="0"/>
                </a:cubicBezTo>
                <a:cubicBezTo>
                  <a:pt x="6167218" y="-30224"/>
                  <a:pt x="6366479" y="63364"/>
                  <a:pt x="6648196" y="0"/>
                </a:cubicBezTo>
                <a:cubicBezTo>
                  <a:pt x="6929913" y="-63364"/>
                  <a:pt x="7181560" y="16033"/>
                  <a:pt x="7337552" y="0"/>
                </a:cubicBezTo>
                <a:cubicBezTo>
                  <a:pt x="7493544" y="-16033"/>
                  <a:pt x="7708249" y="53180"/>
                  <a:pt x="7816596" y="0"/>
                </a:cubicBezTo>
                <a:cubicBezTo>
                  <a:pt x="7924943" y="-53180"/>
                  <a:pt x="8259020" y="54302"/>
                  <a:pt x="8611108" y="0"/>
                </a:cubicBezTo>
                <a:cubicBezTo>
                  <a:pt x="8963196" y="-54302"/>
                  <a:pt x="9107264" y="59773"/>
                  <a:pt x="9405620" y="0"/>
                </a:cubicBezTo>
                <a:cubicBezTo>
                  <a:pt x="9703976" y="-59773"/>
                  <a:pt x="10157368" y="62658"/>
                  <a:pt x="10515600" y="0"/>
                </a:cubicBezTo>
                <a:cubicBezTo>
                  <a:pt x="10558640" y="149942"/>
                  <a:pt x="10468499" y="253726"/>
                  <a:pt x="10515600" y="413377"/>
                </a:cubicBezTo>
                <a:cubicBezTo>
                  <a:pt x="10562701" y="573028"/>
                  <a:pt x="10462279" y="851067"/>
                  <a:pt x="10515600" y="1000808"/>
                </a:cubicBezTo>
                <a:cubicBezTo>
                  <a:pt x="10568921" y="1150549"/>
                  <a:pt x="10483102" y="1281612"/>
                  <a:pt x="10515600" y="1457698"/>
                </a:cubicBezTo>
                <a:cubicBezTo>
                  <a:pt x="10548098" y="1633784"/>
                  <a:pt x="10498246" y="1739672"/>
                  <a:pt x="10515600" y="2001615"/>
                </a:cubicBezTo>
                <a:cubicBezTo>
                  <a:pt x="10532954" y="2263558"/>
                  <a:pt x="10469061" y="2273507"/>
                  <a:pt x="10515600" y="2414993"/>
                </a:cubicBezTo>
                <a:cubicBezTo>
                  <a:pt x="10562139" y="2556479"/>
                  <a:pt x="10479685" y="2775755"/>
                  <a:pt x="10515600" y="2871883"/>
                </a:cubicBezTo>
                <a:cubicBezTo>
                  <a:pt x="10551515" y="2968011"/>
                  <a:pt x="10470782" y="3327576"/>
                  <a:pt x="10515600" y="3459314"/>
                </a:cubicBezTo>
                <a:cubicBezTo>
                  <a:pt x="10560418" y="3591052"/>
                  <a:pt x="10470887" y="3919357"/>
                  <a:pt x="10515600" y="4351338"/>
                </a:cubicBezTo>
                <a:cubicBezTo>
                  <a:pt x="10370122" y="4380287"/>
                  <a:pt x="10294271" y="4343013"/>
                  <a:pt x="10141712" y="4351338"/>
                </a:cubicBezTo>
                <a:cubicBezTo>
                  <a:pt x="9989153" y="4359663"/>
                  <a:pt x="9765093" y="4313005"/>
                  <a:pt x="9662668" y="4351338"/>
                </a:cubicBezTo>
                <a:cubicBezTo>
                  <a:pt x="9560243" y="4389671"/>
                  <a:pt x="9388006" y="4307721"/>
                  <a:pt x="9288780" y="4351338"/>
                </a:cubicBezTo>
                <a:cubicBezTo>
                  <a:pt x="9189554" y="4394955"/>
                  <a:pt x="9022579" y="4339582"/>
                  <a:pt x="8809736" y="4351338"/>
                </a:cubicBezTo>
                <a:cubicBezTo>
                  <a:pt x="8596893" y="4363094"/>
                  <a:pt x="8307299" y="4298449"/>
                  <a:pt x="8120380" y="4351338"/>
                </a:cubicBezTo>
                <a:cubicBezTo>
                  <a:pt x="7933461" y="4404227"/>
                  <a:pt x="7652026" y="4264044"/>
                  <a:pt x="7325868" y="4351338"/>
                </a:cubicBezTo>
                <a:cubicBezTo>
                  <a:pt x="6999710" y="4438632"/>
                  <a:pt x="6962428" y="4335034"/>
                  <a:pt x="6741668" y="4351338"/>
                </a:cubicBezTo>
                <a:cubicBezTo>
                  <a:pt x="6520908" y="4367642"/>
                  <a:pt x="6306452" y="4333836"/>
                  <a:pt x="6052312" y="4351338"/>
                </a:cubicBezTo>
                <a:cubicBezTo>
                  <a:pt x="5798172" y="4368840"/>
                  <a:pt x="5673483" y="4323587"/>
                  <a:pt x="5362956" y="4351338"/>
                </a:cubicBezTo>
                <a:cubicBezTo>
                  <a:pt x="5052429" y="4379089"/>
                  <a:pt x="5164787" y="4333722"/>
                  <a:pt x="5094224" y="4351338"/>
                </a:cubicBezTo>
                <a:cubicBezTo>
                  <a:pt x="5023661" y="4368954"/>
                  <a:pt x="4575045" y="4296964"/>
                  <a:pt x="4404868" y="4351338"/>
                </a:cubicBezTo>
                <a:cubicBezTo>
                  <a:pt x="4234691" y="4405712"/>
                  <a:pt x="4073954" y="4294721"/>
                  <a:pt x="3925824" y="4351338"/>
                </a:cubicBezTo>
                <a:cubicBezTo>
                  <a:pt x="3777694" y="4407955"/>
                  <a:pt x="3731434" y="4344732"/>
                  <a:pt x="3657092" y="4351338"/>
                </a:cubicBezTo>
                <a:cubicBezTo>
                  <a:pt x="3582750" y="4357944"/>
                  <a:pt x="3408919" y="4317209"/>
                  <a:pt x="3178048" y="4351338"/>
                </a:cubicBezTo>
                <a:cubicBezTo>
                  <a:pt x="2947177" y="4385467"/>
                  <a:pt x="2733922" y="4273229"/>
                  <a:pt x="2383536" y="4351338"/>
                </a:cubicBezTo>
                <a:cubicBezTo>
                  <a:pt x="2033150" y="4429447"/>
                  <a:pt x="2135665" y="4344747"/>
                  <a:pt x="2009648" y="4351338"/>
                </a:cubicBezTo>
                <a:cubicBezTo>
                  <a:pt x="1883631" y="4357929"/>
                  <a:pt x="1796148" y="4312928"/>
                  <a:pt x="1635760" y="4351338"/>
                </a:cubicBezTo>
                <a:cubicBezTo>
                  <a:pt x="1475372" y="4389748"/>
                  <a:pt x="1476298" y="4320751"/>
                  <a:pt x="1367028" y="4351338"/>
                </a:cubicBezTo>
                <a:cubicBezTo>
                  <a:pt x="1257758" y="4381925"/>
                  <a:pt x="872298" y="4338854"/>
                  <a:pt x="572516" y="4351338"/>
                </a:cubicBezTo>
                <a:cubicBezTo>
                  <a:pt x="272734" y="4363822"/>
                  <a:pt x="121011" y="4324761"/>
                  <a:pt x="0" y="4351338"/>
                </a:cubicBezTo>
                <a:cubicBezTo>
                  <a:pt x="-7027" y="4149292"/>
                  <a:pt x="17553" y="4115376"/>
                  <a:pt x="0" y="3937961"/>
                </a:cubicBezTo>
                <a:cubicBezTo>
                  <a:pt x="-17553" y="3760546"/>
                  <a:pt x="46299" y="3520070"/>
                  <a:pt x="0" y="3394044"/>
                </a:cubicBezTo>
                <a:cubicBezTo>
                  <a:pt x="-46299" y="3268018"/>
                  <a:pt x="56836" y="3010888"/>
                  <a:pt x="0" y="2806613"/>
                </a:cubicBezTo>
                <a:cubicBezTo>
                  <a:pt x="-56836" y="2602338"/>
                  <a:pt x="11133" y="2500758"/>
                  <a:pt x="0" y="2306209"/>
                </a:cubicBezTo>
                <a:cubicBezTo>
                  <a:pt x="-11133" y="2111660"/>
                  <a:pt x="38438" y="2012177"/>
                  <a:pt x="0" y="1805805"/>
                </a:cubicBezTo>
                <a:cubicBezTo>
                  <a:pt x="-38438" y="1599433"/>
                  <a:pt x="12385" y="1502681"/>
                  <a:pt x="0" y="1348915"/>
                </a:cubicBezTo>
                <a:cubicBezTo>
                  <a:pt x="-12385" y="1195149"/>
                  <a:pt x="45242" y="935219"/>
                  <a:pt x="0" y="804998"/>
                </a:cubicBezTo>
                <a:cubicBezTo>
                  <a:pt x="-45242" y="674777"/>
                  <a:pt x="25918" y="301805"/>
                  <a:pt x="0" y="0"/>
                </a:cubicBezTo>
                <a:close/>
              </a:path>
              <a:path w="10515600" h="4351338" stroke="0" extrusionOk="0">
                <a:moveTo>
                  <a:pt x="0" y="0"/>
                </a:moveTo>
                <a:cubicBezTo>
                  <a:pt x="103096" y="-11671"/>
                  <a:pt x="142990" y="7027"/>
                  <a:pt x="268732" y="0"/>
                </a:cubicBezTo>
                <a:cubicBezTo>
                  <a:pt x="394474" y="-7027"/>
                  <a:pt x="468059" y="1590"/>
                  <a:pt x="537464" y="0"/>
                </a:cubicBezTo>
                <a:cubicBezTo>
                  <a:pt x="606869" y="-1590"/>
                  <a:pt x="961777" y="62175"/>
                  <a:pt x="1226820" y="0"/>
                </a:cubicBezTo>
                <a:cubicBezTo>
                  <a:pt x="1491863" y="-62175"/>
                  <a:pt x="1495435" y="56563"/>
                  <a:pt x="1705864" y="0"/>
                </a:cubicBezTo>
                <a:cubicBezTo>
                  <a:pt x="1916293" y="-56563"/>
                  <a:pt x="1951825" y="38934"/>
                  <a:pt x="2079752" y="0"/>
                </a:cubicBezTo>
                <a:cubicBezTo>
                  <a:pt x="2207679" y="-38934"/>
                  <a:pt x="2328023" y="42326"/>
                  <a:pt x="2453640" y="0"/>
                </a:cubicBezTo>
                <a:cubicBezTo>
                  <a:pt x="2579257" y="-42326"/>
                  <a:pt x="2604796" y="13808"/>
                  <a:pt x="2722372" y="0"/>
                </a:cubicBezTo>
                <a:cubicBezTo>
                  <a:pt x="2839948" y="-13808"/>
                  <a:pt x="3022014" y="24829"/>
                  <a:pt x="3306572" y="0"/>
                </a:cubicBezTo>
                <a:cubicBezTo>
                  <a:pt x="3591130" y="-24829"/>
                  <a:pt x="3645185" y="3098"/>
                  <a:pt x="3785616" y="0"/>
                </a:cubicBezTo>
                <a:cubicBezTo>
                  <a:pt x="3926047" y="-3098"/>
                  <a:pt x="4203250" y="14912"/>
                  <a:pt x="4474972" y="0"/>
                </a:cubicBezTo>
                <a:cubicBezTo>
                  <a:pt x="4746694" y="-14912"/>
                  <a:pt x="4902478" y="81581"/>
                  <a:pt x="5269484" y="0"/>
                </a:cubicBezTo>
                <a:cubicBezTo>
                  <a:pt x="5636490" y="-81581"/>
                  <a:pt x="5415393" y="17597"/>
                  <a:pt x="5538216" y="0"/>
                </a:cubicBezTo>
                <a:cubicBezTo>
                  <a:pt x="5661039" y="-17597"/>
                  <a:pt x="5813158" y="47295"/>
                  <a:pt x="6017260" y="0"/>
                </a:cubicBezTo>
                <a:cubicBezTo>
                  <a:pt x="6221362" y="-47295"/>
                  <a:pt x="6352406" y="49931"/>
                  <a:pt x="6601460" y="0"/>
                </a:cubicBezTo>
                <a:cubicBezTo>
                  <a:pt x="6850514" y="-49931"/>
                  <a:pt x="6772689" y="23539"/>
                  <a:pt x="6870192" y="0"/>
                </a:cubicBezTo>
                <a:cubicBezTo>
                  <a:pt x="6967695" y="-23539"/>
                  <a:pt x="7078567" y="20534"/>
                  <a:pt x="7138924" y="0"/>
                </a:cubicBezTo>
                <a:cubicBezTo>
                  <a:pt x="7199281" y="-20534"/>
                  <a:pt x="7588310" y="33412"/>
                  <a:pt x="7828280" y="0"/>
                </a:cubicBezTo>
                <a:cubicBezTo>
                  <a:pt x="8068250" y="-33412"/>
                  <a:pt x="8248170" y="51228"/>
                  <a:pt x="8517636" y="0"/>
                </a:cubicBezTo>
                <a:cubicBezTo>
                  <a:pt x="8787102" y="-51228"/>
                  <a:pt x="9067368" y="74442"/>
                  <a:pt x="9312148" y="0"/>
                </a:cubicBezTo>
                <a:cubicBezTo>
                  <a:pt x="9556928" y="-74442"/>
                  <a:pt x="9940687" y="116376"/>
                  <a:pt x="10515600" y="0"/>
                </a:cubicBezTo>
                <a:cubicBezTo>
                  <a:pt x="10530176" y="201911"/>
                  <a:pt x="10512917" y="278047"/>
                  <a:pt x="10515600" y="456890"/>
                </a:cubicBezTo>
                <a:cubicBezTo>
                  <a:pt x="10518283" y="635733"/>
                  <a:pt x="10507462" y="738965"/>
                  <a:pt x="10515600" y="870268"/>
                </a:cubicBezTo>
                <a:cubicBezTo>
                  <a:pt x="10523738" y="1001571"/>
                  <a:pt x="10509543" y="1296515"/>
                  <a:pt x="10515600" y="1457698"/>
                </a:cubicBezTo>
                <a:cubicBezTo>
                  <a:pt x="10521657" y="1618881"/>
                  <a:pt x="10494743" y="1751432"/>
                  <a:pt x="10515600" y="1958102"/>
                </a:cubicBezTo>
                <a:cubicBezTo>
                  <a:pt x="10536457" y="2164772"/>
                  <a:pt x="10507212" y="2252460"/>
                  <a:pt x="10515600" y="2502019"/>
                </a:cubicBezTo>
                <a:cubicBezTo>
                  <a:pt x="10523988" y="2751578"/>
                  <a:pt x="10511138" y="2822700"/>
                  <a:pt x="10515600" y="3002423"/>
                </a:cubicBezTo>
                <a:cubicBezTo>
                  <a:pt x="10520062" y="3182146"/>
                  <a:pt x="10503764" y="3254542"/>
                  <a:pt x="10515600" y="3502827"/>
                </a:cubicBezTo>
                <a:cubicBezTo>
                  <a:pt x="10527436" y="3751112"/>
                  <a:pt x="10448158" y="3979260"/>
                  <a:pt x="10515600" y="4351338"/>
                </a:cubicBezTo>
                <a:cubicBezTo>
                  <a:pt x="10371521" y="4389385"/>
                  <a:pt x="10155506" y="4298614"/>
                  <a:pt x="10036556" y="4351338"/>
                </a:cubicBezTo>
                <a:cubicBezTo>
                  <a:pt x="9917606" y="4404062"/>
                  <a:pt x="9673229" y="4322234"/>
                  <a:pt x="9557512" y="4351338"/>
                </a:cubicBezTo>
                <a:cubicBezTo>
                  <a:pt x="9441795" y="4380442"/>
                  <a:pt x="9202290" y="4285166"/>
                  <a:pt x="8973312" y="4351338"/>
                </a:cubicBezTo>
                <a:cubicBezTo>
                  <a:pt x="8744334" y="4417510"/>
                  <a:pt x="8634485" y="4340725"/>
                  <a:pt x="8494268" y="4351338"/>
                </a:cubicBezTo>
                <a:cubicBezTo>
                  <a:pt x="8354051" y="4361951"/>
                  <a:pt x="8067775" y="4321206"/>
                  <a:pt x="7910068" y="4351338"/>
                </a:cubicBezTo>
                <a:cubicBezTo>
                  <a:pt x="7752361" y="4381470"/>
                  <a:pt x="7622888" y="4339988"/>
                  <a:pt x="7431024" y="4351338"/>
                </a:cubicBezTo>
                <a:cubicBezTo>
                  <a:pt x="7239160" y="4362688"/>
                  <a:pt x="7137234" y="4350387"/>
                  <a:pt x="7057136" y="4351338"/>
                </a:cubicBezTo>
                <a:cubicBezTo>
                  <a:pt x="6977038" y="4352289"/>
                  <a:pt x="6522421" y="4349409"/>
                  <a:pt x="6262624" y="4351338"/>
                </a:cubicBezTo>
                <a:cubicBezTo>
                  <a:pt x="6002827" y="4353267"/>
                  <a:pt x="6071587" y="4326560"/>
                  <a:pt x="5888736" y="4351338"/>
                </a:cubicBezTo>
                <a:cubicBezTo>
                  <a:pt x="5705885" y="4376116"/>
                  <a:pt x="5605506" y="4337450"/>
                  <a:pt x="5514848" y="4351338"/>
                </a:cubicBezTo>
                <a:cubicBezTo>
                  <a:pt x="5424190" y="4365226"/>
                  <a:pt x="5112292" y="4290042"/>
                  <a:pt x="4930648" y="4351338"/>
                </a:cubicBezTo>
                <a:cubicBezTo>
                  <a:pt x="4749004" y="4412634"/>
                  <a:pt x="4558173" y="4341500"/>
                  <a:pt x="4241292" y="4351338"/>
                </a:cubicBezTo>
                <a:cubicBezTo>
                  <a:pt x="3924411" y="4361176"/>
                  <a:pt x="3817434" y="4305611"/>
                  <a:pt x="3657092" y="4351338"/>
                </a:cubicBezTo>
                <a:cubicBezTo>
                  <a:pt x="3496750" y="4397065"/>
                  <a:pt x="3223168" y="4343257"/>
                  <a:pt x="3072892" y="4351338"/>
                </a:cubicBezTo>
                <a:cubicBezTo>
                  <a:pt x="2922616" y="4359419"/>
                  <a:pt x="2751892" y="4313949"/>
                  <a:pt x="2593848" y="4351338"/>
                </a:cubicBezTo>
                <a:cubicBezTo>
                  <a:pt x="2435804" y="4388727"/>
                  <a:pt x="2348550" y="4338861"/>
                  <a:pt x="2114804" y="4351338"/>
                </a:cubicBezTo>
                <a:cubicBezTo>
                  <a:pt x="1881058" y="4363815"/>
                  <a:pt x="1744098" y="4300202"/>
                  <a:pt x="1530604" y="4351338"/>
                </a:cubicBezTo>
                <a:cubicBezTo>
                  <a:pt x="1317110" y="4402474"/>
                  <a:pt x="1115455" y="4307364"/>
                  <a:pt x="946404" y="4351338"/>
                </a:cubicBezTo>
                <a:cubicBezTo>
                  <a:pt x="777353" y="4395312"/>
                  <a:pt x="414170" y="4260949"/>
                  <a:pt x="0" y="4351338"/>
                </a:cubicBezTo>
                <a:cubicBezTo>
                  <a:pt x="-2000" y="4193196"/>
                  <a:pt x="54371" y="3937498"/>
                  <a:pt x="0" y="3763907"/>
                </a:cubicBezTo>
                <a:cubicBezTo>
                  <a:pt x="-54371" y="3590316"/>
                  <a:pt x="50157" y="3421729"/>
                  <a:pt x="0" y="3219990"/>
                </a:cubicBezTo>
                <a:cubicBezTo>
                  <a:pt x="-50157" y="3018251"/>
                  <a:pt x="71077" y="2876181"/>
                  <a:pt x="0" y="2589046"/>
                </a:cubicBezTo>
                <a:cubicBezTo>
                  <a:pt x="-71077" y="2301911"/>
                  <a:pt x="16861" y="2248543"/>
                  <a:pt x="0" y="2045129"/>
                </a:cubicBezTo>
                <a:cubicBezTo>
                  <a:pt x="-16861" y="1841715"/>
                  <a:pt x="56499" y="1628417"/>
                  <a:pt x="0" y="1501212"/>
                </a:cubicBezTo>
                <a:cubicBezTo>
                  <a:pt x="-56499" y="1374007"/>
                  <a:pt x="17481" y="1142603"/>
                  <a:pt x="0" y="1044321"/>
                </a:cubicBezTo>
                <a:cubicBezTo>
                  <a:pt x="-17481" y="946039"/>
                  <a:pt x="13143" y="778906"/>
                  <a:pt x="0" y="587431"/>
                </a:cubicBezTo>
                <a:cubicBezTo>
                  <a:pt x="-13143" y="395956"/>
                  <a:pt x="18956" y="238359"/>
                  <a:pt x="0" y="0"/>
                </a:cubicBezTo>
                <a:close/>
              </a:path>
            </a:pathLst>
          </a:custGeom>
          <a:ln>
            <a:solidFill>
              <a:schemeClr val="tx1"/>
            </a:solidFill>
            <a:extLst>
              <a:ext uri="{C807C97D-BFC1-408E-A445-0C87EB9F89A2}">
                <ask:lineSketchStyleProps xmlns:ask="http://schemas.microsoft.com/office/drawing/2018/sketchyshapes" sd="698649615">
                  <ask:type>
                    <ask:lineSketchScribble/>
                  </ask:type>
                </ask:lineSketchStyleProps>
              </a:ext>
            </a:extLst>
          </a:ln>
          <a:effectLst>
            <a:glow rad="139700">
              <a:schemeClr val="accent4">
                <a:satMod val="175000"/>
                <a:alpha val="40000"/>
              </a:schemeClr>
            </a:glow>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E" dirty="0"/>
          </a:p>
        </p:txBody>
      </p:sp>
      <p:sp>
        <p:nvSpPr>
          <p:cNvPr id="4" name="Date Placeholder 3">
            <a:extLst>
              <a:ext uri="{FF2B5EF4-FFF2-40B4-BE49-F238E27FC236}">
                <a16:creationId xmlns:a16="http://schemas.microsoft.com/office/drawing/2014/main" id="{FEBA8ACA-DC8B-00D9-D058-966753C66F94}"/>
              </a:ext>
            </a:extLst>
          </p:cNvPr>
          <p:cNvSpPr>
            <a:spLocks noGrp="1"/>
          </p:cNvSpPr>
          <p:nvPr>
            <p:ph type="dt" sz="half" idx="10"/>
          </p:nvPr>
        </p:nvSpPr>
        <p:spPr/>
        <p:txBody>
          <a:bodyPr/>
          <a:lstStyle/>
          <a:p>
            <a:fld id="{47DEF95B-FD05-4CE4-A8F0-49657B1BF85A}" type="datetime1">
              <a:rPr lang="en-AE" smtClean="0"/>
              <a:t>02/03/2024</a:t>
            </a:fld>
            <a:endParaRPr lang="en-AE"/>
          </a:p>
        </p:txBody>
      </p:sp>
      <p:sp>
        <p:nvSpPr>
          <p:cNvPr id="5" name="Footer Placeholder 4">
            <a:extLst>
              <a:ext uri="{FF2B5EF4-FFF2-40B4-BE49-F238E27FC236}">
                <a16:creationId xmlns:a16="http://schemas.microsoft.com/office/drawing/2014/main" id="{9EB00532-3219-B399-2E41-C4EFECE91D9C}"/>
              </a:ext>
            </a:extLst>
          </p:cNvPr>
          <p:cNvSpPr>
            <a:spLocks noGrp="1"/>
          </p:cNvSpPr>
          <p:nvPr>
            <p:ph type="ftr" sz="quarter" idx="11"/>
          </p:nvPr>
        </p:nvSpPr>
        <p:spPr/>
        <p:txBody>
          <a:bodyPr anchor="t"/>
          <a:lstStyle>
            <a:lvl1pPr>
              <a:defRPr sz="2800"/>
            </a:lvl1pPr>
          </a:lstStyle>
          <a:p>
            <a:endParaRPr lang="en-AE" dirty="0"/>
          </a:p>
        </p:txBody>
      </p:sp>
      <p:sp>
        <p:nvSpPr>
          <p:cNvPr id="6" name="Slide Number Placeholder 5">
            <a:extLst>
              <a:ext uri="{FF2B5EF4-FFF2-40B4-BE49-F238E27FC236}">
                <a16:creationId xmlns:a16="http://schemas.microsoft.com/office/drawing/2014/main" id="{62CD9B6E-B947-1B06-7F19-F1B8ED230BAA}"/>
              </a:ext>
            </a:extLst>
          </p:cNvPr>
          <p:cNvSpPr>
            <a:spLocks noGrp="1"/>
          </p:cNvSpPr>
          <p:nvPr>
            <p:ph type="sldNum" sz="quarter" idx="12"/>
          </p:nvPr>
        </p:nvSpPr>
        <p:spPr>
          <a:xfrm>
            <a:off x="11221278" y="6265862"/>
            <a:ext cx="871331" cy="546100"/>
          </a:xfrm>
        </p:spPr>
        <p:txBody>
          <a:bodyPr/>
          <a:lstStyle>
            <a:lvl1pPr>
              <a:defRPr sz="3600"/>
            </a:lvl1pPr>
          </a:lstStyle>
          <a:p>
            <a:fld id="{9D7E10A5-D6BE-49F1-B6B0-3994C46CDFDC}" type="slidenum">
              <a:rPr lang="en-AE" smtClean="0"/>
              <a:pPr/>
              <a:t>‹#›</a:t>
            </a:fld>
            <a:endParaRPr lang="en-AE" dirty="0"/>
          </a:p>
        </p:txBody>
      </p:sp>
    </p:spTree>
    <p:extLst>
      <p:ext uri="{BB962C8B-B14F-4D97-AF65-F5344CB8AC3E}">
        <p14:creationId xmlns:p14="http://schemas.microsoft.com/office/powerpoint/2010/main" val="238574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431A0-07FA-2164-68EA-C2D93AA16BAF}"/>
              </a:ext>
            </a:extLst>
          </p:cNvPr>
          <p:cNvSpPr>
            <a:spLocks noGrp="1"/>
          </p:cNvSpPr>
          <p:nvPr>
            <p:ph type="title"/>
          </p:nvPr>
        </p:nvSpPr>
        <p:spPr>
          <a:blipFill>
            <a:blip r:embed="rId2"/>
            <a:tile tx="0" ty="0" sx="100000" sy="100000" flip="none" algn="tl"/>
          </a:blipFill>
        </p:spPr>
        <p:txBody>
          <a:bodyPr>
            <a:normAutofit/>
          </a:bodyPr>
          <a:lstStyle>
            <a:lvl1pPr>
              <a:defRPr sz="5400" b="1">
                <a:solidFill>
                  <a:srgbClr val="FF0000"/>
                </a:solidFill>
              </a:defRPr>
            </a:lvl1pPr>
          </a:lstStyle>
          <a:p>
            <a:r>
              <a:rPr lang="en-US" dirty="0"/>
              <a:t>Click to edit Master title style</a:t>
            </a:r>
            <a:endParaRPr lang="en-AE" dirty="0"/>
          </a:p>
        </p:txBody>
      </p:sp>
      <p:sp>
        <p:nvSpPr>
          <p:cNvPr id="3" name="Content Placeholder 2">
            <a:extLst>
              <a:ext uri="{FF2B5EF4-FFF2-40B4-BE49-F238E27FC236}">
                <a16:creationId xmlns:a16="http://schemas.microsoft.com/office/drawing/2014/main" id="{9CC8047C-AF79-084B-52B6-D3CA7E3215E6}"/>
              </a:ext>
            </a:extLst>
          </p:cNvPr>
          <p:cNvSpPr>
            <a:spLocks noGrp="1"/>
          </p:cNvSpPr>
          <p:nvPr>
            <p:ph sz="half" idx="1"/>
          </p:nvPr>
        </p:nvSpPr>
        <p:spPr>
          <a:xfrm>
            <a:off x="838200" y="1825625"/>
            <a:ext cx="5181600" cy="4351338"/>
          </a:xfrm>
          <a:custGeom>
            <a:avLst/>
            <a:gdLst>
              <a:gd name="connsiteX0" fmla="*/ 0 w 5181600"/>
              <a:gd name="connsiteY0" fmla="*/ 0 h 4351338"/>
              <a:gd name="connsiteX1" fmla="*/ 523917 w 5181600"/>
              <a:gd name="connsiteY1" fmla="*/ 0 h 4351338"/>
              <a:gd name="connsiteX2" fmla="*/ 1203283 w 5181600"/>
              <a:gd name="connsiteY2" fmla="*/ 0 h 4351338"/>
              <a:gd name="connsiteX3" fmla="*/ 1779016 w 5181600"/>
              <a:gd name="connsiteY3" fmla="*/ 0 h 4351338"/>
              <a:gd name="connsiteX4" fmla="*/ 2251117 w 5181600"/>
              <a:gd name="connsiteY4" fmla="*/ 0 h 4351338"/>
              <a:gd name="connsiteX5" fmla="*/ 2723219 w 5181600"/>
              <a:gd name="connsiteY5" fmla="*/ 0 h 4351338"/>
              <a:gd name="connsiteX6" fmla="*/ 3350768 w 5181600"/>
              <a:gd name="connsiteY6" fmla="*/ 0 h 4351338"/>
              <a:gd name="connsiteX7" fmla="*/ 3926501 w 5181600"/>
              <a:gd name="connsiteY7" fmla="*/ 0 h 4351338"/>
              <a:gd name="connsiteX8" fmla="*/ 4398603 w 5181600"/>
              <a:gd name="connsiteY8" fmla="*/ 0 h 4351338"/>
              <a:gd name="connsiteX9" fmla="*/ 5181600 w 5181600"/>
              <a:gd name="connsiteY9" fmla="*/ 0 h 4351338"/>
              <a:gd name="connsiteX10" fmla="*/ 5181600 w 5181600"/>
              <a:gd name="connsiteY10" fmla="*/ 456890 h 4351338"/>
              <a:gd name="connsiteX11" fmla="*/ 5181600 w 5181600"/>
              <a:gd name="connsiteY11" fmla="*/ 870268 h 4351338"/>
              <a:gd name="connsiteX12" fmla="*/ 5181600 w 5181600"/>
              <a:gd name="connsiteY12" fmla="*/ 1414185 h 4351338"/>
              <a:gd name="connsiteX13" fmla="*/ 5181600 w 5181600"/>
              <a:gd name="connsiteY13" fmla="*/ 1914589 h 4351338"/>
              <a:gd name="connsiteX14" fmla="*/ 5181600 w 5181600"/>
              <a:gd name="connsiteY14" fmla="*/ 2414993 h 4351338"/>
              <a:gd name="connsiteX15" fmla="*/ 5181600 w 5181600"/>
              <a:gd name="connsiteY15" fmla="*/ 3045937 h 4351338"/>
              <a:gd name="connsiteX16" fmla="*/ 5181600 w 5181600"/>
              <a:gd name="connsiteY16" fmla="*/ 3546340 h 4351338"/>
              <a:gd name="connsiteX17" fmla="*/ 5181600 w 5181600"/>
              <a:gd name="connsiteY17" fmla="*/ 4351338 h 4351338"/>
              <a:gd name="connsiteX18" fmla="*/ 4657683 w 5181600"/>
              <a:gd name="connsiteY18" fmla="*/ 4351338 h 4351338"/>
              <a:gd name="connsiteX19" fmla="*/ 3978317 w 5181600"/>
              <a:gd name="connsiteY19" fmla="*/ 4351338 h 4351338"/>
              <a:gd name="connsiteX20" fmla="*/ 3350768 w 5181600"/>
              <a:gd name="connsiteY20" fmla="*/ 4351338 h 4351338"/>
              <a:gd name="connsiteX21" fmla="*/ 2930483 w 5181600"/>
              <a:gd name="connsiteY21" fmla="*/ 4351338 h 4351338"/>
              <a:gd name="connsiteX22" fmla="*/ 2406565 w 5181600"/>
              <a:gd name="connsiteY22" fmla="*/ 4351338 h 4351338"/>
              <a:gd name="connsiteX23" fmla="*/ 1986280 w 5181600"/>
              <a:gd name="connsiteY23" fmla="*/ 4351338 h 4351338"/>
              <a:gd name="connsiteX24" fmla="*/ 1514179 w 5181600"/>
              <a:gd name="connsiteY24" fmla="*/ 4351338 h 4351338"/>
              <a:gd name="connsiteX25" fmla="*/ 834813 w 5181600"/>
              <a:gd name="connsiteY25" fmla="*/ 4351338 h 4351338"/>
              <a:gd name="connsiteX26" fmla="*/ 0 w 5181600"/>
              <a:gd name="connsiteY26" fmla="*/ 4351338 h 4351338"/>
              <a:gd name="connsiteX27" fmla="*/ 0 w 5181600"/>
              <a:gd name="connsiteY27" fmla="*/ 3850934 h 4351338"/>
              <a:gd name="connsiteX28" fmla="*/ 0 w 5181600"/>
              <a:gd name="connsiteY28" fmla="*/ 3394044 h 4351338"/>
              <a:gd name="connsiteX29" fmla="*/ 0 w 5181600"/>
              <a:gd name="connsiteY29" fmla="*/ 2806613 h 4351338"/>
              <a:gd name="connsiteX30" fmla="*/ 0 w 5181600"/>
              <a:gd name="connsiteY30" fmla="*/ 2349723 h 4351338"/>
              <a:gd name="connsiteX31" fmla="*/ 0 w 5181600"/>
              <a:gd name="connsiteY31" fmla="*/ 1892832 h 4351338"/>
              <a:gd name="connsiteX32" fmla="*/ 0 w 5181600"/>
              <a:gd name="connsiteY32" fmla="*/ 1479455 h 4351338"/>
              <a:gd name="connsiteX33" fmla="*/ 0 w 5181600"/>
              <a:gd name="connsiteY33" fmla="*/ 935538 h 4351338"/>
              <a:gd name="connsiteX34" fmla="*/ 0 w 5181600"/>
              <a:gd name="connsiteY34"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181600" h="4351338" fill="none" extrusionOk="0">
                <a:moveTo>
                  <a:pt x="0" y="0"/>
                </a:moveTo>
                <a:cubicBezTo>
                  <a:pt x="140202" y="-37323"/>
                  <a:pt x="411803" y="61708"/>
                  <a:pt x="523917" y="0"/>
                </a:cubicBezTo>
                <a:cubicBezTo>
                  <a:pt x="636031" y="-61708"/>
                  <a:pt x="1039674" y="47469"/>
                  <a:pt x="1203283" y="0"/>
                </a:cubicBezTo>
                <a:cubicBezTo>
                  <a:pt x="1366892" y="-47469"/>
                  <a:pt x="1506833" y="47919"/>
                  <a:pt x="1779016" y="0"/>
                </a:cubicBezTo>
                <a:cubicBezTo>
                  <a:pt x="2051199" y="-47919"/>
                  <a:pt x="2109074" y="37845"/>
                  <a:pt x="2251117" y="0"/>
                </a:cubicBezTo>
                <a:cubicBezTo>
                  <a:pt x="2393160" y="-37845"/>
                  <a:pt x="2526583" y="25970"/>
                  <a:pt x="2723219" y="0"/>
                </a:cubicBezTo>
                <a:cubicBezTo>
                  <a:pt x="2919855" y="-25970"/>
                  <a:pt x="3112993" y="31464"/>
                  <a:pt x="3350768" y="0"/>
                </a:cubicBezTo>
                <a:cubicBezTo>
                  <a:pt x="3588543" y="-31464"/>
                  <a:pt x="3680925" y="13923"/>
                  <a:pt x="3926501" y="0"/>
                </a:cubicBezTo>
                <a:cubicBezTo>
                  <a:pt x="4172077" y="-13923"/>
                  <a:pt x="4205854" y="7917"/>
                  <a:pt x="4398603" y="0"/>
                </a:cubicBezTo>
                <a:cubicBezTo>
                  <a:pt x="4591352" y="-7917"/>
                  <a:pt x="4823039" y="80401"/>
                  <a:pt x="5181600" y="0"/>
                </a:cubicBezTo>
                <a:cubicBezTo>
                  <a:pt x="5203120" y="119609"/>
                  <a:pt x="5128241" y="264788"/>
                  <a:pt x="5181600" y="456890"/>
                </a:cubicBezTo>
                <a:cubicBezTo>
                  <a:pt x="5234959" y="648992"/>
                  <a:pt x="5157894" y="777763"/>
                  <a:pt x="5181600" y="870268"/>
                </a:cubicBezTo>
                <a:cubicBezTo>
                  <a:pt x="5205306" y="962773"/>
                  <a:pt x="5180992" y="1266426"/>
                  <a:pt x="5181600" y="1414185"/>
                </a:cubicBezTo>
                <a:cubicBezTo>
                  <a:pt x="5182208" y="1561944"/>
                  <a:pt x="5147787" y="1777775"/>
                  <a:pt x="5181600" y="1914589"/>
                </a:cubicBezTo>
                <a:cubicBezTo>
                  <a:pt x="5215413" y="2051403"/>
                  <a:pt x="5153545" y="2260919"/>
                  <a:pt x="5181600" y="2414993"/>
                </a:cubicBezTo>
                <a:cubicBezTo>
                  <a:pt x="5209655" y="2569067"/>
                  <a:pt x="5161999" y="2837685"/>
                  <a:pt x="5181600" y="3045937"/>
                </a:cubicBezTo>
                <a:cubicBezTo>
                  <a:pt x="5201201" y="3254189"/>
                  <a:pt x="5141326" y="3334517"/>
                  <a:pt x="5181600" y="3546340"/>
                </a:cubicBezTo>
                <a:cubicBezTo>
                  <a:pt x="5221874" y="3758163"/>
                  <a:pt x="5178204" y="4151591"/>
                  <a:pt x="5181600" y="4351338"/>
                </a:cubicBezTo>
                <a:cubicBezTo>
                  <a:pt x="4937523" y="4398196"/>
                  <a:pt x="4908016" y="4340982"/>
                  <a:pt x="4657683" y="4351338"/>
                </a:cubicBezTo>
                <a:cubicBezTo>
                  <a:pt x="4407350" y="4361694"/>
                  <a:pt x="4172165" y="4337062"/>
                  <a:pt x="3978317" y="4351338"/>
                </a:cubicBezTo>
                <a:cubicBezTo>
                  <a:pt x="3784469" y="4365614"/>
                  <a:pt x="3649548" y="4346773"/>
                  <a:pt x="3350768" y="4351338"/>
                </a:cubicBezTo>
                <a:cubicBezTo>
                  <a:pt x="3051988" y="4355903"/>
                  <a:pt x="3076729" y="4300969"/>
                  <a:pt x="2930483" y="4351338"/>
                </a:cubicBezTo>
                <a:cubicBezTo>
                  <a:pt x="2784238" y="4401707"/>
                  <a:pt x="2513988" y="4292211"/>
                  <a:pt x="2406565" y="4351338"/>
                </a:cubicBezTo>
                <a:cubicBezTo>
                  <a:pt x="2299142" y="4410465"/>
                  <a:pt x="2081686" y="4310319"/>
                  <a:pt x="1986280" y="4351338"/>
                </a:cubicBezTo>
                <a:cubicBezTo>
                  <a:pt x="1890874" y="4392357"/>
                  <a:pt x="1706113" y="4316164"/>
                  <a:pt x="1514179" y="4351338"/>
                </a:cubicBezTo>
                <a:cubicBezTo>
                  <a:pt x="1322245" y="4386512"/>
                  <a:pt x="974523" y="4343893"/>
                  <a:pt x="834813" y="4351338"/>
                </a:cubicBezTo>
                <a:cubicBezTo>
                  <a:pt x="695103" y="4358783"/>
                  <a:pt x="225555" y="4251171"/>
                  <a:pt x="0" y="4351338"/>
                </a:cubicBezTo>
                <a:cubicBezTo>
                  <a:pt x="-13349" y="4216112"/>
                  <a:pt x="4483" y="4054173"/>
                  <a:pt x="0" y="3850934"/>
                </a:cubicBezTo>
                <a:cubicBezTo>
                  <a:pt x="-4483" y="3647695"/>
                  <a:pt x="54532" y="3548908"/>
                  <a:pt x="0" y="3394044"/>
                </a:cubicBezTo>
                <a:cubicBezTo>
                  <a:pt x="-54532" y="3239180"/>
                  <a:pt x="68221" y="2949545"/>
                  <a:pt x="0" y="2806613"/>
                </a:cubicBezTo>
                <a:cubicBezTo>
                  <a:pt x="-68221" y="2663681"/>
                  <a:pt x="53459" y="2521885"/>
                  <a:pt x="0" y="2349723"/>
                </a:cubicBezTo>
                <a:cubicBezTo>
                  <a:pt x="-53459" y="2177561"/>
                  <a:pt x="29944" y="2033420"/>
                  <a:pt x="0" y="1892832"/>
                </a:cubicBezTo>
                <a:cubicBezTo>
                  <a:pt x="-29944" y="1752244"/>
                  <a:pt x="46125" y="1675296"/>
                  <a:pt x="0" y="1479455"/>
                </a:cubicBezTo>
                <a:cubicBezTo>
                  <a:pt x="-46125" y="1283614"/>
                  <a:pt x="44678" y="1180617"/>
                  <a:pt x="0" y="935538"/>
                </a:cubicBezTo>
                <a:cubicBezTo>
                  <a:pt x="-44678" y="690459"/>
                  <a:pt x="12488" y="191803"/>
                  <a:pt x="0" y="0"/>
                </a:cubicBezTo>
                <a:close/>
              </a:path>
              <a:path w="5181600" h="4351338" stroke="0" extrusionOk="0">
                <a:moveTo>
                  <a:pt x="0" y="0"/>
                </a:moveTo>
                <a:cubicBezTo>
                  <a:pt x="259538" y="-22211"/>
                  <a:pt x="307752" y="31215"/>
                  <a:pt x="523917" y="0"/>
                </a:cubicBezTo>
                <a:cubicBezTo>
                  <a:pt x="740082" y="-31215"/>
                  <a:pt x="968639" y="45763"/>
                  <a:pt x="1203283" y="0"/>
                </a:cubicBezTo>
                <a:cubicBezTo>
                  <a:pt x="1437927" y="-45763"/>
                  <a:pt x="1680744" y="1256"/>
                  <a:pt x="1830832" y="0"/>
                </a:cubicBezTo>
                <a:cubicBezTo>
                  <a:pt x="1980920" y="-1256"/>
                  <a:pt x="2134702" y="45073"/>
                  <a:pt x="2406565" y="0"/>
                </a:cubicBezTo>
                <a:cubicBezTo>
                  <a:pt x="2678428" y="-45073"/>
                  <a:pt x="2761549" y="46257"/>
                  <a:pt x="2982299" y="0"/>
                </a:cubicBezTo>
                <a:cubicBezTo>
                  <a:pt x="3203049" y="-46257"/>
                  <a:pt x="3467463" y="25218"/>
                  <a:pt x="3661664" y="0"/>
                </a:cubicBezTo>
                <a:cubicBezTo>
                  <a:pt x="3855865" y="-25218"/>
                  <a:pt x="4146171" y="80717"/>
                  <a:pt x="4341029" y="0"/>
                </a:cubicBezTo>
                <a:cubicBezTo>
                  <a:pt x="4535887" y="-80717"/>
                  <a:pt x="4954187" y="85116"/>
                  <a:pt x="5181600" y="0"/>
                </a:cubicBezTo>
                <a:cubicBezTo>
                  <a:pt x="5238011" y="219481"/>
                  <a:pt x="5135107" y="310172"/>
                  <a:pt x="5181600" y="500404"/>
                </a:cubicBezTo>
                <a:cubicBezTo>
                  <a:pt x="5228093" y="690636"/>
                  <a:pt x="5128460" y="782596"/>
                  <a:pt x="5181600" y="1000808"/>
                </a:cubicBezTo>
                <a:cubicBezTo>
                  <a:pt x="5234740" y="1219020"/>
                  <a:pt x="5130725" y="1300065"/>
                  <a:pt x="5181600" y="1501212"/>
                </a:cubicBezTo>
                <a:cubicBezTo>
                  <a:pt x="5232475" y="1702359"/>
                  <a:pt x="5152350" y="1886590"/>
                  <a:pt x="5181600" y="2045129"/>
                </a:cubicBezTo>
                <a:cubicBezTo>
                  <a:pt x="5210850" y="2203668"/>
                  <a:pt x="5149894" y="2397027"/>
                  <a:pt x="5181600" y="2545533"/>
                </a:cubicBezTo>
                <a:cubicBezTo>
                  <a:pt x="5213306" y="2694039"/>
                  <a:pt x="5159036" y="2894407"/>
                  <a:pt x="5181600" y="3002423"/>
                </a:cubicBezTo>
                <a:cubicBezTo>
                  <a:pt x="5204164" y="3110439"/>
                  <a:pt x="5144785" y="3356652"/>
                  <a:pt x="5181600" y="3502827"/>
                </a:cubicBezTo>
                <a:cubicBezTo>
                  <a:pt x="5218415" y="3649002"/>
                  <a:pt x="5148359" y="4066148"/>
                  <a:pt x="5181600" y="4351338"/>
                </a:cubicBezTo>
                <a:cubicBezTo>
                  <a:pt x="5026279" y="4384642"/>
                  <a:pt x="4872668" y="4297116"/>
                  <a:pt x="4657683" y="4351338"/>
                </a:cubicBezTo>
                <a:cubicBezTo>
                  <a:pt x="4442698" y="4405560"/>
                  <a:pt x="4262148" y="4312153"/>
                  <a:pt x="3978317" y="4351338"/>
                </a:cubicBezTo>
                <a:cubicBezTo>
                  <a:pt x="3694486" y="4390523"/>
                  <a:pt x="3654052" y="4312510"/>
                  <a:pt x="3454400" y="4351338"/>
                </a:cubicBezTo>
                <a:cubicBezTo>
                  <a:pt x="3254748" y="4390166"/>
                  <a:pt x="3051343" y="4290355"/>
                  <a:pt x="2878667" y="4351338"/>
                </a:cubicBezTo>
                <a:cubicBezTo>
                  <a:pt x="2705991" y="4412321"/>
                  <a:pt x="2475590" y="4328760"/>
                  <a:pt x="2354749" y="4351338"/>
                </a:cubicBezTo>
                <a:cubicBezTo>
                  <a:pt x="2233908" y="4373916"/>
                  <a:pt x="1936707" y="4302340"/>
                  <a:pt x="1779016" y="4351338"/>
                </a:cubicBezTo>
                <a:cubicBezTo>
                  <a:pt x="1621325" y="4400336"/>
                  <a:pt x="1275022" y="4342691"/>
                  <a:pt x="1099651" y="4351338"/>
                </a:cubicBezTo>
                <a:cubicBezTo>
                  <a:pt x="924281" y="4359985"/>
                  <a:pt x="355719" y="4260770"/>
                  <a:pt x="0" y="4351338"/>
                </a:cubicBezTo>
                <a:cubicBezTo>
                  <a:pt x="-46924" y="4136433"/>
                  <a:pt x="56331" y="3988376"/>
                  <a:pt x="0" y="3807421"/>
                </a:cubicBezTo>
                <a:cubicBezTo>
                  <a:pt x="-56331" y="3626466"/>
                  <a:pt x="52606" y="3485804"/>
                  <a:pt x="0" y="3263504"/>
                </a:cubicBezTo>
                <a:cubicBezTo>
                  <a:pt x="-52606" y="3041204"/>
                  <a:pt x="24125" y="2974481"/>
                  <a:pt x="0" y="2850126"/>
                </a:cubicBezTo>
                <a:cubicBezTo>
                  <a:pt x="-24125" y="2725771"/>
                  <a:pt x="10115" y="2576245"/>
                  <a:pt x="0" y="2306209"/>
                </a:cubicBezTo>
                <a:cubicBezTo>
                  <a:pt x="-10115" y="2036173"/>
                  <a:pt x="31447" y="2012514"/>
                  <a:pt x="0" y="1849319"/>
                </a:cubicBezTo>
                <a:cubicBezTo>
                  <a:pt x="-31447" y="1686124"/>
                  <a:pt x="10483" y="1501489"/>
                  <a:pt x="0" y="1348915"/>
                </a:cubicBezTo>
                <a:cubicBezTo>
                  <a:pt x="-10483" y="1196341"/>
                  <a:pt x="12510" y="885423"/>
                  <a:pt x="0" y="761484"/>
                </a:cubicBezTo>
                <a:cubicBezTo>
                  <a:pt x="-12510" y="637545"/>
                  <a:pt x="31337" y="231938"/>
                  <a:pt x="0" y="0"/>
                </a:cubicBezTo>
                <a:close/>
              </a:path>
            </a:pathLst>
          </a:custGeom>
          <a:ln>
            <a:solidFill>
              <a:schemeClr val="tx1"/>
            </a:solidFill>
            <a:extLst>
              <a:ext uri="{C807C97D-BFC1-408E-A445-0C87EB9F89A2}">
                <ask:lineSketchStyleProps xmlns:ask="http://schemas.microsoft.com/office/drawing/2018/sketchyshapes" sd="1890664336">
                  <ask:type>
                    <ask:lineSketchScribble/>
                  </ask:type>
                </ask:lineSketchStyleProps>
              </a:ext>
            </a:extLst>
          </a:ln>
          <a:effectLst>
            <a:glow rad="101600">
              <a:schemeClr val="accent4">
                <a:satMod val="175000"/>
                <a:alpha val="40000"/>
              </a:schemeClr>
            </a:glow>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E" dirty="0"/>
          </a:p>
        </p:txBody>
      </p:sp>
      <p:sp>
        <p:nvSpPr>
          <p:cNvPr id="4" name="Content Placeholder 3">
            <a:extLst>
              <a:ext uri="{FF2B5EF4-FFF2-40B4-BE49-F238E27FC236}">
                <a16:creationId xmlns:a16="http://schemas.microsoft.com/office/drawing/2014/main" id="{31D3EA92-A72F-CD6E-80DF-DFA93F02521F}"/>
              </a:ext>
            </a:extLst>
          </p:cNvPr>
          <p:cNvSpPr>
            <a:spLocks noGrp="1"/>
          </p:cNvSpPr>
          <p:nvPr>
            <p:ph sz="half" idx="2"/>
          </p:nvPr>
        </p:nvSpPr>
        <p:spPr>
          <a:xfrm>
            <a:off x="6172200" y="1825625"/>
            <a:ext cx="5181600" cy="4351338"/>
          </a:xfrm>
          <a:custGeom>
            <a:avLst/>
            <a:gdLst>
              <a:gd name="connsiteX0" fmla="*/ 0 w 5181600"/>
              <a:gd name="connsiteY0" fmla="*/ 0 h 4351338"/>
              <a:gd name="connsiteX1" fmla="*/ 420285 w 5181600"/>
              <a:gd name="connsiteY1" fmla="*/ 0 h 4351338"/>
              <a:gd name="connsiteX2" fmla="*/ 892387 w 5181600"/>
              <a:gd name="connsiteY2" fmla="*/ 0 h 4351338"/>
              <a:gd name="connsiteX3" fmla="*/ 1519936 w 5181600"/>
              <a:gd name="connsiteY3" fmla="*/ 0 h 4351338"/>
              <a:gd name="connsiteX4" fmla="*/ 1992037 w 5181600"/>
              <a:gd name="connsiteY4" fmla="*/ 0 h 4351338"/>
              <a:gd name="connsiteX5" fmla="*/ 2567771 w 5181600"/>
              <a:gd name="connsiteY5" fmla="*/ 0 h 4351338"/>
              <a:gd name="connsiteX6" fmla="*/ 3195320 w 5181600"/>
              <a:gd name="connsiteY6" fmla="*/ 0 h 4351338"/>
              <a:gd name="connsiteX7" fmla="*/ 3667421 w 5181600"/>
              <a:gd name="connsiteY7" fmla="*/ 0 h 4351338"/>
              <a:gd name="connsiteX8" fmla="*/ 4087707 w 5181600"/>
              <a:gd name="connsiteY8" fmla="*/ 0 h 4351338"/>
              <a:gd name="connsiteX9" fmla="*/ 4559808 w 5181600"/>
              <a:gd name="connsiteY9" fmla="*/ 0 h 4351338"/>
              <a:gd name="connsiteX10" fmla="*/ 5181600 w 5181600"/>
              <a:gd name="connsiteY10" fmla="*/ 0 h 4351338"/>
              <a:gd name="connsiteX11" fmla="*/ 5181600 w 5181600"/>
              <a:gd name="connsiteY11" fmla="*/ 456890 h 4351338"/>
              <a:gd name="connsiteX12" fmla="*/ 5181600 w 5181600"/>
              <a:gd name="connsiteY12" fmla="*/ 870268 h 4351338"/>
              <a:gd name="connsiteX13" fmla="*/ 5181600 w 5181600"/>
              <a:gd name="connsiteY13" fmla="*/ 1457698 h 4351338"/>
              <a:gd name="connsiteX14" fmla="*/ 5181600 w 5181600"/>
              <a:gd name="connsiteY14" fmla="*/ 2088642 h 4351338"/>
              <a:gd name="connsiteX15" fmla="*/ 5181600 w 5181600"/>
              <a:gd name="connsiteY15" fmla="*/ 2719586 h 4351338"/>
              <a:gd name="connsiteX16" fmla="*/ 5181600 w 5181600"/>
              <a:gd name="connsiteY16" fmla="*/ 3307017 h 4351338"/>
              <a:gd name="connsiteX17" fmla="*/ 5181600 w 5181600"/>
              <a:gd name="connsiteY17" fmla="*/ 3807421 h 4351338"/>
              <a:gd name="connsiteX18" fmla="*/ 5181600 w 5181600"/>
              <a:gd name="connsiteY18" fmla="*/ 4351338 h 4351338"/>
              <a:gd name="connsiteX19" fmla="*/ 4761315 w 5181600"/>
              <a:gd name="connsiteY19" fmla="*/ 4351338 h 4351338"/>
              <a:gd name="connsiteX20" fmla="*/ 4185581 w 5181600"/>
              <a:gd name="connsiteY20" fmla="*/ 4351338 h 4351338"/>
              <a:gd name="connsiteX21" fmla="*/ 3765296 w 5181600"/>
              <a:gd name="connsiteY21" fmla="*/ 4351338 h 4351338"/>
              <a:gd name="connsiteX22" fmla="*/ 3189563 w 5181600"/>
              <a:gd name="connsiteY22" fmla="*/ 4351338 h 4351338"/>
              <a:gd name="connsiteX23" fmla="*/ 2769277 w 5181600"/>
              <a:gd name="connsiteY23" fmla="*/ 4351338 h 4351338"/>
              <a:gd name="connsiteX24" fmla="*/ 2245360 w 5181600"/>
              <a:gd name="connsiteY24" fmla="*/ 4351338 h 4351338"/>
              <a:gd name="connsiteX25" fmla="*/ 1565995 w 5181600"/>
              <a:gd name="connsiteY25" fmla="*/ 4351338 h 4351338"/>
              <a:gd name="connsiteX26" fmla="*/ 990261 w 5181600"/>
              <a:gd name="connsiteY26" fmla="*/ 4351338 h 4351338"/>
              <a:gd name="connsiteX27" fmla="*/ 0 w 5181600"/>
              <a:gd name="connsiteY27" fmla="*/ 4351338 h 4351338"/>
              <a:gd name="connsiteX28" fmla="*/ 0 w 5181600"/>
              <a:gd name="connsiteY28" fmla="*/ 3894448 h 4351338"/>
              <a:gd name="connsiteX29" fmla="*/ 0 w 5181600"/>
              <a:gd name="connsiteY29" fmla="*/ 3350530 h 4351338"/>
              <a:gd name="connsiteX30" fmla="*/ 0 w 5181600"/>
              <a:gd name="connsiteY30" fmla="*/ 2763100 h 4351338"/>
              <a:gd name="connsiteX31" fmla="*/ 0 w 5181600"/>
              <a:gd name="connsiteY31" fmla="*/ 2306209 h 4351338"/>
              <a:gd name="connsiteX32" fmla="*/ 0 w 5181600"/>
              <a:gd name="connsiteY32" fmla="*/ 1805805 h 4351338"/>
              <a:gd name="connsiteX33" fmla="*/ 0 w 5181600"/>
              <a:gd name="connsiteY33" fmla="*/ 1218375 h 4351338"/>
              <a:gd name="connsiteX34" fmla="*/ 0 w 5181600"/>
              <a:gd name="connsiteY34" fmla="*/ 674457 h 4351338"/>
              <a:gd name="connsiteX35" fmla="*/ 0 w 5181600"/>
              <a:gd name="connsiteY35"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181600" h="4351338" fill="none" extrusionOk="0">
                <a:moveTo>
                  <a:pt x="0" y="0"/>
                </a:moveTo>
                <a:cubicBezTo>
                  <a:pt x="199255" y="-3607"/>
                  <a:pt x="270886" y="22566"/>
                  <a:pt x="420285" y="0"/>
                </a:cubicBezTo>
                <a:cubicBezTo>
                  <a:pt x="569685" y="-22566"/>
                  <a:pt x="769517" y="20936"/>
                  <a:pt x="892387" y="0"/>
                </a:cubicBezTo>
                <a:cubicBezTo>
                  <a:pt x="1015257" y="-20936"/>
                  <a:pt x="1325469" y="9022"/>
                  <a:pt x="1519936" y="0"/>
                </a:cubicBezTo>
                <a:cubicBezTo>
                  <a:pt x="1714403" y="-9022"/>
                  <a:pt x="1877789" y="9903"/>
                  <a:pt x="1992037" y="0"/>
                </a:cubicBezTo>
                <a:cubicBezTo>
                  <a:pt x="2106285" y="-9903"/>
                  <a:pt x="2357570" y="12870"/>
                  <a:pt x="2567771" y="0"/>
                </a:cubicBezTo>
                <a:cubicBezTo>
                  <a:pt x="2777972" y="-12870"/>
                  <a:pt x="3028728" y="34190"/>
                  <a:pt x="3195320" y="0"/>
                </a:cubicBezTo>
                <a:cubicBezTo>
                  <a:pt x="3361912" y="-34190"/>
                  <a:pt x="3488768" y="28778"/>
                  <a:pt x="3667421" y="0"/>
                </a:cubicBezTo>
                <a:cubicBezTo>
                  <a:pt x="3846074" y="-28778"/>
                  <a:pt x="3970596" y="49825"/>
                  <a:pt x="4087707" y="0"/>
                </a:cubicBezTo>
                <a:cubicBezTo>
                  <a:pt x="4204818" y="-49825"/>
                  <a:pt x="4340787" y="51361"/>
                  <a:pt x="4559808" y="0"/>
                </a:cubicBezTo>
                <a:cubicBezTo>
                  <a:pt x="4778829" y="-51361"/>
                  <a:pt x="4989106" y="21952"/>
                  <a:pt x="5181600" y="0"/>
                </a:cubicBezTo>
                <a:cubicBezTo>
                  <a:pt x="5188420" y="161594"/>
                  <a:pt x="5154724" y="351420"/>
                  <a:pt x="5181600" y="456890"/>
                </a:cubicBezTo>
                <a:cubicBezTo>
                  <a:pt x="5208476" y="562360"/>
                  <a:pt x="5174208" y="767849"/>
                  <a:pt x="5181600" y="870268"/>
                </a:cubicBezTo>
                <a:cubicBezTo>
                  <a:pt x="5188992" y="972687"/>
                  <a:pt x="5141215" y="1272373"/>
                  <a:pt x="5181600" y="1457698"/>
                </a:cubicBezTo>
                <a:cubicBezTo>
                  <a:pt x="5221985" y="1643023"/>
                  <a:pt x="5116344" y="1858617"/>
                  <a:pt x="5181600" y="2088642"/>
                </a:cubicBezTo>
                <a:cubicBezTo>
                  <a:pt x="5246856" y="2318667"/>
                  <a:pt x="5112601" y="2480688"/>
                  <a:pt x="5181600" y="2719586"/>
                </a:cubicBezTo>
                <a:cubicBezTo>
                  <a:pt x="5250599" y="2958484"/>
                  <a:pt x="5162638" y="3086089"/>
                  <a:pt x="5181600" y="3307017"/>
                </a:cubicBezTo>
                <a:cubicBezTo>
                  <a:pt x="5200562" y="3527945"/>
                  <a:pt x="5139600" y="3692431"/>
                  <a:pt x="5181600" y="3807421"/>
                </a:cubicBezTo>
                <a:cubicBezTo>
                  <a:pt x="5223600" y="3922411"/>
                  <a:pt x="5143054" y="4155801"/>
                  <a:pt x="5181600" y="4351338"/>
                </a:cubicBezTo>
                <a:cubicBezTo>
                  <a:pt x="5094383" y="4375498"/>
                  <a:pt x="4917744" y="4341468"/>
                  <a:pt x="4761315" y="4351338"/>
                </a:cubicBezTo>
                <a:cubicBezTo>
                  <a:pt x="4604886" y="4361208"/>
                  <a:pt x="4337448" y="4313314"/>
                  <a:pt x="4185581" y="4351338"/>
                </a:cubicBezTo>
                <a:cubicBezTo>
                  <a:pt x="4033714" y="4389362"/>
                  <a:pt x="3918681" y="4308810"/>
                  <a:pt x="3765296" y="4351338"/>
                </a:cubicBezTo>
                <a:cubicBezTo>
                  <a:pt x="3611911" y="4393866"/>
                  <a:pt x="3365619" y="4297772"/>
                  <a:pt x="3189563" y="4351338"/>
                </a:cubicBezTo>
                <a:cubicBezTo>
                  <a:pt x="3013507" y="4404904"/>
                  <a:pt x="2890907" y="4312339"/>
                  <a:pt x="2769277" y="4351338"/>
                </a:cubicBezTo>
                <a:cubicBezTo>
                  <a:pt x="2647647" y="4390337"/>
                  <a:pt x="2435144" y="4329451"/>
                  <a:pt x="2245360" y="4351338"/>
                </a:cubicBezTo>
                <a:cubicBezTo>
                  <a:pt x="2055576" y="4373225"/>
                  <a:pt x="1774600" y="4286245"/>
                  <a:pt x="1565995" y="4351338"/>
                </a:cubicBezTo>
                <a:cubicBezTo>
                  <a:pt x="1357390" y="4416431"/>
                  <a:pt x="1232360" y="4336934"/>
                  <a:pt x="990261" y="4351338"/>
                </a:cubicBezTo>
                <a:cubicBezTo>
                  <a:pt x="748162" y="4365742"/>
                  <a:pt x="468178" y="4250374"/>
                  <a:pt x="0" y="4351338"/>
                </a:cubicBezTo>
                <a:cubicBezTo>
                  <a:pt x="-18333" y="4138349"/>
                  <a:pt x="16212" y="3994091"/>
                  <a:pt x="0" y="3894448"/>
                </a:cubicBezTo>
                <a:cubicBezTo>
                  <a:pt x="-16212" y="3794805"/>
                  <a:pt x="52783" y="3590276"/>
                  <a:pt x="0" y="3350530"/>
                </a:cubicBezTo>
                <a:cubicBezTo>
                  <a:pt x="-52783" y="3110784"/>
                  <a:pt x="17760" y="2896054"/>
                  <a:pt x="0" y="2763100"/>
                </a:cubicBezTo>
                <a:cubicBezTo>
                  <a:pt x="-17760" y="2630146"/>
                  <a:pt x="47175" y="2522882"/>
                  <a:pt x="0" y="2306209"/>
                </a:cubicBezTo>
                <a:cubicBezTo>
                  <a:pt x="-47175" y="2089536"/>
                  <a:pt x="16822" y="1913249"/>
                  <a:pt x="0" y="1805805"/>
                </a:cubicBezTo>
                <a:cubicBezTo>
                  <a:pt x="-16822" y="1698361"/>
                  <a:pt x="19740" y="1452394"/>
                  <a:pt x="0" y="1218375"/>
                </a:cubicBezTo>
                <a:cubicBezTo>
                  <a:pt x="-19740" y="984356"/>
                  <a:pt x="54010" y="815036"/>
                  <a:pt x="0" y="674457"/>
                </a:cubicBezTo>
                <a:cubicBezTo>
                  <a:pt x="-54010" y="533878"/>
                  <a:pt x="1861" y="205022"/>
                  <a:pt x="0" y="0"/>
                </a:cubicBezTo>
                <a:close/>
              </a:path>
              <a:path w="5181600" h="4351338" stroke="0" extrusionOk="0">
                <a:moveTo>
                  <a:pt x="0" y="0"/>
                </a:moveTo>
                <a:cubicBezTo>
                  <a:pt x="214684" y="-20639"/>
                  <a:pt x="312585" y="22453"/>
                  <a:pt x="472101" y="0"/>
                </a:cubicBezTo>
                <a:cubicBezTo>
                  <a:pt x="631617" y="-22453"/>
                  <a:pt x="753096" y="14721"/>
                  <a:pt x="944203" y="0"/>
                </a:cubicBezTo>
                <a:cubicBezTo>
                  <a:pt x="1135310" y="-14721"/>
                  <a:pt x="1300198" y="37997"/>
                  <a:pt x="1571752" y="0"/>
                </a:cubicBezTo>
                <a:cubicBezTo>
                  <a:pt x="1843306" y="-37997"/>
                  <a:pt x="1901025" y="13585"/>
                  <a:pt x="2147485" y="0"/>
                </a:cubicBezTo>
                <a:cubicBezTo>
                  <a:pt x="2393945" y="-13585"/>
                  <a:pt x="2402798" y="22250"/>
                  <a:pt x="2619587" y="0"/>
                </a:cubicBezTo>
                <a:cubicBezTo>
                  <a:pt x="2836376" y="-22250"/>
                  <a:pt x="2945748" y="14876"/>
                  <a:pt x="3039872" y="0"/>
                </a:cubicBezTo>
                <a:cubicBezTo>
                  <a:pt x="3133997" y="-14876"/>
                  <a:pt x="3548674" y="55401"/>
                  <a:pt x="3719237" y="0"/>
                </a:cubicBezTo>
                <a:cubicBezTo>
                  <a:pt x="3889801" y="-55401"/>
                  <a:pt x="4085245" y="36110"/>
                  <a:pt x="4398603" y="0"/>
                </a:cubicBezTo>
                <a:cubicBezTo>
                  <a:pt x="4711961" y="-36110"/>
                  <a:pt x="4849811" y="93125"/>
                  <a:pt x="5181600" y="0"/>
                </a:cubicBezTo>
                <a:cubicBezTo>
                  <a:pt x="5249960" y="201555"/>
                  <a:pt x="5149096" y="338729"/>
                  <a:pt x="5181600" y="630944"/>
                </a:cubicBezTo>
                <a:cubicBezTo>
                  <a:pt x="5214104" y="923159"/>
                  <a:pt x="5177754" y="957162"/>
                  <a:pt x="5181600" y="1087835"/>
                </a:cubicBezTo>
                <a:cubicBezTo>
                  <a:pt x="5185446" y="1218508"/>
                  <a:pt x="5117893" y="1450408"/>
                  <a:pt x="5181600" y="1631752"/>
                </a:cubicBezTo>
                <a:cubicBezTo>
                  <a:pt x="5245307" y="1813096"/>
                  <a:pt x="5171164" y="1896035"/>
                  <a:pt x="5181600" y="2045129"/>
                </a:cubicBezTo>
                <a:cubicBezTo>
                  <a:pt x="5192036" y="2194223"/>
                  <a:pt x="5161464" y="2438858"/>
                  <a:pt x="5181600" y="2589046"/>
                </a:cubicBezTo>
                <a:cubicBezTo>
                  <a:pt x="5201736" y="2739234"/>
                  <a:pt x="5172882" y="2934953"/>
                  <a:pt x="5181600" y="3176477"/>
                </a:cubicBezTo>
                <a:cubicBezTo>
                  <a:pt x="5190318" y="3418001"/>
                  <a:pt x="5163758" y="3541125"/>
                  <a:pt x="5181600" y="3633367"/>
                </a:cubicBezTo>
                <a:cubicBezTo>
                  <a:pt x="5199442" y="3725609"/>
                  <a:pt x="5139595" y="4010830"/>
                  <a:pt x="5181600" y="4351338"/>
                </a:cubicBezTo>
                <a:cubicBezTo>
                  <a:pt x="5043341" y="4358733"/>
                  <a:pt x="4837616" y="4307251"/>
                  <a:pt x="4657683" y="4351338"/>
                </a:cubicBezTo>
                <a:cubicBezTo>
                  <a:pt x="4477750" y="4395425"/>
                  <a:pt x="4316047" y="4324824"/>
                  <a:pt x="4030133" y="4351338"/>
                </a:cubicBezTo>
                <a:cubicBezTo>
                  <a:pt x="3744219" y="4377852"/>
                  <a:pt x="3660298" y="4297395"/>
                  <a:pt x="3454400" y="4351338"/>
                </a:cubicBezTo>
                <a:cubicBezTo>
                  <a:pt x="3248502" y="4405281"/>
                  <a:pt x="3002690" y="4350444"/>
                  <a:pt x="2878667" y="4351338"/>
                </a:cubicBezTo>
                <a:cubicBezTo>
                  <a:pt x="2754644" y="4352232"/>
                  <a:pt x="2420746" y="4283575"/>
                  <a:pt x="2251117" y="4351338"/>
                </a:cubicBezTo>
                <a:cubicBezTo>
                  <a:pt x="2081488" y="4419101"/>
                  <a:pt x="1919458" y="4323132"/>
                  <a:pt x="1830832" y="4351338"/>
                </a:cubicBezTo>
                <a:cubicBezTo>
                  <a:pt x="1742207" y="4379544"/>
                  <a:pt x="1465401" y="4337489"/>
                  <a:pt x="1255099" y="4351338"/>
                </a:cubicBezTo>
                <a:cubicBezTo>
                  <a:pt x="1044797" y="4365187"/>
                  <a:pt x="784162" y="4328437"/>
                  <a:pt x="575733" y="4351338"/>
                </a:cubicBezTo>
                <a:cubicBezTo>
                  <a:pt x="367304" y="4374239"/>
                  <a:pt x="126173" y="4292515"/>
                  <a:pt x="0" y="4351338"/>
                </a:cubicBezTo>
                <a:cubicBezTo>
                  <a:pt x="-43404" y="4132094"/>
                  <a:pt x="30948" y="4029750"/>
                  <a:pt x="0" y="3807421"/>
                </a:cubicBezTo>
                <a:cubicBezTo>
                  <a:pt x="-30948" y="3585092"/>
                  <a:pt x="13970" y="3389632"/>
                  <a:pt x="0" y="3219990"/>
                </a:cubicBezTo>
                <a:cubicBezTo>
                  <a:pt x="-13970" y="3050348"/>
                  <a:pt x="29380" y="2856097"/>
                  <a:pt x="0" y="2632559"/>
                </a:cubicBezTo>
                <a:cubicBezTo>
                  <a:pt x="-29380" y="2409021"/>
                  <a:pt x="3888" y="2206013"/>
                  <a:pt x="0" y="2045129"/>
                </a:cubicBezTo>
                <a:cubicBezTo>
                  <a:pt x="-3888" y="1884245"/>
                  <a:pt x="3691" y="1702666"/>
                  <a:pt x="0" y="1501212"/>
                </a:cubicBezTo>
                <a:cubicBezTo>
                  <a:pt x="-3691" y="1299758"/>
                  <a:pt x="19848" y="1141251"/>
                  <a:pt x="0" y="957294"/>
                </a:cubicBezTo>
                <a:cubicBezTo>
                  <a:pt x="-19848" y="773337"/>
                  <a:pt x="1688" y="379216"/>
                  <a:pt x="0" y="0"/>
                </a:cubicBezTo>
                <a:close/>
              </a:path>
            </a:pathLst>
          </a:custGeom>
          <a:ln>
            <a:solidFill>
              <a:schemeClr val="tx1"/>
            </a:solidFill>
            <a:extLst>
              <a:ext uri="{C807C97D-BFC1-408E-A445-0C87EB9F89A2}">
                <ask:lineSketchStyleProps xmlns:ask="http://schemas.microsoft.com/office/drawing/2018/sketchyshapes" sd="340498338">
                  <ask:type>
                    <ask:lineSketchScribble/>
                  </ask:type>
                </ask:lineSketchStyleProps>
              </a:ext>
            </a:extLst>
          </a:ln>
          <a:effectLst>
            <a:glow rad="139700">
              <a:schemeClr val="accent6">
                <a:satMod val="175000"/>
                <a:alpha val="40000"/>
              </a:schemeClr>
            </a:glow>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DA6154C6-EE12-C69F-D992-484E644F6B1D}"/>
              </a:ext>
            </a:extLst>
          </p:cNvPr>
          <p:cNvSpPr>
            <a:spLocks noGrp="1"/>
          </p:cNvSpPr>
          <p:nvPr>
            <p:ph type="dt" sz="half" idx="10"/>
          </p:nvPr>
        </p:nvSpPr>
        <p:spPr/>
        <p:txBody>
          <a:bodyPr/>
          <a:lstStyle/>
          <a:p>
            <a:fld id="{1ECB5AC3-8413-41C9-A8A2-54225EDF544B}" type="datetime1">
              <a:rPr lang="en-AE" smtClean="0"/>
              <a:t>02/03/2024</a:t>
            </a:fld>
            <a:endParaRPr lang="en-AE"/>
          </a:p>
        </p:txBody>
      </p:sp>
      <p:sp>
        <p:nvSpPr>
          <p:cNvPr id="6" name="Footer Placeholder 5">
            <a:extLst>
              <a:ext uri="{FF2B5EF4-FFF2-40B4-BE49-F238E27FC236}">
                <a16:creationId xmlns:a16="http://schemas.microsoft.com/office/drawing/2014/main" id="{5B646FF8-3B3A-D23A-21A2-7B62A841F91B}"/>
              </a:ext>
            </a:extLst>
          </p:cNvPr>
          <p:cNvSpPr>
            <a:spLocks noGrp="1"/>
          </p:cNvSpPr>
          <p:nvPr>
            <p:ph type="ftr" sz="quarter" idx="11"/>
          </p:nvPr>
        </p:nvSpPr>
        <p:spPr>
          <a:xfrm>
            <a:off x="4247321" y="6402387"/>
            <a:ext cx="4114800" cy="455613"/>
          </a:xfrm>
        </p:spPr>
        <p:txBody>
          <a:bodyPr anchor="t"/>
          <a:lstStyle>
            <a:lvl1pPr>
              <a:defRPr>
                <a:solidFill>
                  <a:schemeClr val="bg1">
                    <a:lumMod val="50000"/>
                  </a:schemeClr>
                </a:solidFill>
              </a:defRPr>
            </a:lvl1pPr>
          </a:lstStyle>
          <a:p>
            <a:endParaRPr lang="en-AE" dirty="0"/>
          </a:p>
        </p:txBody>
      </p:sp>
      <p:sp>
        <p:nvSpPr>
          <p:cNvPr id="7" name="Slide Number Placeholder 6">
            <a:extLst>
              <a:ext uri="{FF2B5EF4-FFF2-40B4-BE49-F238E27FC236}">
                <a16:creationId xmlns:a16="http://schemas.microsoft.com/office/drawing/2014/main" id="{256DEEB9-0B16-FC05-B8E2-BD5C16EC380B}"/>
              </a:ext>
            </a:extLst>
          </p:cNvPr>
          <p:cNvSpPr>
            <a:spLocks noGrp="1"/>
          </p:cNvSpPr>
          <p:nvPr>
            <p:ph type="sldNum" sz="quarter" idx="12"/>
          </p:nvPr>
        </p:nvSpPr>
        <p:spPr>
          <a:xfrm>
            <a:off x="11353800" y="6311900"/>
            <a:ext cx="838199" cy="546101"/>
          </a:xfrm>
        </p:spPr>
        <p:txBody>
          <a:bodyPr/>
          <a:lstStyle>
            <a:lvl1pPr>
              <a:defRPr sz="3600"/>
            </a:lvl1pPr>
          </a:lstStyle>
          <a:p>
            <a:fld id="{24E1593F-C6A5-48D7-8322-BC8526C86B25}" type="slidenum">
              <a:rPr lang="en-AE" smtClean="0"/>
              <a:pPr/>
              <a:t>‹#›</a:t>
            </a:fld>
            <a:endParaRPr lang="en-AE" dirty="0"/>
          </a:p>
        </p:txBody>
      </p:sp>
    </p:spTree>
    <p:extLst>
      <p:ext uri="{BB962C8B-B14F-4D97-AF65-F5344CB8AC3E}">
        <p14:creationId xmlns:p14="http://schemas.microsoft.com/office/powerpoint/2010/main" val="3818050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https://www.allbasra.com/"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0FD71-DE46-F344-7F16-B48550DCAD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E" dirty="0"/>
          </a:p>
        </p:txBody>
      </p:sp>
      <p:sp>
        <p:nvSpPr>
          <p:cNvPr id="3" name="Text Placeholder 2">
            <a:extLst>
              <a:ext uri="{FF2B5EF4-FFF2-40B4-BE49-F238E27FC236}">
                <a16:creationId xmlns:a16="http://schemas.microsoft.com/office/drawing/2014/main" id="{0D2C09EF-A422-4238-504C-F8F1F155DA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a:t>
            </a:r>
            <a:r>
              <a:rPr lang="en-US" dirty="0" err="1"/>
              <a:t>tstylesstyl</a:t>
            </a:r>
            <a:endParaRPr lang="en-US" dirty="0"/>
          </a:p>
          <a:p>
            <a:pPr lvl="1"/>
            <a:r>
              <a:rPr lang="en-US" dirty="0"/>
              <a:t>Second level</a:t>
            </a:r>
          </a:p>
        </p:txBody>
      </p:sp>
      <p:sp>
        <p:nvSpPr>
          <p:cNvPr id="4" name="Date Placeholder 3">
            <a:extLst>
              <a:ext uri="{FF2B5EF4-FFF2-40B4-BE49-F238E27FC236}">
                <a16:creationId xmlns:a16="http://schemas.microsoft.com/office/drawing/2014/main" id="{A19E03D7-B630-DBBD-BCE6-F100E4409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753BB-5601-49DD-8170-B16675E4F1DC}" type="datetime1">
              <a:rPr lang="en-AE" smtClean="0"/>
              <a:t>02/03/2024</a:t>
            </a:fld>
            <a:endParaRPr lang="en-AE"/>
          </a:p>
        </p:txBody>
      </p:sp>
      <p:sp>
        <p:nvSpPr>
          <p:cNvPr id="5" name="Footer Placeholder 4">
            <a:extLst>
              <a:ext uri="{FF2B5EF4-FFF2-40B4-BE49-F238E27FC236}">
                <a16:creationId xmlns:a16="http://schemas.microsoft.com/office/drawing/2014/main" id="{31FF6C86-06F2-DC71-FFF5-226D1C335F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800">
                <a:solidFill>
                  <a:schemeClr val="bg1">
                    <a:lumMod val="50000"/>
                  </a:schemeClr>
                </a:solidFill>
              </a:defRPr>
            </a:lvl1pPr>
          </a:lstStyle>
          <a:p>
            <a:endParaRPr lang="en-AE" dirty="0"/>
          </a:p>
        </p:txBody>
      </p:sp>
      <p:sp>
        <p:nvSpPr>
          <p:cNvPr id="6" name="Slide Number Placeholder 5">
            <a:extLst>
              <a:ext uri="{FF2B5EF4-FFF2-40B4-BE49-F238E27FC236}">
                <a16:creationId xmlns:a16="http://schemas.microsoft.com/office/drawing/2014/main" id="{A615BA0A-8B92-C4E9-64D5-CDA310569F9D}"/>
              </a:ext>
            </a:extLst>
          </p:cNvPr>
          <p:cNvSpPr>
            <a:spLocks noGrp="1"/>
          </p:cNvSpPr>
          <p:nvPr>
            <p:ph type="sldNum" sz="quarter" idx="4"/>
          </p:nvPr>
        </p:nvSpPr>
        <p:spPr>
          <a:xfrm>
            <a:off x="11353800" y="6176962"/>
            <a:ext cx="838200" cy="681037"/>
          </a:xfrm>
          <a:prstGeom prst="rect">
            <a:avLst/>
          </a:prstGeom>
        </p:spPr>
        <p:txBody>
          <a:bodyPr vert="horz" lIns="91440" tIns="45720" rIns="91440" bIns="45720" rtlCol="0" anchor="ctr"/>
          <a:lstStyle>
            <a:lvl1pPr algn="ctr">
              <a:defRPr sz="3600">
                <a:solidFill>
                  <a:srgbClr val="FF0000"/>
                </a:solidFill>
                <a:highlight>
                  <a:srgbClr val="FFFF00"/>
                </a:highlight>
              </a:defRPr>
            </a:lvl1pPr>
          </a:lstStyle>
          <a:p>
            <a:fld id="{29CA5760-96F6-4BB9-9F01-E4123846D571}" type="slidenum">
              <a:rPr lang="en-AE" smtClean="0"/>
              <a:pPr/>
              <a:t>‹#›</a:t>
            </a:fld>
            <a:endParaRPr lang="en-AE" dirty="0"/>
          </a:p>
        </p:txBody>
      </p:sp>
      <p:sp>
        <p:nvSpPr>
          <p:cNvPr id="7" name="TextBox 6">
            <a:extLst>
              <a:ext uri="{FF2B5EF4-FFF2-40B4-BE49-F238E27FC236}">
                <a16:creationId xmlns:a16="http://schemas.microsoft.com/office/drawing/2014/main" id="{05D54B05-A41A-5938-EAEE-117CFFDF7E42}"/>
              </a:ext>
            </a:extLst>
          </p:cNvPr>
          <p:cNvSpPr txBox="1"/>
          <p:nvPr userDrawn="1"/>
        </p:nvSpPr>
        <p:spPr>
          <a:xfrm rot="16200000">
            <a:off x="-906958" y="5204917"/>
            <a:ext cx="2448340" cy="584775"/>
          </a:xfrm>
          <a:prstGeom prst="rect">
            <a:avLst/>
          </a:prstGeom>
          <a:noFill/>
        </p:spPr>
        <p:txBody>
          <a:bodyPr wrap="square" rtlCol="0">
            <a:spAutoFit/>
          </a:bodyPr>
          <a:lstStyle/>
          <a:p>
            <a:r>
              <a:rPr lang="en-US" sz="3200" dirty="0">
                <a:solidFill>
                  <a:srgbClr val="0563C1"/>
                </a:solidFill>
                <a:hlinkClick r:id="rId5">
                  <a:extLst>
                    <a:ext uri="{A12FA001-AC4F-418D-AE19-62706E023703}">
                      <ahyp:hlinkClr xmlns:ahyp="http://schemas.microsoft.com/office/drawing/2018/hyperlinkcolor" val="tx"/>
                    </a:ext>
                  </a:extLst>
                </a:hlinkClick>
              </a:rPr>
              <a:t>all</a:t>
            </a:r>
            <a:r>
              <a:rPr lang="en-US" sz="3200" dirty="0">
                <a:solidFill>
                  <a:srgbClr val="FF0000"/>
                </a:solidFill>
                <a:hlinkClick r:id="rId5">
                  <a:extLst>
                    <a:ext uri="{A12FA001-AC4F-418D-AE19-62706E023703}">
                      <ahyp:hlinkClr xmlns:ahyp="http://schemas.microsoft.com/office/drawing/2018/hyperlinkcolor" val="tx"/>
                    </a:ext>
                  </a:extLst>
                </a:hlinkClick>
              </a:rPr>
              <a:t>basra</a:t>
            </a:r>
            <a:r>
              <a:rPr lang="en-US" sz="3200" dirty="0">
                <a:solidFill>
                  <a:srgbClr val="0563C1"/>
                </a:solidFill>
                <a:hlinkClick r:id="rId5">
                  <a:extLst>
                    <a:ext uri="{A12FA001-AC4F-418D-AE19-62706E023703}">
                      <ahyp:hlinkClr xmlns:ahyp="http://schemas.microsoft.com/office/drawing/2018/hyperlinkcolor" val="tx"/>
                    </a:ext>
                  </a:extLst>
                </a:hlinkClick>
              </a:rPr>
              <a:t>.com </a:t>
            </a:r>
            <a:endParaRPr lang="en-AE" sz="3200" dirty="0">
              <a:solidFill>
                <a:schemeClr val="bg1">
                  <a:lumMod val="50000"/>
                </a:schemeClr>
              </a:solidFill>
            </a:endParaRPr>
          </a:p>
        </p:txBody>
      </p:sp>
      <p:sp>
        <p:nvSpPr>
          <p:cNvPr id="8" name="TextBox 7">
            <a:extLst>
              <a:ext uri="{FF2B5EF4-FFF2-40B4-BE49-F238E27FC236}">
                <a16:creationId xmlns:a16="http://schemas.microsoft.com/office/drawing/2014/main" id="{F0DBDD05-1F60-68F0-20D1-F535912419DC}"/>
              </a:ext>
            </a:extLst>
          </p:cNvPr>
          <p:cNvSpPr txBox="1"/>
          <p:nvPr userDrawn="1"/>
        </p:nvSpPr>
        <p:spPr>
          <a:xfrm rot="16200000">
            <a:off x="-898914" y="1769165"/>
            <a:ext cx="2259496" cy="461665"/>
          </a:xfrm>
          <a:prstGeom prst="rect">
            <a:avLst/>
          </a:prstGeom>
          <a:noFill/>
        </p:spPr>
        <p:txBody>
          <a:bodyPr wrap="square" rtlCol="0">
            <a:spAutoFit/>
          </a:bodyPr>
          <a:lstStyle/>
          <a:p>
            <a:r>
              <a:rPr lang="en-US" sz="2400" dirty="0">
                <a:solidFill>
                  <a:schemeClr val="accent6">
                    <a:lumMod val="75000"/>
                  </a:schemeClr>
                </a:solidFill>
              </a:rPr>
              <a:t>Salem Al-Jundi</a:t>
            </a:r>
            <a:endParaRPr lang="en-AE" sz="2400" dirty="0">
              <a:solidFill>
                <a:schemeClr val="accent6">
                  <a:lumMod val="75000"/>
                </a:schemeClr>
              </a:solidFill>
            </a:endParaRPr>
          </a:p>
        </p:txBody>
      </p:sp>
    </p:spTree>
    <p:extLst>
      <p:ext uri="{BB962C8B-B14F-4D97-AF65-F5344CB8AC3E}">
        <p14:creationId xmlns:p14="http://schemas.microsoft.com/office/powerpoint/2010/main" val="3762469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ftr="0" dt="0"/>
  <p:txStyles>
    <p:titleStyle>
      <a:lvl1pPr algn="ct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r" defTabSz="914400" rtl="1" eaLnBrk="1" latinLnBrk="0" hangingPunct="1">
        <a:lnSpc>
          <a:spcPct val="90000"/>
        </a:lnSpc>
        <a:spcBef>
          <a:spcPts val="1000"/>
        </a:spcBef>
        <a:buFontTx/>
        <a:buNone/>
        <a:defRPr sz="28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lem.aljundi@kunoozu.edu.iq"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transtle.com/general-learning/how-to-write-an-essay/" TargetMode="External"/><Relationship Id="rId1" Type="http://schemas.openxmlformats.org/officeDocument/2006/relationships/slideLayout" Target="../slideLayouts/slideLayout2.xml"/><Relationship Id="rId5" Type="http://schemas.openxmlformats.org/officeDocument/2006/relationships/hyperlink" Target="mailto:salem.aljundi@kunoozu.edu.iq" TargetMode="External"/><Relationship Id="rId4" Type="http://schemas.openxmlformats.org/officeDocument/2006/relationships/hyperlink" Target="https://www.for9a.com/learn/%D9%83%D9%8A%D9%81%D9%8A%D8%A9-%D9%83%D8%AA%D8%A7%D8%A8%D8%A9-%D9%85%D9%82%D8%A7%D9%84-%D8%AE%D8%B7%D9%88%D8%A7%D8%AA-%D8%B9%D9%85%D9%84%D9%8A%D8%A9-%D9%84%D9%83%D8%AA%D8%A7%D8%A8%D8%A9-%D9%85%D9%82%D8%A7%D9%84-%D8%A3%D9%83%D8%A7%D8%AF%D9%8A%D9%85%D9%8A-%D8%A7%D8%AD%D8%AA%D8%B1%D8%A7%D9%81%D9%8A"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target.com/" TargetMode="External"/><Relationship Id="rId13" Type="http://schemas.openxmlformats.org/officeDocument/2006/relationships/hyperlink" Target="http://www.asos.com/" TargetMode="External"/><Relationship Id="rId18" Type="http://schemas.openxmlformats.org/officeDocument/2006/relationships/hyperlink" Target="http://www.macys.com/" TargetMode="External"/><Relationship Id="rId3" Type="http://schemas.openxmlformats.org/officeDocument/2006/relationships/hyperlink" Target="http://www.ebay.com/" TargetMode="External"/><Relationship Id="rId21" Type="http://schemas.openxmlformats.org/officeDocument/2006/relationships/hyperlink" Target="http://www.costco.com/" TargetMode="External"/><Relationship Id="rId7" Type="http://schemas.openxmlformats.org/officeDocument/2006/relationships/hyperlink" Target="http://www.bestbuy.com/" TargetMode="External"/><Relationship Id="rId12" Type="http://schemas.openxmlformats.org/officeDocument/2006/relationships/hyperlink" Target="http://www.zalando.com/" TargetMode="External"/><Relationship Id="rId17" Type="http://schemas.openxmlformats.org/officeDocument/2006/relationships/hyperlink" Target="http://www.wayfair.com/" TargetMode="External"/><Relationship Id="rId2" Type="http://schemas.openxmlformats.org/officeDocument/2006/relationships/hyperlink" Target="http://www.amazon.com/" TargetMode="External"/><Relationship Id="rId16" Type="http://schemas.openxmlformats.org/officeDocument/2006/relationships/hyperlink" Target="http://www.aliexpress.com/" TargetMode="External"/><Relationship Id="rId20" Type="http://schemas.openxmlformats.org/officeDocument/2006/relationships/hyperlink" Target="http://www.jd.com/" TargetMode="External"/><Relationship Id="rId1" Type="http://schemas.openxmlformats.org/officeDocument/2006/relationships/slideLayout" Target="../slideLayouts/slideLayout3.xml"/><Relationship Id="rId6" Type="http://schemas.openxmlformats.org/officeDocument/2006/relationships/hyperlink" Target="http://www.walmart.com/" TargetMode="External"/><Relationship Id="rId11" Type="http://schemas.openxmlformats.org/officeDocument/2006/relationships/hyperlink" Target="http://www.rakuten.com/" TargetMode="External"/><Relationship Id="rId5" Type="http://schemas.openxmlformats.org/officeDocument/2006/relationships/hyperlink" Target="http://www.etsy.com/" TargetMode="External"/><Relationship Id="rId15" Type="http://schemas.openxmlformats.org/officeDocument/2006/relationships/hyperlink" Target="http://www.overstock.com/" TargetMode="External"/><Relationship Id="rId10" Type="http://schemas.openxmlformats.org/officeDocument/2006/relationships/hyperlink" Target="http://www.flipkart.com/" TargetMode="External"/><Relationship Id="rId19" Type="http://schemas.openxmlformats.org/officeDocument/2006/relationships/hyperlink" Target="http://www.homedepot.com/" TargetMode="External"/><Relationship Id="rId4" Type="http://schemas.openxmlformats.org/officeDocument/2006/relationships/hyperlink" Target="http://www.alibaba.com/" TargetMode="External"/><Relationship Id="rId9" Type="http://schemas.openxmlformats.org/officeDocument/2006/relationships/hyperlink" Target="http://www.shopify.com/" TargetMode="External"/><Relationship Id="rId14" Type="http://schemas.openxmlformats.org/officeDocument/2006/relationships/hyperlink" Target="http://www.newegg.co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E4D846-3AFC-4F86-8C35-24B0542A2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hand holding a bag and a computer&#10;&#10;Description automatically generated">
            <a:extLst>
              <a:ext uri="{FF2B5EF4-FFF2-40B4-BE49-F238E27FC236}">
                <a16:creationId xmlns:a16="http://schemas.microsoft.com/office/drawing/2014/main" id="{1130EAE7-589B-AB37-F490-44F04403112C}"/>
              </a:ext>
            </a:extLst>
          </p:cNvPr>
          <p:cNvPicPr>
            <a:picLocks noChangeAspect="1"/>
          </p:cNvPicPr>
          <p:nvPr/>
        </p:nvPicPr>
        <p:blipFill rotWithShape="1">
          <a:blip r:embed="rId2"/>
          <a:srcRect l="17265" t="9091" r="1" b="1"/>
          <a:stretch/>
        </p:blipFill>
        <p:spPr>
          <a:xfrm>
            <a:off x="20" y="10"/>
            <a:ext cx="8668492" cy="6857990"/>
          </a:xfrm>
          <a:prstGeom prst="rect">
            <a:avLst/>
          </a:prstGeom>
        </p:spPr>
      </p:pic>
      <p:sp>
        <p:nvSpPr>
          <p:cNvPr id="11" name="Rectangle 10">
            <a:extLst>
              <a:ext uri="{FF2B5EF4-FFF2-40B4-BE49-F238E27FC236}">
                <a16:creationId xmlns:a16="http://schemas.microsoft.com/office/drawing/2014/main" id="{284781B9-12CB-45C3-907A-9ED93FF72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35399" y="0"/>
            <a:ext cx="9756601" cy="6858000"/>
          </a:xfrm>
          <a:prstGeom prst="rect">
            <a:avLst/>
          </a:prstGeom>
          <a:gradFill>
            <a:gsLst>
              <a:gs pos="53000">
                <a:schemeClr val="bg1"/>
              </a:gs>
              <a:gs pos="35000">
                <a:schemeClr val="bg1">
                  <a:alpha val="76000"/>
                </a:schemeClr>
              </a:gs>
              <a:gs pos="19000">
                <a:schemeClr val="bg1">
                  <a:alpha val="40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EC48480-DC1B-13D7-4856-1A60810F5782}"/>
              </a:ext>
            </a:extLst>
          </p:cNvPr>
          <p:cNvSpPr>
            <a:spLocks noGrp="1"/>
          </p:cNvSpPr>
          <p:nvPr>
            <p:ph type="ctrTitle"/>
          </p:nvPr>
        </p:nvSpPr>
        <p:spPr>
          <a:xfrm>
            <a:off x="5049520" y="1161288"/>
            <a:ext cx="6278880" cy="1124712"/>
          </a:xfrm>
        </p:spPr>
        <p:txBody>
          <a:bodyPr vert="horz" lIns="91440" tIns="45720" rIns="91440" bIns="45720" rtlCol="0" anchor="ctr">
            <a:normAutofit fontScale="90000"/>
          </a:bodyPr>
          <a:lstStyle/>
          <a:p>
            <a:pPr algn="r" rtl="0"/>
            <a:r>
              <a:rPr lang="en-US" sz="8000" dirty="0" err="1"/>
              <a:t>التجارة</a:t>
            </a:r>
            <a:r>
              <a:rPr lang="en-US" sz="8000" dirty="0"/>
              <a:t> </a:t>
            </a:r>
            <a:r>
              <a:rPr lang="en-US" sz="8000" dirty="0" err="1"/>
              <a:t>الإلكترونية</a:t>
            </a:r>
            <a:endParaRPr lang="en-US" sz="8000" dirty="0"/>
          </a:p>
        </p:txBody>
      </p:sp>
      <p:sp>
        <p:nvSpPr>
          <p:cNvPr id="13" name="Rectangle 1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687333"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53018" y="2443480"/>
            <a:ext cx="3218688"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182A7D13-93F0-4C18-B0CC-A38B08CBB91F}"/>
              </a:ext>
            </a:extLst>
          </p:cNvPr>
          <p:cNvSpPr>
            <a:spLocks noGrp="1"/>
          </p:cNvSpPr>
          <p:nvPr>
            <p:ph type="subTitle" idx="1"/>
          </p:nvPr>
        </p:nvSpPr>
        <p:spPr>
          <a:xfrm>
            <a:off x="6898640" y="3820160"/>
            <a:ext cx="4910736" cy="2105152"/>
          </a:xfrm>
        </p:spPr>
        <p:txBody>
          <a:bodyPr vert="horz" lIns="91440" tIns="45720" rIns="91440" bIns="45720" rtlCol="0" anchor="t">
            <a:normAutofit/>
          </a:bodyPr>
          <a:lstStyle/>
          <a:p>
            <a:r>
              <a:rPr lang="en-US" sz="2800" dirty="0">
                <a:latin typeface="+mn-lt"/>
                <a:cs typeface="+mn-cs"/>
              </a:rPr>
              <a:t>د. </a:t>
            </a:r>
            <a:r>
              <a:rPr lang="en-US" sz="2800" dirty="0" err="1">
                <a:latin typeface="+mn-lt"/>
                <a:cs typeface="+mn-cs"/>
              </a:rPr>
              <a:t>سالم</a:t>
            </a:r>
            <a:r>
              <a:rPr lang="en-US" sz="2800" dirty="0">
                <a:latin typeface="+mn-lt"/>
                <a:cs typeface="+mn-cs"/>
              </a:rPr>
              <a:t> </a:t>
            </a:r>
            <a:r>
              <a:rPr lang="en-US" sz="2800" dirty="0" err="1">
                <a:latin typeface="+mn-lt"/>
                <a:cs typeface="+mn-cs"/>
              </a:rPr>
              <a:t>الجندي</a:t>
            </a:r>
            <a:endParaRPr lang="en-US" sz="2800" dirty="0">
              <a:latin typeface="+mn-lt"/>
              <a:cs typeface="+mn-cs"/>
            </a:endParaRPr>
          </a:p>
          <a:p>
            <a:r>
              <a:rPr lang="en-US" dirty="0">
                <a:latin typeface="+mn-lt"/>
                <a:cs typeface="+mn-cs"/>
                <a:hlinkClick r:id="rId3"/>
              </a:rPr>
              <a:t>Salem.aljundi@kunoozu.edu.iq</a:t>
            </a:r>
            <a:r>
              <a:rPr lang="en-US" dirty="0">
                <a:latin typeface="+mn-lt"/>
                <a:cs typeface="+mn-cs"/>
              </a:rPr>
              <a:t> </a:t>
            </a:r>
          </a:p>
          <a:p>
            <a:r>
              <a:rPr lang="en-US" sz="2800" dirty="0" err="1">
                <a:latin typeface="+mn-lt"/>
                <a:cs typeface="+mn-cs"/>
              </a:rPr>
              <a:t>كلية</a:t>
            </a:r>
            <a:r>
              <a:rPr lang="en-US" sz="2800" dirty="0">
                <a:latin typeface="+mn-lt"/>
                <a:cs typeface="+mn-cs"/>
              </a:rPr>
              <a:t> </a:t>
            </a:r>
            <a:r>
              <a:rPr lang="en-US" sz="2800" dirty="0" err="1">
                <a:latin typeface="+mn-lt"/>
                <a:cs typeface="+mn-cs"/>
              </a:rPr>
              <a:t>الكنوز</a:t>
            </a:r>
            <a:r>
              <a:rPr lang="en-US" sz="2800" dirty="0">
                <a:latin typeface="+mn-lt"/>
                <a:cs typeface="+mn-cs"/>
              </a:rPr>
              <a:t> </a:t>
            </a:r>
            <a:r>
              <a:rPr lang="en-US" sz="2800" dirty="0" err="1">
                <a:latin typeface="+mn-lt"/>
                <a:cs typeface="+mn-cs"/>
              </a:rPr>
              <a:t>الجامعة</a:t>
            </a:r>
            <a:endParaRPr lang="en-US" sz="2800" dirty="0">
              <a:latin typeface="+mn-lt"/>
              <a:cs typeface="+mn-cs"/>
            </a:endParaRPr>
          </a:p>
          <a:p>
            <a:r>
              <a:rPr lang="en-US" sz="2800" dirty="0">
                <a:latin typeface="+mn-lt"/>
                <a:cs typeface="+mn-cs"/>
              </a:rPr>
              <a:t>2024</a:t>
            </a:r>
          </a:p>
        </p:txBody>
      </p:sp>
    </p:spTree>
    <p:extLst>
      <p:ext uri="{BB962C8B-B14F-4D97-AF65-F5344CB8AC3E}">
        <p14:creationId xmlns:p14="http://schemas.microsoft.com/office/powerpoint/2010/main" val="3645709512"/>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B72F8-A3AB-F740-1D4E-62B64F819D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477FC4-9067-D6AA-A7E7-72148C85ABBC}"/>
              </a:ext>
            </a:extLst>
          </p:cNvPr>
          <p:cNvSpPr>
            <a:spLocks noGrp="1"/>
          </p:cNvSpPr>
          <p:nvPr>
            <p:ph type="title"/>
          </p:nvPr>
        </p:nvSpPr>
        <p:spPr/>
        <p:txBody>
          <a:bodyPr/>
          <a:lstStyle/>
          <a:p>
            <a:r>
              <a:rPr lang="ar-SA" dirty="0"/>
              <a:t>مستلزمات البنية التحتية التكنولوجية للتجارة الإلكترونية</a:t>
            </a:r>
            <a:endParaRPr lang="en-AE" dirty="0"/>
          </a:p>
        </p:txBody>
      </p:sp>
      <p:sp>
        <p:nvSpPr>
          <p:cNvPr id="3" name="Content Placeholder 2">
            <a:extLst>
              <a:ext uri="{FF2B5EF4-FFF2-40B4-BE49-F238E27FC236}">
                <a16:creationId xmlns:a16="http://schemas.microsoft.com/office/drawing/2014/main" id="{BCFBE0DE-14B3-C199-BDD8-D34E58149F69}"/>
              </a:ext>
            </a:extLst>
          </p:cNvPr>
          <p:cNvSpPr>
            <a:spLocks noGrp="1"/>
          </p:cNvSpPr>
          <p:nvPr>
            <p:ph idx="1"/>
          </p:nvPr>
        </p:nvSpPr>
        <p:spPr/>
        <p:txBody>
          <a:bodyPr>
            <a:normAutofit fontScale="92500"/>
          </a:bodyPr>
          <a:lstStyle/>
          <a:p>
            <a:r>
              <a:rPr lang="ar-SA" sz="3200" b="1" dirty="0">
                <a:solidFill>
                  <a:schemeClr val="accent1"/>
                </a:solidFill>
              </a:rPr>
              <a:t>6.	نظام إدارة العلاقات مع العملاء</a:t>
            </a:r>
            <a:r>
              <a:rPr lang="en-US" sz="3200" b="1" dirty="0">
                <a:solidFill>
                  <a:schemeClr val="accent1"/>
                </a:solidFill>
              </a:rPr>
              <a:t>CRM </a:t>
            </a:r>
          </a:p>
          <a:p>
            <a:r>
              <a:rPr lang="en-US" sz="3200" b="1" dirty="0"/>
              <a:t>   - </a:t>
            </a:r>
            <a:r>
              <a:rPr lang="ar-SA" sz="3200" b="1" dirty="0"/>
              <a:t>وصف: نظام يسهل تتبع وإدارة علاقات العملاء.</a:t>
            </a:r>
          </a:p>
          <a:p>
            <a:r>
              <a:rPr lang="ar-SA" sz="3200" b="1" dirty="0"/>
              <a:t>   - أهميته: يساعد في تحسين خدمة العملاء وفهم احتياجاتهم.</a:t>
            </a:r>
          </a:p>
          <a:p>
            <a:endParaRPr lang="ar-SA" sz="3200" b="1" dirty="0"/>
          </a:p>
          <a:p>
            <a:r>
              <a:rPr lang="ar-SA" sz="3200" b="1" dirty="0">
                <a:solidFill>
                  <a:schemeClr val="accent1"/>
                </a:solidFill>
              </a:rPr>
              <a:t>7.	حلول الأمان والحماية:</a:t>
            </a:r>
          </a:p>
          <a:p>
            <a:r>
              <a:rPr lang="ar-SA" sz="3200" b="1" dirty="0"/>
              <a:t>   - وصف: برامج وأدوات لحماية الموقع من هجمات القرصنة والبرمجيات الخبيثة.</a:t>
            </a:r>
          </a:p>
          <a:p>
            <a:r>
              <a:rPr lang="ar-SA" sz="3200" b="1" dirty="0"/>
              <a:t>   - أهميتها: تقوم بتوفير طبقات إضافية من الحماية لمنع فقدان البيانات وتعطيل الخدمة.</a:t>
            </a:r>
          </a:p>
        </p:txBody>
      </p:sp>
      <p:sp>
        <p:nvSpPr>
          <p:cNvPr id="4" name="Slide Number Placeholder 3">
            <a:extLst>
              <a:ext uri="{FF2B5EF4-FFF2-40B4-BE49-F238E27FC236}">
                <a16:creationId xmlns:a16="http://schemas.microsoft.com/office/drawing/2014/main" id="{6A1FE944-2D3B-2C24-782F-09279DDC5845}"/>
              </a:ext>
            </a:extLst>
          </p:cNvPr>
          <p:cNvSpPr>
            <a:spLocks noGrp="1"/>
          </p:cNvSpPr>
          <p:nvPr>
            <p:ph type="sldNum" sz="quarter" idx="12"/>
          </p:nvPr>
        </p:nvSpPr>
        <p:spPr/>
        <p:txBody>
          <a:bodyPr/>
          <a:lstStyle/>
          <a:p>
            <a:fld id="{9D7E10A5-D6BE-49F1-B6B0-3994C46CDFDC}" type="slidenum">
              <a:rPr lang="en-AE" smtClean="0"/>
              <a:pPr/>
              <a:t>10</a:t>
            </a:fld>
            <a:endParaRPr lang="en-AE" dirty="0"/>
          </a:p>
        </p:txBody>
      </p:sp>
    </p:spTree>
    <p:extLst>
      <p:ext uri="{BB962C8B-B14F-4D97-AF65-F5344CB8AC3E}">
        <p14:creationId xmlns:p14="http://schemas.microsoft.com/office/powerpoint/2010/main" val="2700691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arn(inVertical)">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75B82-2E1D-4C9D-F42C-64229D2331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CB9989-8ECF-4FD0-DA5D-623752E36C46}"/>
              </a:ext>
            </a:extLst>
          </p:cNvPr>
          <p:cNvSpPr>
            <a:spLocks noGrp="1"/>
          </p:cNvSpPr>
          <p:nvPr>
            <p:ph type="title"/>
          </p:nvPr>
        </p:nvSpPr>
        <p:spPr/>
        <p:txBody>
          <a:bodyPr/>
          <a:lstStyle/>
          <a:p>
            <a:r>
              <a:rPr lang="ar-SA" dirty="0"/>
              <a:t>مستلزمات البنية التحتية التكنولوجية للتجارة الإلكترونية</a:t>
            </a:r>
            <a:endParaRPr lang="en-AE" dirty="0"/>
          </a:p>
        </p:txBody>
      </p:sp>
      <p:sp>
        <p:nvSpPr>
          <p:cNvPr id="3" name="Content Placeholder 2">
            <a:extLst>
              <a:ext uri="{FF2B5EF4-FFF2-40B4-BE49-F238E27FC236}">
                <a16:creationId xmlns:a16="http://schemas.microsoft.com/office/drawing/2014/main" id="{D15643BB-79C6-951E-F328-039D9712E8F6}"/>
              </a:ext>
            </a:extLst>
          </p:cNvPr>
          <p:cNvSpPr>
            <a:spLocks noGrp="1"/>
          </p:cNvSpPr>
          <p:nvPr>
            <p:ph idx="1"/>
          </p:nvPr>
        </p:nvSpPr>
        <p:spPr/>
        <p:txBody>
          <a:bodyPr>
            <a:normAutofit fontScale="92500"/>
          </a:bodyPr>
          <a:lstStyle/>
          <a:p>
            <a:r>
              <a:rPr lang="ar-SA" sz="3200" b="1" dirty="0">
                <a:solidFill>
                  <a:schemeClr val="accent1"/>
                </a:solidFill>
              </a:rPr>
              <a:t>8.	تقنيات التحليل والتتبع:</a:t>
            </a:r>
          </a:p>
          <a:p>
            <a:r>
              <a:rPr lang="ar-SA" sz="3200" b="1" dirty="0"/>
              <a:t>   - وصف: أدوات لتحليل أداء الموقع وسلوك المستخدمين.</a:t>
            </a:r>
          </a:p>
          <a:p>
            <a:r>
              <a:rPr lang="ar-SA" sz="3200" b="1" dirty="0"/>
              <a:t>   - أهميتها: توفير بيانات تحليلية لفهم سلوك العملاء وتحسين تجربتهم.</a:t>
            </a:r>
          </a:p>
          <a:p>
            <a:endParaRPr lang="ar-SA" sz="3200" b="1" dirty="0"/>
          </a:p>
          <a:p>
            <a:r>
              <a:rPr lang="ar-SA" sz="3200" b="1" dirty="0">
                <a:solidFill>
                  <a:schemeClr val="accent1"/>
                </a:solidFill>
              </a:rPr>
              <a:t>9.	تقنيات الحوسبة السحابية </a:t>
            </a:r>
            <a:r>
              <a:rPr lang="en-US" sz="3200" b="1" dirty="0">
                <a:solidFill>
                  <a:schemeClr val="accent1"/>
                </a:solidFill>
              </a:rPr>
              <a:t>Cloud Computing</a:t>
            </a:r>
            <a:r>
              <a:rPr lang="ar-SA" sz="3200" b="1" dirty="0">
                <a:solidFill>
                  <a:schemeClr val="accent1"/>
                </a:solidFill>
              </a:rPr>
              <a:t>:</a:t>
            </a:r>
          </a:p>
          <a:p>
            <a:r>
              <a:rPr lang="ar-SA" sz="3200" b="1" dirty="0"/>
              <a:t>   - وصف: استخدام موارد الخوادم والتخزين عبر الإنترنت لتحسين قدرة التوسع وتوفير موارد.</a:t>
            </a:r>
          </a:p>
          <a:p>
            <a:r>
              <a:rPr lang="ar-SA" sz="3200" b="1" dirty="0"/>
              <a:t>   - أهميتها: تحسين مرونة البنية التحتية وتوفير حلا افتراضيا لتكاليف التشغيل.</a:t>
            </a:r>
          </a:p>
        </p:txBody>
      </p:sp>
      <p:sp>
        <p:nvSpPr>
          <p:cNvPr id="4" name="Slide Number Placeholder 3">
            <a:extLst>
              <a:ext uri="{FF2B5EF4-FFF2-40B4-BE49-F238E27FC236}">
                <a16:creationId xmlns:a16="http://schemas.microsoft.com/office/drawing/2014/main" id="{17090E7E-298C-0D6B-176E-92A6307B5E1E}"/>
              </a:ext>
            </a:extLst>
          </p:cNvPr>
          <p:cNvSpPr>
            <a:spLocks noGrp="1"/>
          </p:cNvSpPr>
          <p:nvPr>
            <p:ph type="sldNum" sz="quarter" idx="12"/>
          </p:nvPr>
        </p:nvSpPr>
        <p:spPr/>
        <p:txBody>
          <a:bodyPr/>
          <a:lstStyle/>
          <a:p>
            <a:fld id="{9D7E10A5-D6BE-49F1-B6B0-3994C46CDFDC}" type="slidenum">
              <a:rPr lang="en-AE" smtClean="0"/>
              <a:pPr/>
              <a:t>11</a:t>
            </a:fld>
            <a:endParaRPr lang="en-AE" dirty="0"/>
          </a:p>
        </p:txBody>
      </p:sp>
    </p:spTree>
    <p:extLst>
      <p:ext uri="{BB962C8B-B14F-4D97-AF65-F5344CB8AC3E}">
        <p14:creationId xmlns:p14="http://schemas.microsoft.com/office/powerpoint/2010/main" val="1216822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ipe(down)">
                                      <p:cBhvr>
                                        <p:cTn id="10" dur="500"/>
                                        <p:tgtEl>
                                          <p:spTgt spid="3">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6D899B-571A-2A9E-5413-4E6D42D92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16F729-7E52-3FE4-8E4C-9469AD434915}"/>
              </a:ext>
            </a:extLst>
          </p:cNvPr>
          <p:cNvSpPr>
            <a:spLocks noGrp="1"/>
          </p:cNvSpPr>
          <p:nvPr>
            <p:ph type="title"/>
          </p:nvPr>
        </p:nvSpPr>
        <p:spPr/>
        <p:txBody>
          <a:bodyPr/>
          <a:lstStyle/>
          <a:p>
            <a:r>
              <a:rPr lang="ar-SA" dirty="0"/>
              <a:t>مستلزمات البنية التحتية التكنولوجية للتجارة الإلكترونية</a:t>
            </a:r>
            <a:endParaRPr lang="en-AE" dirty="0"/>
          </a:p>
        </p:txBody>
      </p:sp>
      <p:sp>
        <p:nvSpPr>
          <p:cNvPr id="3" name="Content Placeholder 2">
            <a:extLst>
              <a:ext uri="{FF2B5EF4-FFF2-40B4-BE49-F238E27FC236}">
                <a16:creationId xmlns:a16="http://schemas.microsoft.com/office/drawing/2014/main" id="{A6FA05AD-2BC9-9A87-2B37-8EEC92E2D49E}"/>
              </a:ext>
            </a:extLst>
          </p:cNvPr>
          <p:cNvSpPr>
            <a:spLocks noGrp="1"/>
          </p:cNvSpPr>
          <p:nvPr>
            <p:ph idx="1"/>
          </p:nvPr>
        </p:nvSpPr>
        <p:spPr/>
        <p:txBody>
          <a:bodyPr>
            <a:normAutofit fontScale="92500"/>
          </a:bodyPr>
          <a:lstStyle/>
          <a:p>
            <a:r>
              <a:rPr lang="ar-SA" sz="3200" b="1" dirty="0">
                <a:solidFill>
                  <a:schemeClr val="accent1"/>
                </a:solidFill>
              </a:rPr>
              <a:t>10.	تكنولوجيا الجوّال:</a:t>
            </a:r>
          </a:p>
          <a:p>
            <a:r>
              <a:rPr lang="ar-SA" sz="3200" b="1" dirty="0"/>
              <a:t>    - وصف: توفير تجربة تصفح متجاوبة على الأجهزة المحمولة.</a:t>
            </a:r>
          </a:p>
          <a:p>
            <a:r>
              <a:rPr lang="ar-SA" sz="3200" b="1" dirty="0"/>
              <a:t>    - أهميتها: تحسين وصول المستخدمين عبر الأجهزة المحمولة وتحسين تصفحهم.</a:t>
            </a:r>
            <a:endParaRPr lang="en-US" sz="3200" b="1" dirty="0"/>
          </a:p>
          <a:p>
            <a:endParaRPr lang="ar-SA" sz="3200" b="1" dirty="0"/>
          </a:p>
          <a:p>
            <a:r>
              <a:rPr lang="ar-SA" sz="3200" dirty="0"/>
              <a:t>هذه المستلزمات تشكل الأساس الذي يساعد في بناء بنية تحتية تكنولوجية فعّالة لدعم التجارة الإلكترونية. يجب أن يتم تصميم وتكامل هذه المكونات بشكل متكامل لضمان أمان البيانات، وكفاءة العمليات، وتجربة المستخدم السلسة. استخدام هذه المستلزمات بشكل صحيح يسهم في تحقيق نجاح الأعمال التجارية عبر الإنترنت وتحقيق التوسع والرضا لدى العملاء.</a:t>
            </a:r>
          </a:p>
          <a:p>
            <a:endParaRPr lang="ar-SA" sz="3200" b="1" dirty="0"/>
          </a:p>
        </p:txBody>
      </p:sp>
      <p:sp>
        <p:nvSpPr>
          <p:cNvPr id="4" name="Slide Number Placeholder 3">
            <a:extLst>
              <a:ext uri="{FF2B5EF4-FFF2-40B4-BE49-F238E27FC236}">
                <a16:creationId xmlns:a16="http://schemas.microsoft.com/office/drawing/2014/main" id="{3B809DDA-5B5A-6ABE-75F2-30E0CEB83893}"/>
              </a:ext>
            </a:extLst>
          </p:cNvPr>
          <p:cNvSpPr>
            <a:spLocks noGrp="1"/>
          </p:cNvSpPr>
          <p:nvPr>
            <p:ph type="sldNum" sz="quarter" idx="12"/>
          </p:nvPr>
        </p:nvSpPr>
        <p:spPr/>
        <p:txBody>
          <a:bodyPr/>
          <a:lstStyle/>
          <a:p>
            <a:fld id="{9D7E10A5-D6BE-49F1-B6B0-3994C46CDFDC}" type="slidenum">
              <a:rPr lang="en-AE" smtClean="0"/>
              <a:pPr/>
              <a:t>12</a:t>
            </a:fld>
            <a:endParaRPr lang="en-AE" dirty="0"/>
          </a:p>
        </p:txBody>
      </p:sp>
    </p:spTree>
    <p:extLst>
      <p:ext uri="{BB962C8B-B14F-4D97-AF65-F5344CB8AC3E}">
        <p14:creationId xmlns:p14="http://schemas.microsoft.com/office/powerpoint/2010/main" val="8184325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3D194-6FF3-331E-1109-02FDF07447C1}"/>
              </a:ext>
            </a:extLst>
          </p:cNvPr>
          <p:cNvSpPr>
            <a:spLocks noGrp="1"/>
          </p:cNvSpPr>
          <p:nvPr>
            <p:ph type="title"/>
          </p:nvPr>
        </p:nvSpPr>
        <p:spPr>
          <a:blipFill>
            <a:blip r:embed="rId2"/>
            <a:tile tx="0" ty="0" sx="100000" sy="100000" flip="none" algn="tl"/>
          </a:blipFill>
        </p:spPr>
        <p:txBody>
          <a:bodyPr>
            <a:normAutofit/>
          </a:bodyPr>
          <a:lstStyle/>
          <a:p>
            <a:r>
              <a:rPr lang="ar-SA" sz="5400" dirty="0"/>
              <a:t>الاعتبارات القانونية للتجارة الإلكترونية</a:t>
            </a:r>
            <a:endParaRPr lang="en-AE" sz="5400" dirty="0"/>
          </a:p>
        </p:txBody>
      </p:sp>
      <p:sp>
        <p:nvSpPr>
          <p:cNvPr id="3" name="Content Placeholder 2">
            <a:extLst>
              <a:ext uri="{FF2B5EF4-FFF2-40B4-BE49-F238E27FC236}">
                <a16:creationId xmlns:a16="http://schemas.microsoft.com/office/drawing/2014/main" id="{DB871DDB-EB47-08EB-C1FA-19021F1A9814}"/>
              </a:ext>
            </a:extLst>
          </p:cNvPr>
          <p:cNvSpPr>
            <a:spLocks noGrp="1"/>
          </p:cNvSpPr>
          <p:nvPr>
            <p:ph idx="1"/>
          </p:nvPr>
        </p:nvSpPr>
        <p:spPr/>
        <p:txBody>
          <a:bodyPr/>
          <a:lstStyle/>
          <a:p>
            <a:r>
              <a:rPr lang="ar-SA" b="1" dirty="0">
                <a:solidFill>
                  <a:schemeClr val="accent1"/>
                </a:solidFill>
              </a:rPr>
              <a:t>1.	حماية المستهلك:</a:t>
            </a:r>
          </a:p>
          <a:p>
            <a:r>
              <a:rPr lang="ar-SA" b="1" dirty="0"/>
              <a:t>   - يجب على التجار الإلكترونيين الامتثال لقوانين حماية المستهلك التي تتناول حقوق المستهلكين، مثل سياسات الاسترجاع والضمان، وتوفير معلومات صحيحة وواضحة عن المنتجات أو الخدمات المعروضة.</a:t>
            </a:r>
          </a:p>
          <a:p>
            <a:endParaRPr lang="ar-SA" b="1" dirty="0"/>
          </a:p>
          <a:p>
            <a:r>
              <a:rPr lang="ar-SA" b="1" dirty="0">
                <a:solidFill>
                  <a:schemeClr val="accent1"/>
                </a:solidFill>
              </a:rPr>
              <a:t>2.	حماية البيانات الشخصية:</a:t>
            </a:r>
          </a:p>
          <a:p>
            <a:r>
              <a:rPr lang="ar-SA" b="1" dirty="0"/>
              <a:t>   - يجب على التجار الإلكترونيين احترام خصوصية المعلومات الشخصية للعملاء والامتثال لقوانين حماية البيانات، مثل قانون الحماية العامة للبيانات في الاتحاد الأوروبي وغيرها من التشريعات المحلية.</a:t>
            </a:r>
          </a:p>
        </p:txBody>
      </p:sp>
      <p:sp>
        <p:nvSpPr>
          <p:cNvPr id="4" name="Slide Number Placeholder 3">
            <a:extLst>
              <a:ext uri="{FF2B5EF4-FFF2-40B4-BE49-F238E27FC236}">
                <a16:creationId xmlns:a16="http://schemas.microsoft.com/office/drawing/2014/main" id="{F710B076-1BCE-8B9C-1E2C-53A575D37EC8}"/>
              </a:ext>
            </a:extLst>
          </p:cNvPr>
          <p:cNvSpPr>
            <a:spLocks noGrp="1"/>
          </p:cNvSpPr>
          <p:nvPr>
            <p:ph type="sldNum" sz="quarter" idx="12"/>
          </p:nvPr>
        </p:nvSpPr>
        <p:spPr/>
        <p:txBody>
          <a:bodyPr/>
          <a:lstStyle/>
          <a:p>
            <a:fld id="{9D7E10A5-D6BE-49F1-B6B0-3994C46CDFDC}" type="slidenum">
              <a:rPr lang="en-AE" smtClean="0"/>
              <a:pPr/>
              <a:t>13</a:t>
            </a:fld>
            <a:endParaRPr lang="en-AE" dirty="0"/>
          </a:p>
        </p:txBody>
      </p:sp>
    </p:spTree>
    <p:extLst>
      <p:ext uri="{BB962C8B-B14F-4D97-AF65-F5344CB8AC3E}">
        <p14:creationId xmlns:p14="http://schemas.microsoft.com/office/powerpoint/2010/main" val="30039521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095BE-BD79-E34F-FF81-03C11EDF1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452C74-BB84-DAFC-617E-35C397968657}"/>
              </a:ext>
            </a:extLst>
          </p:cNvPr>
          <p:cNvSpPr>
            <a:spLocks noGrp="1"/>
          </p:cNvSpPr>
          <p:nvPr>
            <p:ph type="title"/>
          </p:nvPr>
        </p:nvSpPr>
        <p:spPr/>
        <p:txBody>
          <a:bodyPr>
            <a:normAutofit/>
          </a:bodyPr>
          <a:lstStyle/>
          <a:p>
            <a:r>
              <a:rPr lang="ar-SA" sz="5400" dirty="0"/>
              <a:t>الاعتبارات القانونية للتجارة الإلكترونية</a:t>
            </a:r>
            <a:endParaRPr lang="en-AE" sz="5400" dirty="0"/>
          </a:p>
        </p:txBody>
      </p:sp>
      <p:sp>
        <p:nvSpPr>
          <p:cNvPr id="3" name="Content Placeholder 2">
            <a:extLst>
              <a:ext uri="{FF2B5EF4-FFF2-40B4-BE49-F238E27FC236}">
                <a16:creationId xmlns:a16="http://schemas.microsoft.com/office/drawing/2014/main" id="{8DAB7773-F15D-A6EF-8C64-19224C8DDC18}"/>
              </a:ext>
            </a:extLst>
          </p:cNvPr>
          <p:cNvSpPr>
            <a:spLocks noGrp="1"/>
          </p:cNvSpPr>
          <p:nvPr>
            <p:ph idx="1"/>
          </p:nvPr>
        </p:nvSpPr>
        <p:spPr/>
        <p:txBody>
          <a:bodyPr/>
          <a:lstStyle/>
          <a:p>
            <a:r>
              <a:rPr lang="ar-SA" b="1" dirty="0">
                <a:solidFill>
                  <a:schemeClr val="accent1"/>
                </a:solidFill>
              </a:rPr>
              <a:t>3.	حقوق الملكية الفكرية:</a:t>
            </a:r>
          </a:p>
          <a:p>
            <a:r>
              <a:rPr lang="ar-SA" b="1" dirty="0"/>
              <a:t>   - يجب على التجار الإلكترونيين احترام حقوق الملكية الفكرية للمنتجات والعلامات التجارية، وتجنب الانتهاكات لحقوق الملكية الفكرية للآخرين، مع الالتزام بقوانين حقوق الملكية الفكرية.</a:t>
            </a:r>
          </a:p>
          <a:p>
            <a:endParaRPr lang="ar-SA" b="1" dirty="0"/>
          </a:p>
          <a:p>
            <a:r>
              <a:rPr lang="ar-SA" b="1" dirty="0">
                <a:solidFill>
                  <a:schemeClr val="accent1"/>
                </a:solidFill>
              </a:rPr>
              <a:t>4.	الضرائب والجمارك:</a:t>
            </a:r>
          </a:p>
          <a:p>
            <a:r>
              <a:rPr lang="ar-SA" b="1" dirty="0"/>
              <a:t>   - يجب على التجار الإلكترونيين فهم التشريعات الضريبية المتعلقة بالمبيعات عبر الإنترنت في الأسواق التي يعملون فيها، بما في ذلك جباية ضرائب المبيعات وتقديم التقارير الضريبية المطلوبة. كما يجب مراعاة الجوانب الجمركية في حالة الشحن الدولي.</a:t>
            </a:r>
          </a:p>
        </p:txBody>
      </p:sp>
      <p:sp>
        <p:nvSpPr>
          <p:cNvPr id="4" name="Slide Number Placeholder 3">
            <a:extLst>
              <a:ext uri="{FF2B5EF4-FFF2-40B4-BE49-F238E27FC236}">
                <a16:creationId xmlns:a16="http://schemas.microsoft.com/office/drawing/2014/main" id="{EAD731B5-D623-9396-D634-235EFDC69B28}"/>
              </a:ext>
            </a:extLst>
          </p:cNvPr>
          <p:cNvSpPr>
            <a:spLocks noGrp="1"/>
          </p:cNvSpPr>
          <p:nvPr>
            <p:ph type="sldNum" sz="quarter" idx="12"/>
          </p:nvPr>
        </p:nvSpPr>
        <p:spPr/>
        <p:txBody>
          <a:bodyPr/>
          <a:lstStyle/>
          <a:p>
            <a:fld id="{9D7E10A5-D6BE-49F1-B6B0-3994C46CDFDC}" type="slidenum">
              <a:rPr lang="en-AE" smtClean="0"/>
              <a:pPr/>
              <a:t>14</a:t>
            </a:fld>
            <a:endParaRPr lang="en-AE" dirty="0"/>
          </a:p>
        </p:txBody>
      </p:sp>
    </p:spTree>
    <p:extLst>
      <p:ext uri="{BB962C8B-B14F-4D97-AF65-F5344CB8AC3E}">
        <p14:creationId xmlns:p14="http://schemas.microsoft.com/office/powerpoint/2010/main" val="58871663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92F83-A032-6A82-E15E-B931BAD25F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B2D26B-A4AE-90E7-166A-EBC7465874ED}"/>
              </a:ext>
            </a:extLst>
          </p:cNvPr>
          <p:cNvSpPr>
            <a:spLocks noGrp="1"/>
          </p:cNvSpPr>
          <p:nvPr>
            <p:ph type="title"/>
          </p:nvPr>
        </p:nvSpPr>
        <p:spPr/>
        <p:txBody>
          <a:bodyPr>
            <a:normAutofit/>
          </a:bodyPr>
          <a:lstStyle/>
          <a:p>
            <a:r>
              <a:rPr lang="ar-SA" sz="5400" dirty="0"/>
              <a:t>الاعتبارات القانونية للتجارة الإلكترونية</a:t>
            </a:r>
            <a:endParaRPr lang="en-AE" sz="5400" dirty="0"/>
          </a:p>
        </p:txBody>
      </p:sp>
      <p:sp>
        <p:nvSpPr>
          <p:cNvPr id="3" name="Content Placeholder 2">
            <a:extLst>
              <a:ext uri="{FF2B5EF4-FFF2-40B4-BE49-F238E27FC236}">
                <a16:creationId xmlns:a16="http://schemas.microsoft.com/office/drawing/2014/main" id="{B8368F69-B6F6-F0E0-1493-169E927DBEA2}"/>
              </a:ext>
            </a:extLst>
          </p:cNvPr>
          <p:cNvSpPr>
            <a:spLocks noGrp="1"/>
          </p:cNvSpPr>
          <p:nvPr>
            <p:ph idx="1"/>
          </p:nvPr>
        </p:nvSpPr>
        <p:spPr/>
        <p:txBody>
          <a:bodyPr>
            <a:normAutofit lnSpcReduction="10000"/>
          </a:bodyPr>
          <a:lstStyle/>
          <a:p>
            <a:r>
              <a:rPr lang="ar-SA" sz="3200" b="1" dirty="0">
                <a:solidFill>
                  <a:schemeClr val="accent1"/>
                </a:solidFill>
              </a:rPr>
              <a:t>5.	التوقيع الإلكتروني والعقود الرقمية:</a:t>
            </a:r>
          </a:p>
          <a:p>
            <a:r>
              <a:rPr lang="ar-SA" sz="3200" b="1" dirty="0"/>
              <a:t>   </a:t>
            </a:r>
            <a:r>
              <a:rPr lang="ar-SA" sz="3200" dirty="0"/>
              <a:t>- يتعين على التجار الإلكترونيين الامتثال لقوانين التوقيع الإلكتروني والاعتراف بصحة العقود الرقمية، مما يتيح للعملاء التوقيع على الصفقات والعقود عبر الإنترنت.</a:t>
            </a:r>
          </a:p>
          <a:p>
            <a:endParaRPr lang="ar-SA" sz="3200" b="1" dirty="0"/>
          </a:p>
          <a:p>
            <a:r>
              <a:rPr lang="ar-SA" sz="3200" b="1" dirty="0">
                <a:solidFill>
                  <a:schemeClr val="accent1"/>
                </a:solidFill>
              </a:rPr>
              <a:t>6.	الأمان الإلكتروني:</a:t>
            </a:r>
          </a:p>
          <a:p>
            <a:r>
              <a:rPr lang="ar-SA" sz="3200" b="1" dirty="0"/>
              <a:t>   </a:t>
            </a:r>
            <a:r>
              <a:rPr lang="ar-SA" sz="3200" dirty="0"/>
              <a:t>- يتعين على التجار الإلكترونيين اتخاذ إجراءات أمان فعّالة لحماية العملاء والمعلومات المالية، والامتثال للقوانين المتعلقة بأمان المعلومات والحماية من الاختراقات.</a:t>
            </a:r>
          </a:p>
        </p:txBody>
      </p:sp>
      <p:sp>
        <p:nvSpPr>
          <p:cNvPr id="4" name="Slide Number Placeholder 3">
            <a:extLst>
              <a:ext uri="{FF2B5EF4-FFF2-40B4-BE49-F238E27FC236}">
                <a16:creationId xmlns:a16="http://schemas.microsoft.com/office/drawing/2014/main" id="{06428EDD-B761-AEC3-7060-D815D557071B}"/>
              </a:ext>
            </a:extLst>
          </p:cNvPr>
          <p:cNvSpPr>
            <a:spLocks noGrp="1"/>
          </p:cNvSpPr>
          <p:nvPr>
            <p:ph type="sldNum" sz="quarter" idx="12"/>
          </p:nvPr>
        </p:nvSpPr>
        <p:spPr/>
        <p:txBody>
          <a:bodyPr/>
          <a:lstStyle/>
          <a:p>
            <a:fld id="{9D7E10A5-D6BE-49F1-B6B0-3994C46CDFDC}" type="slidenum">
              <a:rPr lang="en-AE" smtClean="0"/>
              <a:pPr/>
              <a:t>15</a:t>
            </a:fld>
            <a:endParaRPr lang="en-AE" dirty="0"/>
          </a:p>
        </p:txBody>
      </p:sp>
    </p:spTree>
    <p:extLst>
      <p:ext uri="{BB962C8B-B14F-4D97-AF65-F5344CB8AC3E}">
        <p14:creationId xmlns:p14="http://schemas.microsoft.com/office/powerpoint/2010/main" val="29317770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B6F5B-9C28-7479-14CD-7F65F377CB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D4B594-6911-F496-48CD-5A5DC5CE7373}"/>
              </a:ext>
            </a:extLst>
          </p:cNvPr>
          <p:cNvSpPr>
            <a:spLocks noGrp="1"/>
          </p:cNvSpPr>
          <p:nvPr>
            <p:ph type="title"/>
          </p:nvPr>
        </p:nvSpPr>
        <p:spPr/>
        <p:txBody>
          <a:bodyPr>
            <a:normAutofit/>
          </a:bodyPr>
          <a:lstStyle/>
          <a:p>
            <a:r>
              <a:rPr lang="ar-SA" sz="5400" dirty="0"/>
              <a:t>الاعتبارات القانونية للتجارة الإلكترونية</a:t>
            </a:r>
            <a:endParaRPr lang="en-AE" sz="5400" dirty="0"/>
          </a:p>
        </p:txBody>
      </p:sp>
      <p:sp>
        <p:nvSpPr>
          <p:cNvPr id="3" name="Content Placeholder 2">
            <a:extLst>
              <a:ext uri="{FF2B5EF4-FFF2-40B4-BE49-F238E27FC236}">
                <a16:creationId xmlns:a16="http://schemas.microsoft.com/office/drawing/2014/main" id="{039E7069-3B2F-F09E-38E4-6D436E02C8DE}"/>
              </a:ext>
            </a:extLst>
          </p:cNvPr>
          <p:cNvSpPr>
            <a:spLocks noGrp="1"/>
          </p:cNvSpPr>
          <p:nvPr>
            <p:ph idx="1"/>
          </p:nvPr>
        </p:nvSpPr>
        <p:spPr/>
        <p:txBody>
          <a:bodyPr>
            <a:normAutofit lnSpcReduction="10000"/>
          </a:bodyPr>
          <a:lstStyle/>
          <a:p>
            <a:r>
              <a:rPr lang="ar-SA" sz="3200" b="1" dirty="0">
                <a:solidFill>
                  <a:schemeClr val="accent1"/>
                </a:solidFill>
              </a:rPr>
              <a:t>7.	المسؤولية القانونية:</a:t>
            </a:r>
          </a:p>
          <a:p>
            <a:r>
              <a:rPr lang="ar-SA" sz="3200" dirty="0"/>
              <a:t>   - يجب على التجار الإلكترونيين تحديد الالتزامات القانونية والمسؤوليات المتعلقة بالمنتجات أو الخدمات التي يقدمونها، وضمان التوافق مع قوانين المسؤولية المدنية والقانون التجاري.</a:t>
            </a:r>
          </a:p>
          <a:p>
            <a:endParaRPr lang="ar-SA" sz="3200" dirty="0"/>
          </a:p>
          <a:p>
            <a:r>
              <a:rPr lang="ar-SA" sz="3200" b="1" dirty="0">
                <a:solidFill>
                  <a:schemeClr val="accent1"/>
                </a:solidFill>
              </a:rPr>
              <a:t>8.	التسويق الإلكتروني:</a:t>
            </a:r>
          </a:p>
          <a:p>
            <a:r>
              <a:rPr lang="ar-SA" sz="3200" dirty="0"/>
              <a:t>   - يجب أن يكون التسويق الإلكتروني متوافقًا مع قوانين المنافسة العادلة والإعلانات الرقمية، مع ضرورة توضيح مصادر المعلومات وضمان صحة البيانات المقدمة في الحملات التسويقية.</a:t>
            </a:r>
          </a:p>
        </p:txBody>
      </p:sp>
      <p:sp>
        <p:nvSpPr>
          <p:cNvPr id="4" name="Slide Number Placeholder 3">
            <a:extLst>
              <a:ext uri="{FF2B5EF4-FFF2-40B4-BE49-F238E27FC236}">
                <a16:creationId xmlns:a16="http://schemas.microsoft.com/office/drawing/2014/main" id="{5BF4E9F4-145F-6572-7A0E-976A2151B796}"/>
              </a:ext>
            </a:extLst>
          </p:cNvPr>
          <p:cNvSpPr>
            <a:spLocks noGrp="1"/>
          </p:cNvSpPr>
          <p:nvPr>
            <p:ph type="sldNum" sz="quarter" idx="12"/>
          </p:nvPr>
        </p:nvSpPr>
        <p:spPr/>
        <p:txBody>
          <a:bodyPr/>
          <a:lstStyle/>
          <a:p>
            <a:fld id="{9D7E10A5-D6BE-49F1-B6B0-3994C46CDFDC}" type="slidenum">
              <a:rPr lang="en-AE" smtClean="0"/>
              <a:pPr/>
              <a:t>16</a:t>
            </a:fld>
            <a:endParaRPr lang="en-AE" dirty="0"/>
          </a:p>
        </p:txBody>
      </p:sp>
    </p:spTree>
    <p:extLst>
      <p:ext uri="{BB962C8B-B14F-4D97-AF65-F5344CB8AC3E}">
        <p14:creationId xmlns:p14="http://schemas.microsoft.com/office/powerpoint/2010/main" val="34428930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76BC8-C160-998B-3D98-AA6077FDFB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3EE852-5463-0E0C-C528-B6DD2FAD75B9}"/>
              </a:ext>
            </a:extLst>
          </p:cNvPr>
          <p:cNvSpPr>
            <a:spLocks noGrp="1"/>
          </p:cNvSpPr>
          <p:nvPr>
            <p:ph type="title"/>
          </p:nvPr>
        </p:nvSpPr>
        <p:spPr/>
        <p:txBody>
          <a:bodyPr>
            <a:normAutofit/>
          </a:bodyPr>
          <a:lstStyle/>
          <a:p>
            <a:r>
              <a:rPr lang="ar-SA" sz="5400" dirty="0"/>
              <a:t>الاعتبارات القانونية للتجارة الإلكترونية</a:t>
            </a:r>
            <a:endParaRPr lang="en-AE" sz="5400" dirty="0"/>
          </a:p>
        </p:txBody>
      </p:sp>
      <p:sp>
        <p:nvSpPr>
          <p:cNvPr id="3" name="Content Placeholder 2">
            <a:extLst>
              <a:ext uri="{FF2B5EF4-FFF2-40B4-BE49-F238E27FC236}">
                <a16:creationId xmlns:a16="http://schemas.microsoft.com/office/drawing/2014/main" id="{671C7BE4-A5E3-5732-3391-575A33D9F97D}"/>
              </a:ext>
            </a:extLst>
          </p:cNvPr>
          <p:cNvSpPr>
            <a:spLocks noGrp="1"/>
          </p:cNvSpPr>
          <p:nvPr>
            <p:ph idx="1"/>
          </p:nvPr>
        </p:nvSpPr>
        <p:spPr/>
        <p:txBody>
          <a:bodyPr>
            <a:normAutofit/>
          </a:bodyPr>
          <a:lstStyle/>
          <a:p>
            <a:r>
              <a:rPr lang="ar-SA" sz="3200" b="1" dirty="0">
                <a:solidFill>
                  <a:schemeClr val="accent1"/>
                </a:solidFill>
              </a:rPr>
              <a:t>9.	الامتثال للتشريعات المحلية والدولية:</a:t>
            </a:r>
          </a:p>
          <a:p>
            <a:r>
              <a:rPr lang="ar-SA" sz="3200" dirty="0"/>
              <a:t>   - يجب على التجار الإلكترونيين الامتثال للتشريعات واللوائح المحلية والدولية المتعلقة بالتجارة الإلكترونية. وذلك يتضمن احترام قوانين التصدير والاستيراد والالتزام باللوائح الجمركية في حالة التجارة الدولية.</a:t>
            </a:r>
          </a:p>
          <a:p>
            <a:endParaRPr lang="ar-SA" sz="3200" dirty="0"/>
          </a:p>
          <a:p>
            <a:r>
              <a:rPr lang="ar-SA" sz="3200" b="1" dirty="0">
                <a:solidFill>
                  <a:schemeClr val="accent1"/>
                </a:solidFill>
              </a:rPr>
              <a:t>10.	التعامل مع التحديات القانونية الناشئة:</a:t>
            </a:r>
          </a:p>
          <a:p>
            <a:r>
              <a:rPr lang="ar-SA" sz="3200" dirty="0"/>
              <a:t>    - يجب على التجار الإلكترونيين متابعة التطورات القانونية في مجال التجارة الإلكترونية والتكنولوجيا، والتكيف مع التحديثات القانونية الناشئة والمتغيرة.</a:t>
            </a:r>
          </a:p>
        </p:txBody>
      </p:sp>
      <p:sp>
        <p:nvSpPr>
          <p:cNvPr id="4" name="Slide Number Placeholder 3">
            <a:extLst>
              <a:ext uri="{FF2B5EF4-FFF2-40B4-BE49-F238E27FC236}">
                <a16:creationId xmlns:a16="http://schemas.microsoft.com/office/drawing/2014/main" id="{FBF58A62-C356-78B0-73CF-AA67DF907A66}"/>
              </a:ext>
            </a:extLst>
          </p:cNvPr>
          <p:cNvSpPr>
            <a:spLocks noGrp="1"/>
          </p:cNvSpPr>
          <p:nvPr>
            <p:ph type="sldNum" sz="quarter" idx="12"/>
          </p:nvPr>
        </p:nvSpPr>
        <p:spPr/>
        <p:txBody>
          <a:bodyPr/>
          <a:lstStyle/>
          <a:p>
            <a:fld id="{9D7E10A5-D6BE-49F1-B6B0-3994C46CDFDC}" type="slidenum">
              <a:rPr lang="en-AE" smtClean="0"/>
              <a:pPr/>
              <a:t>17</a:t>
            </a:fld>
            <a:endParaRPr lang="en-AE" dirty="0"/>
          </a:p>
        </p:txBody>
      </p:sp>
    </p:spTree>
    <p:extLst>
      <p:ext uri="{BB962C8B-B14F-4D97-AF65-F5344CB8AC3E}">
        <p14:creationId xmlns:p14="http://schemas.microsoft.com/office/powerpoint/2010/main" val="3947317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44E79-0EFC-49DA-026B-67950B2AED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4DEFBC-A7C2-BEC3-4F7B-A9628F221633}"/>
              </a:ext>
            </a:extLst>
          </p:cNvPr>
          <p:cNvSpPr>
            <a:spLocks noGrp="1"/>
          </p:cNvSpPr>
          <p:nvPr>
            <p:ph type="title"/>
          </p:nvPr>
        </p:nvSpPr>
        <p:spPr/>
        <p:txBody>
          <a:bodyPr>
            <a:normAutofit/>
          </a:bodyPr>
          <a:lstStyle/>
          <a:p>
            <a:r>
              <a:rPr lang="ar-SA" sz="5400" dirty="0"/>
              <a:t>الاعتبارات القانونية للتجارة الإلكترونية</a:t>
            </a:r>
            <a:endParaRPr lang="en-AE" sz="5400" dirty="0"/>
          </a:p>
        </p:txBody>
      </p:sp>
      <p:sp>
        <p:nvSpPr>
          <p:cNvPr id="3" name="Content Placeholder 2">
            <a:extLst>
              <a:ext uri="{FF2B5EF4-FFF2-40B4-BE49-F238E27FC236}">
                <a16:creationId xmlns:a16="http://schemas.microsoft.com/office/drawing/2014/main" id="{307692AB-7BC5-546A-ACC4-62E563AA5DF6}"/>
              </a:ext>
            </a:extLst>
          </p:cNvPr>
          <p:cNvSpPr>
            <a:spLocks noGrp="1"/>
          </p:cNvSpPr>
          <p:nvPr>
            <p:ph idx="1"/>
          </p:nvPr>
        </p:nvSpPr>
        <p:spPr/>
        <p:txBody>
          <a:bodyPr>
            <a:normAutofit/>
          </a:bodyPr>
          <a:lstStyle/>
          <a:p>
            <a:r>
              <a:rPr lang="ar-SA" sz="4800" b="1" dirty="0">
                <a:solidFill>
                  <a:schemeClr val="accent1"/>
                </a:solidFill>
              </a:rPr>
              <a:t>11.	الشفافية والإفصاح:</a:t>
            </a:r>
          </a:p>
          <a:p>
            <a:r>
              <a:rPr lang="ar-SA" sz="4800" dirty="0"/>
              <a:t>    - يجب على التجار الإلكترونيين توفير معلومات كاملة وواضحة للعملاء حول سياساتهم وشروط الاستخدام والخصوصية، مما يساعد في تعزيز الشفافية وبناء الثقة.</a:t>
            </a:r>
          </a:p>
        </p:txBody>
      </p:sp>
      <p:sp>
        <p:nvSpPr>
          <p:cNvPr id="4" name="Slide Number Placeholder 3">
            <a:extLst>
              <a:ext uri="{FF2B5EF4-FFF2-40B4-BE49-F238E27FC236}">
                <a16:creationId xmlns:a16="http://schemas.microsoft.com/office/drawing/2014/main" id="{37DBCE9E-B530-7BCF-B962-A9C0F3103181}"/>
              </a:ext>
            </a:extLst>
          </p:cNvPr>
          <p:cNvSpPr>
            <a:spLocks noGrp="1"/>
          </p:cNvSpPr>
          <p:nvPr>
            <p:ph type="sldNum" sz="quarter" idx="12"/>
          </p:nvPr>
        </p:nvSpPr>
        <p:spPr/>
        <p:txBody>
          <a:bodyPr/>
          <a:lstStyle/>
          <a:p>
            <a:fld id="{9D7E10A5-D6BE-49F1-B6B0-3994C46CDFDC}" type="slidenum">
              <a:rPr lang="en-AE" smtClean="0"/>
              <a:pPr/>
              <a:t>18</a:t>
            </a:fld>
            <a:endParaRPr lang="en-AE" dirty="0"/>
          </a:p>
        </p:txBody>
      </p:sp>
    </p:spTree>
    <p:extLst>
      <p:ext uri="{BB962C8B-B14F-4D97-AF65-F5344CB8AC3E}">
        <p14:creationId xmlns:p14="http://schemas.microsoft.com/office/powerpoint/2010/main" val="2869680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328D4-F1AE-07AE-1C32-7899CCF49C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B3B2D3-AD67-100E-A3CC-83EC77E9E5FC}"/>
              </a:ext>
            </a:extLst>
          </p:cNvPr>
          <p:cNvSpPr>
            <a:spLocks noGrp="1"/>
          </p:cNvSpPr>
          <p:nvPr>
            <p:ph type="title"/>
          </p:nvPr>
        </p:nvSpPr>
        <p:spPr/>
        <p:txBody>
          <a:bodyPr>
            <a:normAutofit/>
          </a:bodyPr>
          <a:lstStyle/>
          <a:p>
            <a:r>
              <a:rPr lang="ar-SA" sz="5400" dirty="0"/>
              <a:t>الاعتبارات القانونية للتجارة الإلكترونية</a:t>
            </a:r>
            <a:endParaRPr lang="en-AE" sz="5400" dirty="0"/>
          </a:p>
        </p:txBody>
      </p:sp>
      <p:sp>
        <p:nvSpPr>
          <p:cNvPr id="3" name="Content Placeholder 2">
            <a:extLst>
              <a:ext uri="{FF2B5EF4-FFF2-40B4-BE49-F238E27FC236}">
                <a16:creationId xmlns:a16="http://schemas.microsoft.com/office/drawing/2014/main" id="{17796A4F-3E62-E3AB-3DBC-E7A938A2C903}"/>
              </a:ext>
            </a:extLst>
          </p:cNvPr>
          <p:cNvSpPr>
            <a:spLocks noGrp="1"/>
          </p:cNvSpPr>
          <p:nvPr>
            <p:ph idx="1"/>
          </p:nvPr>
        </p:nvSpPr>
        <p:spPr/>
        <p:txBody>
          <a:bodyPr>
            <a:normAutofit fontScale="92500" lnSpcReduction="10000"/>
          </a:bodyPr>
          <a:lstStyle/>
          <a:p>
            <a:r>
              <a:rPr lang="ar-SA" sz="3600" b="1" dirty="0">
                <a:solidFill>
                  <a:schemeClr val="accent1"/>
                </a:solidFill>
              </a:rPr>
              <a:t>12.	حقوق التأليف والنشر واستخدام المحتوى:</a:t>
            </a:r>
          </a:p>
          <a:p>
            <a:r>
              <a:rPr lang="ar-SA" sz="3600" dirty="0"/>
              <a:t>    - ينبغي على التجار الإلكترونيين الامتثال لحقوق التأليف والنشر وتجنب استخدام المحتوى بطرق تنتهك هذه الحقوق، مع مراعاة السياقات التي يمكن فيها استخدام المحتوى بشكل قانوني.</a:t>
            </a:r>
          </a:p>
          <a:p>
            <a:endParaRPr lang="ar-SA" sz="3600" dirty="0"/>
          </a:p>
          <a:p>
            <a:r>
              <a:rPr lang="ar-SA" sz="3200" dirty="0"/>
              <a:t>تلك الاعتبارات القانونية تشكل إطارًا أساسيًا لضمان احترام التجارة الإلكترونية للقوانين والأنظمة المعمول بها، وتحمي حقوق ومصالح الأطراف المعنية، بما في ذلك العملاء والتجار. ان الالتزام بتلك الاعتبارات يساعد في بناء سمعة إيجابية وتعزيز نمو الأعمال التجارية عبر الإنترنت.</a:t>
            </a:r>
          </a:p>
        </p:txBody>
      </p:sp>
      <p:sp>
        <p:nvSpPr>
          <p:cNvPr id="4" name="Slide Number Placeholder 3">
            <a:extLst>
              <a:ext uri="{FF2B5EF4-FFF2-40B4-BE49-F238E27FC236}">
                <a16:creationId xmlns:a16="http://schemas.microsoft.com/office/drawing/2014/main" id="{8EDE1897-FA10-CDD7-8D41-A804BD76A318}"/>
              </a:ext>
            </a:extLst>
          </p:cNvPr>
          <p:cNvSpPr>
            <a:spLocks noGrp="1"/>
          </p:cNvSpPr>
          <p:nvPr>
            <p:ph type="sldNum" sz="quarter" idx="12"/>
          </p:nvPr>
        </p:nvSpPr>
        <p:spPr/>
        <p:txBody>
          <a:bodyPr/>
          <a:lstStyle/>
          <a:p>
            <a:fld id="{9D7E10A5-D6BE-49F1-B6B0-3994C46CDFDC}" type="slidenum">
              <a:rPr lang="en-AE" smtClean="0"/>
              <a:pPr/>
              <a:t>19</a:t>
            </a:fld>
            <a:endParaRPr lang="en-AE" dirty="0"/>
          </a:p>
        </p:txBody>
      </p:sp>
    </p:spTree>
    <p:extLst>
      <p:ext uri="{BB962C8B-B14F-4D97-AF65-F5344CB8AC3E}">
        <p14:creationId xmlns:p14="http://schemas.microsoft.com/office/powerpoint/2010/main" val="988950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DF23-38E3-736D-AE16-A344E00D20B0}"/>
              </a:ext>
            </a:extLst>
          </p:cNvPr>
          <p:cNvSpPr>
            <a:spLocks noGrp="1"/>
          </p:cNvSpPr>
          <p:nvPr>
            <p:ph type="title"/>
          </p:nvPr>
        </p:nvSpPr>
        <p:spPr>
          <a:blipFill>
            <a:blip r:embed="rId2"/>
            <a:tile tx="0" ty="0" sx="100000" sy="100000" flip="none" algn="tl"/>
          </a:blipFill>
        </p:spPr>
        <p:txBody>
          <a:bodyPr/>
          <a:lstStyle/>
          <a:p>
            <a:r>
              <a:rPr lang="ar-SA" sz="8000" dirty="0">
                <a:solidFill>
                  <a:schemeClr val="bg1"/>
                </a:solidFill>
              </a:rPr>
              <a:t>المحتويات</a:t>
            </a:r>
            <a:endParaRPr lang="en-AE" dirty="0">
              <a:solidFill>
                <a:schemeClr val="bg1"/>
              </a:solidFill>
            </a:endParaRPr>
          </a:p>
        </p:txBody>
      </p:sp>
      <p:sp>
        <p:nvSpPr>
          <p:cNvPr id="3" name="Content Placeholder 2">
            <a:extLst>
              <a:ext uri="{FF2B5EF4-FFF2-40B4-BE49-F238E27FC236}">
                <a16:creationId xmlns:a16="http://schemas.microsoft.com/office/drawing/2014/main" id="{B86768BA-544C-B2C8-3B4D-7C9874A2A201}"/>
              </a:ext>
            </a:extLst>
          </p:cNvPr>
          <p:cNvSpPr>
            <a:spLocks noGrp="1"/>
          </p:cNvSpPr>
          <p:nvPr>
            <p:ph sz="half" idx="1"/>
          </p:nvPr>
        </p:nvSpPr>
        <p:spPr/>
        <p:txBody>
          <a:bodyPr>
            <a:normAutofit/>
          </a:bodyPr>
          <a:lstStyle/>
          <a:p>
            <a:pPr>
              <a:lnSpc>
                <a:spcPct val="150000"/>
              </a:lnSpc>
            </a:pPr>
            <a:r>
              <a:rPr lang="ar-SA" sz="3200" dirty="0"/>
              <a:t>5. استراتيجيات تسويق التجارة الإلكترونية</a:t>
            </a:r>
          </a:p>
          <a:p>
            <a:pPr>
              <a:lnSpc>
                <a:spcPct val="150000"/>
              </a:lnSpc>
            </a:pPr>
            <a:r>
              <a:rPr lang="ar-SA" sz="3200" dirty="0"/>
              <a:t>6. خدمات الدعم اللوجستي للتجارة الالكترونية</a:t>
            </a:r>
          </a:p>
          <a:p>
            <a:pPr>
              <a:lnSpc>
                <a:spcPct val="150000"/>
              </a:lnSpc>
            </a:pPr>
            <a:r>
              <a:rPr lang="ar-SA" sz="3200" dirty="0"/>
              <a:t>7. التجارة الإلكترونية الدولية	</a:t>
            </a:r>
            <a:endParaRPr lang="en-AE" sz="3200" dirty="0"/>
          </a:p>
        </p:txBody>
      </p:sp>
      <p:sp>
        <p:nvSpPr>
          <p:cNvPr id="4" name="Content Placeholder 3">
            <a:extLst>
              <a:ext uri="{FF2B5EF4-FFF2-40B4-BE49-F238E27FC236}">
                <a16:creationId xmlns:a16="http://schemas.microsoft.com/office/drawing/2014/main" id="{F63C77D4-BCB7-FC38-8E7B-C75C682A6AC1}"/>
              </a:ext>
            </a:extLst>
          </p:cNvPr>
          <p:cNvSpPr>
            <a:spLocks noGrp="1"/>
          </p:cNvSpPr>
          <p:nvPr>
            <p:ph sz="half" idx="2"/>
          </p:nvPr>
        </p:nvSpPr>
        <p:spPr/>
        <p:txBody>
          <a:bodyPr>
            <a:normAutofit/>
          </a:bodyPr>
          <a:lstStyle/>
          <a:p>
            <a:pPr marL="514350" indent="-514350">
              <a:lnSpc>
                <a:spcPct val="150000"/>
              </a:lnSpc>
              <a:buAutoNum type="arabicPeriod"/>
            </a:pPr>
            <a:r>
              <a:rPr lang="ar-SA" sz="3200" dirty="0"/>
              <a:t>مقدمة في التجارة الإلكترونية	</a:t>
            </a:r>
          </a:p>
          <a:p>
            <a:pPr marL="514350" indent="-514350">
              <a:lnSpc>
                <a:spcPct val="150000"/>
              </a:lnSpc>
              <a:buAutoNum type="arabicPeriod"/>
            </a:pPr>
            <a:r>
              <a:rPr lang="ar-SA" sz="3200" dirty="0"/>
              <a:t>أسس التجارة الإلكترونية</a:t>
            </a:r>
          </a:p>
          <a:p>
            <a:pPr marL="514350" indent="-514350">
              <a:lnSpc>
                <a:spcPct val="150000"/>
              </a:lnSpc>
              <a:buAutoNum type="arabicPeriod"/>
            </a:pPr>
            <a:r>
              <a:rPr lang="ar-SA" sz="3200" dirty="0">
                <a:solidFill>
                  <a:srgbClr val="FF0000"/>
                </a:solidFill>
              </a:rPr>
              <a:t>الاعتبارات الفنية والقانونية والأخلاقية للتجارة الالكترونية</a:t>
            </a:r>
          </a:p>
          <a:p>
            <a:pPr marL="514350" indent="-514350">
              <a:lnSpc>
                <a:spcPct val="150000"/>
              </a:lnSpc>
              <a:buAutoNum type="arabicPeriod"/>
            </a:pPr>
            <a:r>
              <a:rPr lang="ar-SA" sz="3200" dirty="0"/>
              <a:t>بناء موقع التجارة الإلكترونية</a:t>
            </a:r>
            <a:endParaRPr lang="en-AE" sz="3200" dirty="0"/>
          </a:p>
        </p:txBody>
      </p:sp>
      <p:sp>
        <p:nvSpPr>
          <p:cNvPr id="5" name="Slide Number Placeholder 4">
            <a:extLst>
              <a:ext uri="{FF2B5EF4-FFF2-40B4-BE49-F238E27FC236}">
                <a16:creationId xmlns:a16="http://schemas.microsoft.com/office/drawing/2014/main" id="{DB56C8C6-51B6-7EFD-9127-594FC92721EF}"/>
              </a:ext>
            </a:extLst>
          </p:cNvPr>
          <p:cNvSpPr>
            <a:spLocks noGrp="1"/>
          </p:cNvSpPr>
          <p:nvPr>
            <p:ph type="sldNum" sz="quarter" idx="12"/>
          </p:nvPr>
        </p:nvSpPr>
        <p:spPr/>
        <p:txBody>
          <a:bodyPr/>
          <a:lstStyle/>
          <a:p>
            <a:fld id="{24E1593F-C6A5-48D7-8322-BC8526C86B25}" type="slidenum">
              <a:rPr lang="en-AE" smtClean="0"/>
              <a:pPr/>
              <a:t>2</a:t>
            </a:fld>
            <a:endParaRPr lang="en-AE" dirty="0"/>
          </a:p>
        </p:txBody>
      </p:sp>
    </p:spTree>
    <p:extLst>
      <p:ext uri="{BB962C8B-B14F-4D97-AF65-F5344CB8AC3E}">
        <p14:creationId xmlns:p14="http://schemas.microsoft.com/office/powerpoint/2010/main" val="1388203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6C282-B83B-8659-E0D0-B202C48EE854}"/>
              </a:ext>
            </a:extLst>
          </p:cNvPr>
          <p:cNvSpPr>
            <a:spLocks noGrp="1"/>
          </p:cNvSpPr>
          <p:nvPr>
            <p:ph type="title"/>
          </p:nvPr>
        </p:nvSpPr>
        <p:spPr>
          <a:blipFill>
            <a:blip r:embed="rId2"/>
            <a:tile tx="0" ty="0" sx="100000" sy="100000" flip="none" algn="tl"/>
          </a:blipFill>
        </p:spPr>
        <p:txBody>
          <a:bodyPr>
            <a:normAutofit/>
          </a:bodyPr>
          <a:lstStyle/>
          <a:p>
            <a:r>
              <a:rPr lang="ar-SA" sz="5400" dirty="0"/>
              <a:t>الاعتبارات الأخلاقية للتجارة الإلكترونية</a:t>
            </a:r>
            <a:endParaRPr lang="en-AE" sz="5400" dirty="0"/>
          </a:p>
        </p:txBody>
      </p:sp>
      <p:sp>
        <p:nvSpPr>
          <p:cNvPr id="3" name="Content Placeholder 2">
            <a:extLst>
              <a:ext uri="{FF2B5EF4-FFF2-40B4-BE49-F238E27FC236}">
                <a16:creationId xmlns:a16="http://schemas.microsoft.com/office/drawing/2014/main" id="{13907A2B-4CD7-29FE-C2DA-62FD1A57FD8A}"/>
              </a:ext>
            </a:extLst>
          </p:cNvPr>
          <p:cNvSpPr>
            <a:spLocks noGrp="1"/>
          </p:cNvSpPr>
          <p:nvPr>
            <p:ph idx="1"/>
          </p:nvPr>
        </p:nvSpPr>
        <p:spPr/>
        <p:txBody>
          <a:bodyPr>
            <a:normAutofit/>
          </a:bodyPr>
          <a:lstStyle/>
          <a:p>
            <a:r>
              <a:rPr lang="ar-SA" sz="3200" b="1" dirty="0">
                <a:solidFill>
                  <a:schemeClr val="accent1"/>
                </a:solidFill>
              </a:rPr>
              <a:t>1.	حماية خصوصية المعلومات:</a:t>
            </a:r>
          </a:p>
          <a:p>
            <a:r>
              <a:rPr lang="ar-SA" sz="3200" dirty="0"/>
              <a:t>  يجب على التجار الإلكترونيين احترام خصوصية المعلومات الشخصية للعملاء وعدم استخدامها بطرق غير مشروعة، مع توفير سياسات واضحة حول جمع واستخدام البيانات.</a:t>
            </a:r>
          </a:p>
          <a:p>
            <a:endParaRPr lang="ar-SA" sz="3200" dirty="0"/>
          </a:p>
          <a:p>
            <a:r>
              <a:rPr lang="ar-SA" sz="3200" b="1" dirty="0">
                <a:solidFill>
                  <a:schemeClr val="accent1"/>
                </a:solidFill>
              </a:rPr>
              <a:t>2.	نزاهة المعلومات:</a:t>
            </a:r>
          </a:p>
          <a:p>
            <a:r>
              <a:rPr lang="ar-SA" sz="3200" dirty="0"/>
              <a:t> يجب على التجار الإلكترونيين توفير معلومات دقيقة وصحيحة حول المنتجات أو الخدمات المقدمة، مع تجنب التلاعب في المعلومات بهدف جذب العملاء.</a:t>
            </a:r>
          </a:p>
        </p:txBody>
      </p:sp>
      <p:sp>
        <p:nvSpPr>
          <p:cNvPr id="4" name="Slide Number Placeholder 3">
            <a:extLst>
              <a:ext uri="{FF2B5EF4-FFF2-40B4-BE49-F238E27FC236}">
                <a16:creationId xmlns:a16="http://schemas.microsoft.com/office/drawing/2014/main" id="{6CDD1067-E270-71F4-6430-4498C1CA95D8}"/>
              </a:ext>
            </a:extLst>
          </p:cNvPr>
          <p:cNvSpPr>
            <a:spLocks noGrp="1"/>
          </p:cNvSpPr>
          <p:nvPr>
            <p:ph type="sldNum" sz="quarter" idx="12"/>
          </p:nvPr>
        </p:nvSpPr>
        <p:spPr/>
        <p:txBody>
          <a:bodyPr/>
          <a:lstStyle/>
          <a:p>
            <a:fld id="{9D7E10A5-D6BE-49F1-B6B0-3994C46CDFDC}" type="slidenum">
              <a:rPr lang="en-AE" smtClean="0"/>
              <a:pPr/>
              <a:t>20</a:t>
            </a:fld>
            <a:endParaRPr lang="en-AE" dirty="0"/>
          </a:p>
        </p:txBody>
      </p:sp>
    </p:spTree>
    <p:extLst>
      <p:ext uri="{BB962C8B-B14F-4D97-AF65-F5344CB8AC3E}">
        <p14:creationId xmlns:p14="http://schemas.microsoft.com/office/powerpoint/2010/main" val="93377989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51663-1D04-EC0C-1A3F-ABA96B1788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D52B85-E405-9A7B-EACF-568459A14398}"/>
              </a:ext>
            </a:extLst>
          </p:cNvPr>
          <p:cNvSpPr>
            <a:spLocks noGrp="1"/>
          </p:cNvSpPr>
          <p:nvPr>
            <p:ph type="title"/>
          </p:nvPr>
        </p:nvSpPr>
        <p:spPr/>
        <p:txBody>
          <a:bodyPr>
            <a:normAutofit/>
          </a:bodyPr>
          <a:lstStyle/>
          <a:p>
            <a:r>
              <a:rPr lang="ar-SA" sz="5400" dirty="0"/>
              <a:t>الاعتبارات الأخلاقية للتجارة الإلكترونية</a:t>
            </a:r>
            <a:endParaRPr lang="en-AE" sz="5400" dirty="0"/>
          </a:p>
        </p:txBody>
      </p:sp>
      <p:sp>
        <p:nvSpPr>
          <p:cNvPr id="3" name="Content Placeholder 2">
            <a:extLst>
              <a:ext uri="{FF2B5EF4-FFF2-40B4-BE49-F238E27FC236}">
                <a16:creationId xmlns:a16="http://schemas.microsoft.com/office/drawing/2014/main" id="{5921D282-5218-7764-061B-8FB35A880CB9}"/>
              </a:ext>
            </a:extLst>
          </p:cNvPr>
          <p:cNvSpPr>
            <a:spLocks noGrp="1"/>
          </p:cNvSpPr>
          <p:nvPr>
            <p:ph idx="1"/>
          </p:nvPr>
        </p:nvSpPr>
        <p:spPr/>
        <p:txBody>
          <a:bodyPr>
            <a:normAutofit/>
          </a:bodyPr>
          <a:lstStyle/>
          <a:p>
            <a:r>
              <a:rPr lang="ar-SA" sz="3200" b="1" dirty="0">
                <a:solidFill>
                  <a:schemeClr val="accent1"/>
                </a:solidFill>
              </a:rPr>
              <a:t>3.	العدالة في التسويق:</a:t>
            </a:r>
          </a:p>
          <a:p>
            <a:r>
              <a:rPr lang="ar-SA" sz="3200" dirty="0"/>
              <a:t> يجب على التجار الإلكترونيين تجنب استخدام تكتيكات تسويقية غير عادلة أو خداعية، وضمان أن جميع العروض والتخفيضات تكون صادقة وشفافة.</a:t>
            </a:r>
          </a:p>
          <a:p>
            <a:endParaRPr lang="ar-SA" sz="3200" dirty="0"/>
          </a:p>
          <a:p>
            <a:r>
              <a:rPr lang="ar-SA" sz="3200" b="1" dirty="0">
                <a:solidFill>
                  <a:schemeClr val="accent1"/>
                </a:solidFill>
              </a:rPr>
              <a:t>4.	حقوق المستهلك:</a:t>
            </a:r>
          </a:p>
          <a:p>
            <a:r>
              <a:rPr lang="ar-SA" sz="3200" dirty="0"/>
              <a:t> ينبغي على التجار الإلكترونيين احترام حقوق المستهلك، بما في ذلك حق الاستبدال وحق الاسترجاع، وتقديم خدمة عملاء فعّالة لتلبية احتياجات العملاء.</a:t>
            </a:r>
          </a:p>
        </p:txBody>
      </p:sp>
      <p:sp>
        <p:nvSpPr>
          <p:cNvPr id="4" name="Slide Number Placeholder 3">
            <a:extLst>
              <a:ext uri="{FF2B5EF4-FFF2-40B4-BE49-F238E27FC236}">
                <a16:creationId xmlns:a16="http://schemas.microsoft.com/office/drawing/2014/main" id="{90A66E1C-3DF2-B1CC-7341-A5D338549E8A}"/>
              </a:ext>
            </a:extLst>
          </p:cNvPr>
          <p:cNvSpPr>
            <a:spLocks noGrp="1"/>
          </p:cNvSpPr>
          <p:nvPr>
            <p:ph type="sldNum" sz="quarter" idx="12"/>
          </p:nvPr>
        </p:nvSpPr>
        <p:spPr/>
        <p:txBody>
          <a:bodyPr/>
          <a:lstStyle/>
          <a:p>
            <a:fld id="{9D7E10A5-D6BE-49F1-B6B0-3994C46CDFDC}" type="slidenum">
              <a:rPr lang="en-AE" smtClean="0"/>
              <a:pPr/>
              <a:t>21</a:t>
            </a:fld>
            <a:endParaRPr lang="en-AE" dirty="0"/>
          </a:p>
        </p:txBody>
      </p:sp>
    </p:spTree>
    <p:extLst>
      <p:ext uri="{BB962C8B-B14F-4D97-AF65-F5344CB8AC3E}">
        <p14:creationId xmlns:p14="http://schemas.microsoft.com/office/powerpoint/2010/main" val="18199228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68F23-DDF3-286B-3EB3-B3B15B960A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127381-A2A7-8CFF-5F02-5B748DB0B035}"/>
              </a:ext>
            </a:extLst>
          </p:cNvPr>
          <p:cNvSpPr>
            <a:spLocks noGrp="1"/>
          </p:cNvSpPr>
          <p:nvPr>
            <p:ph type="title"/>
          </p:nvPr>
        </p:nvSpPr>
        <p:spPr/>
        <p:txBody>
          <a:bodyPr>
            <a:normAutofit/>
          </a:bodyPr>
          <a:lstStyle/>
          <a:p>
            <a:r>
              <a:rPr lang="ar-SA" sz="5400" dirty="0"/>
              <a:t>الاعتبارات الأخلاقية للتجارة الإلكترونية</a:t>
            </a:r>
            <a:endParaRPr lang="en-AE" sz="5400" dirty="0"/>
          </a:p>
        </p:txBody>
      </p:sp>
      <p:sp>
        <p:nvSpPr>
          <p:cNvPr id="3" name="Content Placeholder 2">
            <a:extLst>
              <a:ext uri="{FF2B5EF4-FFF2-40B4-BE49-F238E27FC236}">
                <a16:creationId xmlns:a16="http://schemas.microsoft.com/office/drawing/2014/main" id="{DE0236B7-0AC9-FD7C-8FEF-5A89D4457C3C}"/>
              </a:ext>
            </a:extLst>
          </p:cNvPr>
          <p:cNvSpPr>
            <a:spLocks noGrp="1"/>
          </p:cNvSpPr>
          <p:nvPr>
            <p:ph idx="1"/>
          </p:nvPr>
        </p:nvSpPr>
        <p:spPr/>
        <p:txBody>
          <a:bodyPr>
            <a:normAutofit/>
          </a:bodyPr>
          <a:lstStyle/>
          <a:p>
            <a:r>
              <a:rPr lang="ar-SA" sz="3200" b="1" dirty="0">
                <a:solidFill>
                  <a:schemeClr val="accent1"/>
                </a:solidFill>
              </a:rPr>
              <a:t>5.	التنوع والشمول:</a:t>
            </a:r>
          </a:p>
          <a:p>
            <a:r>
              <a:rPr lang="ar-SA" sz="3200" dirty="0"/>
              <a:t>   يجب على التجار الإلكترونيين أن يكونوا شاملين ومتنوعين في منتجاتهم وخدماتهم، وعدم التمييز على أساس الجنس أو العرق أو الدين أو الجنسية.</a:t>
            </a:r>
          </a:p>
          <a:p>
            <a:endParaRPr lang="ar-SA" sz="3200" dirty="0"/>
          </a:p>
          <a:p>
            <a:r>
              <a:rPr lang="ar-SA" sz="3200" b="1" dirty="0">
                <a:solidFill>
                  <a:schemeClr val="accent1"/>
                </a:solidFill>
              </a:rPr>
              <a:t>6.	تعزيز التنمية المستدامة:</a:t>
            </a:r>
          </a:p>
          <a:p>
            <a:r>
              <a:rPr lang="ar-SA" sz="3200" dirty="0"/>
              <a:t>   ينبغي على التجار الإلكترونيين النظر إلى تأثير أعمالهم على البيئة والمجتمع، والعمل نحو تعزيز التنمية المستدامة وتقديم خدمات ومنتجات تلبي معايير الاستدامة.</a:t>
            </a:r>
          </a:p>
        </p:txBody>
      </p:sp>
      <p:sp>
        <p:nvSpPr>
          <p:cNvPr id="4" name="Slide Number Placeholder 3">
            <a:extLst>
              <a:ext uri="{FF2B5EF4-FFF2-40B4-BE49-F238E27FC236}">
                <a16:creationId xmlns:a16="http://schemas.microsoft.com/office/drawing/2014/main" id="{95A92A4C-A588-5F91-81AC-A25D6788CEB6}"/>
              </a:ext>
            </a:extLst>
          </p:cNvPr>
          <p:cNvSpPr>
            <a:spLocks noGrp="1"/>
          </p:cNvSpPr>
          <p:nvPr>
            <p:ph type="sldNum" sz="quarter" idx="12"/>
          </p:nvPr>
        </p:nvSpPr>
        <p:spPr/>
        <p:txBody>
          <a:bodyPr/>
          <a:lstStyle/>
          <a:p>
            <a:fld id="{9D7E10A5-D6BE-49F1-B6B0-3994C46CDFDC}" type="slidenum">
              <a:rPr lang="en-AE" smtClean="0"/>
              <a:pPr/>
              <a:t>22</a:t>
            </a:fld>
            <a:endParaRPr lang="en-AE" dirty="0"/>
          </a:p>
        </p:txBody>
      </p:sp>
    </p:spTree>
    <p:extLst>
      <p:ext uri="{BB962C8B-B14F-4D97-AF65-F5344CB8AC3E}">
        <p14:creationId xmlns:p14="http://schemas.microsoft.com/office/powerpoint/2010/main" val="401837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CEEF9-6ED2-C738-239D-1CA3E6D95F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313FA3-C82A-E9C3-6D88-8758B6278A9C}"/>
              </a:ext>
            </a:extLst>
          </p:cNvPr>
          <p:cNvSpPr>
            <a:spLocks noGrp="1"/>
          </p:cNvSpPr>
          <p:nvPr>
            <p:ph type="title"/>
          </p:nvPr>
        </p:nvSpPr>
        <p:spPr/>
        <p:txBody>
          <a:bodyPr>
            <a:normAutofit/>
          </a:bodyPr>
          <a:lstStyle/>
          <a:p>
            <a:r>
              <a:rPr lang="ar-SA" sz="5400" dirty="0"/>
              <a:t>الاعتبارات الأخلاقية للتجارة الإلكترونية</a:t>
            </a:r>
            <a:endParaRPr lang="en-AE" sz="5400" dirty="0"/>
          </a:p>
        </p:txBody>
      </p:sp>
      <p:sp>
        <p:nvSpPr>
          <p:cNvPr id="3" name="Content Placeholder 2">
            <a:extLst>
              <a:ext uri="{FF2B5EF4-FFF2-40B4-BE49-F238E27FC236}">
                <a16:creationId xmlns:a16="http://schemas.microsoft.com/office/drawing/2014/main" id="{7573F375-B684-80CA-B642-92E7C9D33D05}"/>
              </a:ext>
            </a:extLst>
          </p:cNvPr>
          <p:cNvSpPr>
            <a:spLocks noGrp="1"/>
          </p:cNvSpPr>
          <p:nvPr>
            <p:ph idx="1"/>
          </p:nvPr>
        </p:nvSpPr>
        <p:spPr/>
        <p:txBody>
          <a:bodyPr>
            <a:normAutofit/>
          </a:bodyPr>
          <a:lstStyle/>
          <a:p>
            <a:r>
              <a:rPr lang="ar-SA" sz="3200" b="1" dirty="0">
                <a:solidFill>
                  <a:schemeClr val="accent1"/>
                </a:solidFill>
              </a:rPr>
              <a:t>7.	المسؤولية الاجتماعية:</a:t>
            </a:r>
          </a:p>
          <a:p>
            <a:r>
              <a:rPr lang="ar-SA" sz="3200" dirty="0"/>
              <a:t>   يجب على التجار الإلكترونيين أداء دور فعّال في تحسين المجتمعات التي يخدمونها، سواءً من خلال دعم الأعمال الخيرية أو المشاركة في مشاريع تنموية.</a:t>
            </a:r>
          </a:p>
          <a:p>
            <a:endParaRPr lang="ar-SA" sz="3200" dirty="0"/>
          </a:p>
          <a:p>
            <a:r>
              <a:rPr lang="ar-SA" sz="3200" b="1" dirty="0">
                <a:solidFill>
                  <a:schemeClr val="accent1"/>
                </a:solidFill>
              </a:rPr>
              <a:t>8.	التفاعل مع المجتمع:</a:t>
            </a:r>
          </a:p>
          <a:p>
            <a:r>
              <a:rPr lang="ar-SA" sz="3200" dirty="0"/>
              <a:t>   يجب على التجار الإلكترونيين التفاعل مع المجتمعات المحلية والمشاركة في القضايا الاجتماعية بشكل إيجابي، مما يساهم في بناء علاقات قائمة على الثقة.</a:t>
            </a:r>
          </a:p>
        </p:txBody>
      </p:sp>
      <p:sp>
        <p:nvSpPr>
          <p:cNvPr id="4" name="Slide Number Placeholder 3">
            <a:extLst>
              <a:ext uri="{FF2B5EF4-FFF2-40B4-BE49-F238E27FC236}">
                <a16:creationId xmlns:a16="http://schemas.microsoft.com/office/drawing/2014/main" id="{BA4BDDB7-B1BE-E785-B3E9-32FEE3F6BC56}"/>
              </a:ext>
            </a:extLst>
          </p:cNvPr>
          <p:cNvSpPr>
            <a:spLocks noGrp="1"/>
          </p:cNvSpPr>
          <p:nvPr>
            <p:ph type="sldNum" sz="quarter" idx="12"/>
          </p:nvPr>
        </p:nvSpPr>
        <p:spPr/>
        <p:txBody>
          <a:bodyPr/>
          <a:lstStyle/>
          <a:p>
            <a:fld id="{9D7E10A5-D6BE-49F1-B6B0-3994C46CDFDC}" type="slidenum">
              <a:rPr lang="en-AE" smtClean="0"/>
              <a:pPr/>
              <a:t>23</a:t>
            </a:fld>
            <a:endParaRPr lang="en-AE" dirty="0"/>
          </a:p>
        </p:txBody>
      </p:sp>
    </p:spTree>
    <p:extLst>
      <p:ext uri="{BB962C8B-B14F-4D97-AF65-F5344CB8AC3E}">
        <p14:creationId xmlns:p14="http://schemas.microsoft.com/office/powerpoint/2010/main" val="1470888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6D76D-71F0-45B8-F1B1-BB53299BD6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2DEC53-920D-172C-F617-D38A453B0A97}"/>
              </a:ext>
            </a:extLst>
          </p:cNvPr>
          <p:cNvSpPr>
            <a:spLocks noGrp="1"/>
          </p:cNvSpPr>
          <p:nvPr>
            <p:ph type="title"/>
          </p:nvPr>
        </p:nvSpPr>
        <p:spPr/>
        <p:txBody>
          <a:bodyPr>
            <a:normAutofit/>
          </a:bodyPr>
          <a:lstStyle/>
          <a:p>
            <a:r>
              <a:rPr lang="ar-SA" sz="5400" dirty="0"/>
              <a:t>الاعتبارات الأخلاقية للتجارة الإلكترونية</a:t>
            </a:r>
            <a:endParaRPr lang="en-AE" sz="5400" dirty="0"/>
          </a:p>
        </p:txBody>
      </p:sp>
      <p:sp>
        <p:nvSpPr>
          <p:cNvPr id="3" name="Content Placeholder 2">
            <a:extLst>
              <a:ext uri="{FF2B5EF4-FFF2-40B4-BE49-F238E27FC236}">
                <a16:creationId xmlns:a16="http://schemas.microsoft.com/office/drawing/2014/main" id="{1861DA4F-021E-6107-71E9-6C5894128F31}"/>
              </a:ext>
            </a:extLst>
          </p:cNvPr>
          <p:cNvSpPr>
            <a:spLocks noGrp="1"/>
          </p:cNvSpPr>
          <p:nvPr>
            <p:ph idx="1"/>
          </p:nvPr>
        </p:nvSpPr>
        <p:spPr/>
        <p:txBody>
          <a:bodyPr>
            <a:normAutofit fontScale="85000" lnSpcReduction="20000"/>
          </a:bodyPr>
          <a:lstStyle/>
          <a:p>
            <a:r>
              <a:rPr lang="ar-SA" sz="3200" b="1" dirty="0">
                <a:solidFill>
                  <a:schemeClr val="accent1"/>
                </a:solidFill>
              </a:rPr>
              <a:t>9.	التسوق الآمن:</a:t>
            </a:r>
          </a:p>
          <a:p>
            <a:r>
              <a:rPr lang="ar-SA" sz="3000" b="1" dirty="0"/>
              <a:t>يجب على التجار الإلكترونيين توفير بيئة تسوق آمنة وحماية العملاء من التهديدات الأمنية، وتبني معايير عالية للحماية الرقمية.</a:t>
            </a:r>
          </a:p>
          <a:p>
            <a:endParaRPr lang="ar-SA" sz="3200" dirty="0"/>
          </a:p>
          <a:p>
            <a:r>
              <a:rPr lang="ar-SA" sz="3200" b="1" dirty="0">
                <a:solidFill>
                  <a:schemeClr val="accent1"/>
                </a:solidFill>
              </a:rPr>
              <a:t>10.	تعزيز الشفافية:</a:t>
            </a:r>
          </a:p>
          <a:p>
            <a:r>
              <a:rPr lang="ar-SA" sz="3000" b="1" dirty="0"/>
              <a:t>يجب على التجار الإلكترونيين أن يكونوا شفافين فيما يتعلق بسياساتهم وإجراءاتهم، وتقديم معلومات واضحة حول كيفية تجميع البيانات واستخدامها.</a:t>
            </a:r>
          </a:p>
          <a:p>
            <a:endParaRPr lang="ar-SA" sz="3200" dirty="0"/>
          </a:p>
          <a:p>
            <a:pPr>
              <a:lnSpc>
                <a:spcPct val="170000"/>
              </a:lnSpc>
            </a:pPr>
            <a:r>
              <a:rPr lang="ar-SA" sz="3000" b="1" dirty="0">
                <a:solidFill>
                  <a:srgbClr val="FF0000"/>
                </a:solidFill>
              </a:rPr>
              <a:t>تلك الاعتبارات الأخلاقية تسهم في بناء علاقات إيجابية مع العملاء والمجتمعات، وتعزيز سمعة الشركة في سوق التجارة الإلكترونية.</a:t>
            </a:r>
          </a:p>
          <a:p>
            <a:endParaRPr lang="ar-SA" sz="3200" dirty="0"/>
          </a:p>
        </p:txBody>
      </p:sp>
      <p:sp>
        <p:nvSpPr>
          <p:cNvPr id="4" name="Slide Number Placeholder 3">
            <a:extLst>
              <a:ext uri="{FF2B5EF4-FFF2-40B4-BE49-F238E27FC236}">
                <a16:creationId xmlns:a16="http://schemas.microsoft.com/office/drawing/2014/main" id="{9F013AC8-C5C7-FBC9-6ED7-5CB8F4C6DD3D}"/>
              </a:ext>
            </a:extLst>
          </p:cNvPr>
          <p:cNvSpPr>
            <a:spLocks noGrp="1"/>
          </p:cNvSpPr>
          <p:nvPr>
            <p:ph type="sldNum" sz="quarter" idx="12"/>
          </p:nvPr>
        </p:nvSpPr>
        <p:spPr/>
        <p:txBody>
          <a:bodyPr/>
          <a:lstStyle/>
          <a:p>
            <a:fld id="{9D7E10A5-D6BE-49F1-B6B0-3994C46CDFDC}" type="slidenum">
              <a:rPr lang="en-AE" smtClean="0"/>
              <a:pPr/>
              <a:t>24</a:t>
            </a:fld>
            <a:endParaRPr lang="en-AE" dirty="0"/>
          </a:p>
        </p:txBody>
      </p:sp>
    </p:spTree>
    <p:extLst>
      <p:ext uri="{BB962C8B-B14F-4D97-AF65-F5344CB8AC3E}">
        <p14:creationId xmlns:p14="http://schemas.microsoft.com/office/powerpoint/2010/main" val="2457975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4877-7EE3-6C8D-6A44-4D0D9413B901}"/>
              </a:ext>
            </a:extLst>
          </p:cNvPr>
          <p:cNvSpPr>
            <a:spLocks noGrp="1"/>
          </p:cNvSpPr>
          <p:nvPr>
            <p:ph type="title"/>
          </p:nvPr>
        </p:nvSpPr>
        <p:spPr/>
        <p:txBody>
          <a:bodyPr>
            <a:normAutofit/>
          </a:bodyPr>
          <a:lstStyle/>
          <a:p>
            <a:r>
              <a:rPr lang="en-US" sz="5400" b="1" i="0" u="none" strike="noStrike" baseline="0" dirty="0">
                <a:latin typeface="Tahoma,Bold"/>
              </a:rPr>
              <a:t>MODE OF ASSESSMENTS</a:t>
            </a:r>
            <a:endParaRPr lang="en-AE" sz="11500" dirty="0"/>
          </a:p>
        </p:txBody>
      </p:sp>
      <p:graphicFrame>
        <p:nvGraphicFramePr>
          <p:cNvPr id="5" name="Content Placeholder 4">
            <a:extLst>
              <a:ext uri="{FF2B5EF4-FFF2-40B4-BE49-F238E27FC236}">
                <a16:creationId xmlns:a16="http://schemas.microsoft.com/office/drawing/2014/main" id="{4BEB9432-DB33-CDCC-37D3-1C97FC037BF4}"/>
              </a:ext>
            </a:extLst>
          </p:cNvPr>
          <p:cNvGraphicFramePr>
            <a:graphicFrameLocks noGrp="1"/>
          </p:cNvGraphicFramePr>
          <p:nvPr>
            <p:ph idx="1"/>
          </p:nvPr>
        </p:nvGraphicFramePr>
        <p:xfrm>
          <a:off x="838200" y="1825624"/>
          <a:ext cx="10515597" cy="4361815"/>
        </p:xfrm>
        <a:graphic>
          <a:graphicData uri="http://schemas.openxmlformats.org/drawingml/2006/table">
            <a:tbl>
              <a:tblPr firstRow="1" bandRow="1">
                <a:tableStyleId>{5C22544A-7EE6-4342-B048-85BDC9FD1C3A}</a:tableStyleId>
              </a:tblPr>
              <a:tblGrid>
                <a:gridCol w="4759960">
                  <a:extLst>
                    <a:ext uri="{9D8B030D-6E8A-4147-A177-3AD203B41FA5}">
                      <a16:colId xmlns:a16="http://schemas.microsoft.com/office/drawing/2014/main" val="475574126"/>
                    </a:ext>
                  </a:extLst>
                </a:gridCol>
                <a:gridCol w="2499360">
                  <a:extLst>
                    <a:ext uri="{9D8B030D-6E8A-4147-A177-3AD203B41FA5}">
                      <a16:colId xmlns:a16="http://schemas.microsoft.com/office/drawing/2014/main" val="3696497780"/>
                    </a:ext>
                  </a:extLst>
                </a:gridCol>
                <a:gridCol w="3256277">
                  <a:extLst>
                    <a:ext uri="{9D8B030D-6E8A-4147-A177-3AD203B41FA5}">
                      <a16:colId xmlns:a16="http://schemas.microsoft.com/office/drawing/2014/main" val="1627790403"/>
                    </a:ext>
                  </a:extLst>
                </a:gridCol>
              </a:tblGrid>
              <a:tr h="1482404">
                <a:tc>
                  <a:txBody>
                    <a:bodyPr/>
                    <a:lstStyle/>
                    <a:p>
                      <a:pPr algn="ctr" fontAlgn="b"/>
                      <a:r>
                        <a:rPr lang="en-US" sz="4000" b="1" i="0" u="none" strike="noStrike" dirty="0">
                          <a:solidFill>
                            <a:srgbClr val="000000"/>
                          </a:solidFill>
                          <a:effectLst/>
                          <a:latin typeface="Calibri" panose="020F0502020204030204" pitchFamily="34" charset="0"/>
                        </a:rPr>
                        <a:t>Components </a:t>
                      </a:r>
                    </a:p>
                  </a:txBody>
                  <a:tcPr marL="6350" marR="6350" marT="6350" marB="0" anchor="ctr"/>
                </a:tc>
                <a:tc>
                  <a:txBody>
                    <a:bodyPr/>
                    <a:lstStyle/>
                    <a:p>
                      <a:pPr algn="ctr" fontAlgn="b"/>
                      <a:r>
                        <a:rPr lang="en-US" sz="4000" b="1" i="0" u="none" strike="noStrike" dirty="0">
                          <a:solidFill>
                            <a:srgbClr val="000000"/>
                          </a:solidFill>
                          <a:effectLst/>
                          <a:latin typeface="Calibri" panose="020F0502020204030204" pitchFamily="34" charset="0"/>
                        </a:rPr>
                        <a:t>Marks</a:t>
                      </a:r>
                    </a:p>
                  </a:txBody>
                  <a:tcPr marL="6350" marR="6350" marT="6350" marB="0" anchor="ctr"/>
                </a:tc>
                <a:tc>
                  <a:txBody>
                    <a:bodyPr/>
                    <a:lstStyle/>
                    <a:p>
                      <a:pPr algn="ctr" fontAlgn="b"/>
                      <a:endParaRPr lang="en-US" sz="2800" b="1"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108716844"/>
                  </a:ext>
                </a:extLst>
              </a:tr>
              <a:tr h="746676">
                <a:tc>
                  <a:txBody>
                    <a:bodyPr/>
                    <a:lstStyle/>
                    <a:p>
                      <a:pPr algn="ctr" fontAlgn="b"/>
                      <a:r>
                        <a:rPr lang="en-US" sz="2800" b="0" i="0" u="none" strike="noStrike" dirty="0">
                          <a:solidFill>
                            <a:srgbClr val="000000"/>
                          </a:solidFill>
                          <a:effectLst/>
                          <a:latin typeface="Calibri" panose="020F0502020204030204" pitchFamily="34" charset="0"/>
                        </a:rPr>
                        <a:t>Semester Exam</a:t>
                      </a:r>
                    </a:p>
                  </a:txBody>
                  <a:tcPr marL="6350" marR="6350" marT="6350" marB="0" anchor="ctr"/>
                </a:tc>
                <a:tc>
                  <a:txBody>
                    <a:bodyPr/>
                    <a:lstStyle/>
                    <a:p>
                      <a:pPr algn="ctr" fontAlgn="b"/>
                      <a:r>
                        <a:rPr lang="en-AE" sz="2800" b="0" i="0" u="none" strike="noStrike" dirty="0">
                          <a:solidFill>
                            <a:srgbClr val="000000"/>
                          </a:solidFill>
                          <a:effectLst/>
                          <a:latin typeface="Calibri" panose="020F0502020204030204" pitchFamily="34" charset="0"/>
                        </a:rPr>
                        <a:t>30</a:t>
                      </a:r>
                    </a:p>
                  </a:txBody>
                  <a:tcPr marL="6350" marR="6350" marT="6350" marB="0"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529103006"/>
                  </a:ext>
                </a:extLst>
              </a:tr>
              <a:tr h="746676">
                <a:tc>
                  <a:txBody>
                    <a:bodyPr/>
                    <a:lstStyle/>
                    <a:p>
                      <a:pPr algn="ctr" fontAlgn="b"/>
                      <a:r>
                        <a:rPr lang="en-US" sz="2800" b="0" i="0" u="none" strike="noStrike" dirty="0">
                          <a:solidFill>
                            <a:srgbClr val="000000"/>
                          </a:solidFill>
                          <a:effectLst/>
                          <a:latin typeface="Calibri" panose="020F0502020204030204" pitchFamily="34" charset="0"/>
                        </a:rPr>
                        <a:t>Assignment</a:t>
                      </a:r>
                    </a:p>
                  </a:txBody>
                  <a:tcPr marL="6350" marR="6350" marT="6350" marB="0" anchor="ctr"/>
                </a:tc>
                <a:tc>
                  <a:txBody>
                    <a:bodyPr/>
                    <a:lstStyle/>
                    <a:p>
                      <a:pPr algn="ctr" fontAlgn="b"/>
                      <a:r>
                        <a:rPr lang="en-AE" sz="2800" b="0" i="0" u="none" strike="noStrike" dirty="0">
                          <a:solidFill>
                            <a:srgbClr val="000000"/>
                          </a:solidFill>
                          <a:effectLst/>
                          <a:latin typeface="Calibri" panose="020F0502020204030204" pitchFamily="34" charset="0"/>
                        </a:rPr>
                        <a:t>10</a:t>
                      </a:r>
                    </a:p>
                  </a:txBody>
                  <a:tcPr marL="6350" marR="6350" marT="6350" marB="0"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814325578"/>
                  </a:ext>
                </a:extLst>
              </a:tr>
              <a:tr h="746676">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Absenteeism &amp; Participation</a:t>
                      </a:r>
                      <a:endParaRPr lang="en-AE" sz="28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10</a:t>
                      </a:r>
                      <a:endParaRPr lang="en-AE" sz="28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fontAlgn="b"/>
                      <a:endParaRPr lang="en-US" sz="2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52910183"/>
                  </a:ext>
                </a:extLst>
              </a:tr>
              <a:tr h="639383">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Final Exam</a:t>
                      </a:r>
                      <a:endParaRPr lang="en-AE" sz="28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b" latinLnBrk="0" hangingPunct="1"/>
                      <a:r>
                        <a:rPr lang="en-US" sz="2800" b="0" i="0" u="none" strike="noStrike" kern="1200" dirty="0">
                          <a:solidFill>
                            <a:srgbClr val="000000"/>
                          </a:solidFill>
                          <a:effectLst/>
                          <a:latin typeface="Calibri" panose="020F0502020204030204" pitchFamily="34" charset="0"/>
                          <a:ea typeface="+mn-ea"/>
                          <a:cs typeface="+mn-cs"/>
                        </a:rPr>
                        <a:t>50</a:t>
                      </a:r>
                      <a:endParaRPr lang="en-AE" sz="28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endParaRPr lang="en-AE" dirty="0"/>
                    </a:p>
                  </a:txBody>
                  <a:tcPr/>
                </a:tc>
                <a:extLst>
                  <a:ext uri="{0D108BD9-81ED-4DB2-BD59-A6C34878D82A}">
                    <a16:rowId xmlns:a16="http://schemas.microsoft.com/office/drawing/2014/main" val="1236857145"/>
                  </a:ext>
                </a:extLst>
              </a:tr>
            </a:tbl>
          </a:graphicData>
        </a:graphic>
      </p:graphicFrame>
      <p:sp>
        <p:nvSpPr>
          <p:cNvPr id="4" name="Slide Number Placeholder 3">
            <a:extLst>
              <a:ext uri="{FF2B5EF4-FFF2-40B4-BE49-F238E27FC236}">
                <a16:creationId xmlns:a16="http://schemas.microsoft.com/office/drawing/2014/main" id="{C6FCD6E5-3556-C515-3D03-C9A5C86C66A1}"/>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D7E10A5-D6BE-49F1-B6B0-3994C46CDFDC}" type="slidenum">
              <a:rPr kumimoji="0" lang="en-AE" sz="3600" b="0" i="0" u="none" strike="noStrike" kern="1200" cap="none" spc="0" normalizeH="0" baseline="0" noProof="0" smtClean="0">
                <a:ln>
                  <a:noFill/>
                </a:ln>
                <a:solidFill>
                  <a:srgbClr val="FF0000"/>
                </a:solidFill>
                <a:effectLst/>
                <a:highlight>
                  <a:srgbClr val="FFFF00"/>
                </a:highligh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AE" sz="3600" b="0"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endParaRPr>
          </a:p>
        </p:txBody>
      </p:sp>
    </p:spTree>
    <p:extLst>
      <p:ext uri="{BB962C8B-B14F-4D97-AF65-F5344CB8AC3E}">
        <p14:creationId xmlns:p14="http://schemas.microsoft.com/office/powerpoint/2010/main" val="22850809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hlinkClick r:id="rId2"/>
            <a:extLst>
              <a:ext uri="{FF2B5EF4-FFF2-40B4-BE49-F238E27FC236}">
                <a16:creationId xmlns:a16="http://schemas.microsoft.com/office/drawing/2014/main" id="{16AD869D-A663-FA45-F181-20FC8CE3E648}"/>
              </a:ext>
            </a:extLst>
          </p:cNvPr>
          <p:cNvPicPr>
            <a:picLocks noChangeAspect="1"/>
          </p:cNvPicPr>
          <p:nvPr/>
        </p:nvPicPr>
        <p:blipFill>
          <a:blip r:embed="rId3"/>
          <a:stretch>
            <a:fillRect/>
          </a:stretch>
        </p:blipFill>
        <p:spPr>
          <a:xfrm>
            <a:off x="0" y="4003040"/>
            <a:ext cx="2836493" cy="2854960"/>
          </a:xfrm>
          <a:prstGeom prst="rect">
            <a:avLst/>
          </a:prstGeom>
        </p:spPr>
      </p:pic>
      <p:sp>
        <p:nvSpPr>
          <p:cNvPr id="2" name="Title 1">
            <a:extLst>
              <a:ext uri="{FF2B5EF4-FFF2-40B4-BE49-F238E27FC236}">
                <a16:creationId xmlns:a16="http://schemas.microsoft.com/office/drawing/2014/main" id="{5BD04002-688C-09C3-DD2D-80DC7615CD5F}"/>
              </a:ext>
            </a:extLst>
          </p:cNvPr>
          <p:cNvSpPr>
            <a:spLocks noGrp="1"/>
          </p:cNvSpPr>
          <p:nvPr>
            <p:ph type="title"/>
          </p:nvPr>
        </p:nvSpPr>
        <p:spPr/>
        <p:txBody>
          <a:bodyPr>
            <a:normAutofit/>
          </a:bodyPr>
          <a:lstStyle/>
          <a:p>
            <a:r>
              <a:rPr lang="ar-SA" sz="8000" b="0" dirty="0"/>
              <a:t>مقال </a:t>
            </a:r>
            <a:r>
              <a:rPr lang="en-US" sz="8000" b="0" dirty="0"/>
              <a:t>Essay</a:t>
            </a:r>
            <a:endParaRPr lang="en-AE" sz="8000" b="0" dirty="0"/>
          </a:p>
        </p:txBody>
      </p:sp>
      <p:sp>
        <p:nvSpPr>
          <p:cNvPr id="3" name="Content Placeholder 2">
            <a:extLst>
              <a:ext uri="{FF2B5EF4-FFF2-40B4-BE49-F238E27FC236}">
                <a16:creationId xmlns:a16="http://schemas.microsoft.com/office/drawing/2014/main" id="{C0FF9DE5-CAAC-01AB-5739-C3508EAAB259}"/>
              </a:ext>
            </a:extLst>
          </p:cNvPr>
          <p:cNvSpPr>
            <a:spLocks noGrp="1"/>
          </p:cNvSpPr>
          <p:nvPr>
            <p:ph idx="1"/>
          </p:nvPr>
        </p:nvSpPr>
        <p:spPr/>
        <p:txBody>
          <a:bodyPr>
            <a:normAutofit fontScale="85000" lnSpcReduction="20000"/>
          </a:bodyPr>
          <a:lstStyle/>
          <a:p>
            <a:pPr>
              <a:lnSpc>
                <a:spcPct val="100000"/>
              </a:lnSpc>
            </a:pPr>
            <a:r>
              <a:rPr lang="ar-SA" dirty="0"/>
              <a:t>1. </a:t>
            </a:r>
            <a:r>
              <a:rPr lang="ar-SA" dirty="0">
                <a:latin typeface="Simplified Arabic" panose="02020603050405020304" pitchFamily="18" charset="-78"/>
                <a:cs typeface="Simplified Arabic" panose="02020603050405020304" pitchFamily="18" charset="-78"/>
              </a:rPr>
              <a:t>اكتب مقالا بصفحتين فقط عن أحد تطبيقات التجارة الإلكترونية مثل </a:t>
            </a:r>
            <a:r>
              <a:rPr lang="en-US" dirty="0">
                <a:latin typeface="Simplified Arabic" panose="02020603050405020304" pitchFamily="18" charset="-78"/>
                <a:cs typeface="Simplified Arabic" panose="02020603050405020304" pitchFamily="18" charset="-78"/>
              </a:rPr>
              <a:t>Amazon</a:t>
            </a:r>
            <a:r>
              <a:rPr lang="ar-SA" dirty="0">
                <a:latin typeface="Simplified Arabic" panose="02020603050405020304" pitchFamily="18" charset="-78"/>
                <a:cs typeface="Simplified Arabic" panose="02020603050405020304" pitchFamily="18" charset="-78"/>
              </a:rPr>
              <a:t> </a:t>
            </a:r>
            <a:r>
              <a:rPr lang="en-US" dirty="0">
                <a:latin typeface="Simplified Arabic" panose="02020603050405020304" pitchFamily="18" charset="-78"/>
                <a:cs typeface="Simplified Arabic" panose="02020603050405020304" pitchFamily="18" charset="-78"/>
              </a:rPr>
              <a:t>eBay and</a:t>
            </a:r>
            <a:r>
              <a:rPr lang="ar-SA" dirty="0">
                <a:latin typeface="Simplified Arabic" panose="02020603050405020304" pitchFamily="18" charset="-78"/>
                <a:cs typeface="Simplified Arabic" panose="02020603050405020304" pitchFamily="18" charset="-78"/>
              </a:rPr>
              <a:t>.</a:t>
            </a:r>
          </a:p>
          <a:p>
            <a:pPr>
              <a:lnSpc>
                <a:spcPct val="100000"/>
              </a:lnSpc>
            </a:pPr>
            <a:r>
              <a:rPr lang="ar-SA" dirty="0">
                <a:latin typeface="Simplified Arabic" panose="02020603050405020304" pitchFamily="18" charset="-78"/>
                <a:cs typeface="Simplified Arabic" panose="02020603050405020304" pitchFamily="18" charset="-78"/>
              </a:rPr>
              <a:t>2. </a:t>
            </a:r>
            <a:r>
              <a:rPr lang="ar-SA" dirty="0">
                <a:solidFill>
                  <a:srgbClr val="C00000"/>
                </a:solidFill>
                <a:latin typeface="Simplified Arabic" panose="02020603050405020304" pitchFamily="18" charset="-78"/>
                <a:cs typeface="Simplified Arabic" panose="02020603050405020304" pitchFamily="18" charset="-78"/>
              </a:rPr>
              <a:t>أبحث عن مقالات او بحوث ذات صلة باللغتين العربية والإنكليزية في الانترنت.</a:t>
            </a:r>
          </a:p>
          <a:p>
            <a:r>
              <a:rPr lang="ar-SA" dirty="0">
                <a:latin typeface="Simplified Arabic" panose="02020603050405020304" pitchFamily="18" charset="-78"/>
                <a:cs typeface="Simplified Arabic" panose="02020603050405020304" pitchFamily="18" charset="-78"/>
              </a:rPr>
              <a:t>3. يتضمن المقال مقدمة وفقرات وخاتمة. </a:t>
            </a:r>
            <a:r>
              <a:rPr lang="ar-SA" dirty="0">
                <a:latin typeface="Simplified Arabic" panose="02020603050405020304" pitchFamily="18" charset="-78"/>
                <a:cs typeface="Simplified Arabic" panose="02020603050405020304" pitchFamily="18" charset="-78"/>
                <a:hlinkClick r:id="rId4"/>
              </a:rPr>
              <a:t>كيف تكتب مقالا أكاديميا؟ </a:t>
            </a:r>
            <a:endParaRPr lang="ar-SA"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4. </a:t>
            </a:r>
            <a:r>
              <a:rPr lang="ar-SA" dirty="0">
                <a:solidFill>
                  <a:srgbClr val="C00000"/>
                </a:solidFill>
                <a:latin typeface="Simplified Arabic" panose="02020603050405020304" pitchFamily="18" charset="-78"/>
                <a:cs typeface="Simplified Arabic" panose="02020603050405020304" pitchFamily="18" charset="-78"/>
              </a:rPr>
              <a:t>ضع عنوانا للبحث والاسم والشعبة (صباحي، مسائي)</a:t>
            </a:r>
            <a:endParaRPr lang="en-US" dirty="0">
              <a:solidFill>
                <a:srgbClr val="C00000"/>
              </a:solidFill>
              <a:latin typeface="Simplified Arabic" panose="02020603050405020304" pitchFamily="18" charset="-78"/>
              <a:cs typeface="Simplified Arabic" panose="02020603050405020304" pitchFamily="18" charset="-78"/>
            </a:endParaRPr>
          </a:p>
          <a:p>
            <a:pPr algn="r"/>
            <a:r>
              <a:rPr lang="ar-SA" dirty="0">
                <a:latin typeface="Simplified Arabic" panose="02020603050405020304" pitchFamily="18" charset="-78"/>
                <a:cs typeface="Simplified Arabic" panose="02020603050405020304" pitchFamily="18" charset="-78"/>
              </a:rPr>
              <a:t>5. أرسل ملف</a:t>
            </a:r>
            <a:r>
              <a:rPr lang="en-US" dirty="0">
                <a:latin typeface="Simplified Arabic" panose="02020603050405020304" pitchFamily="18" charset="-78"/>
                <a:cs typeface="Simplified Arabic" panose="02020603050405020304" pitchFamily="18" charset="-78"/>
              </a:rPr>
              <a:t> PDF  </a:t>
            </a:r>
            <a:r>
              <a:rPr lang="ar-SA" dirty="0">
                <a:latin typeface="Simplified Arabic" panose="02020603050405020304" pitchFamily="18" charset="-78"/>
                <a:cs typeface="Simplified Arabic" panose="02020603050405020304" pitchFamily="18" charset="-78"/>
              </a:rPr>
              <a:t>الى </a:t>
            </a:r>
            <a:r>
              <a:rPr lang="en-US" sz="2400" dirty="0">
                <a:latin typeface="Simplified Arabic" panose="02020603050405020304" pitchFamily="18" charset="-78"/>
                <a:cs typeface="Simplified Arabic" panose="02020603050405020304" pitchFamily="18" charset="-78"/>
                <a:hlinkClick r:id="rId5"/>
              </a:rPr>
              <a:t>salem.aljundi@kunoozu.edu.iq</a:t>
            </a:r>
            <a:r>
              <a:rPr lang="ar-SA" sz="2400" dirty="0">
                <a:latin typeface="Simplified Arabic" panose="02020603050405020304" pitchFamily="18" charset="-78"/>
                <a:cs typeface="Simplified Arabic" panose="02020603050405020304" pitchFamily="18" charset="-78"/>
              </a:rPr>
              <a:t> </a:t>
            </a:r>
            <a:r>
              <a:rPr lang="en-US" dirty="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وأبتدأ البريد الالكتروني بالاسم والشعبة وعنوان المقال، وانتظر تأكيد الاستلام</a:t>
            </a:r>
          </a:p>
          <a:p>
            <a:r>
              <a:rPr lang="ar-SA" dirty="0">
                <a:latin typeface="Simplified Arabic" panose="02020603050405020304" pitchFamily="18" charset="-78"/>
                <a:cs typeface="Simplified Arabic" panose="02020603050405020304" pitchFamily="18" charset="-78"/>
              </a:rPr>
              <a:t>6. </a:t>
            </a:r>
            <a:r>
              <a:rPr lang="ar-SA" dirty="0">
                <a:solidFill>
                  <a:srgbClr val="C00000"/>
                </a:solidFill>
                <a:latin typeface="Simplified Arabic" panose="02020603050405020304" pitchFamily="18" charset="-78"/>
                <a:cs typeface="Simplified Arabic" panose="02020603050405020304" pitchFamily="18" charset="-78"/>
              </a:rPr>
              <a:t>أستخدم نمط الخط </a:t>
            </a:r>
            <a:r>
              <a:rPr lang="en-US" dirty="0">
                <a:solidFill>
                  <a:srgbClr val="C00000"/>
                </a:solidFill>
                <a:latin typeface="Simplified Arabic" panose="02020603050405020304" pitchFamily="18" charset="-78"/>
                <a:cs typeface="Simplified Arabic" panose="02020603050405020304" pitchFamily="18" charset="-78"/>
              </a:rPr>
              <a:t> Simplified Arabic </a:t>
            </a:r>
            <a:r>
              <a:rPr lang="ar-SA" dirty="0">
                <a:solidFill>
                  <a:srgbClr val="C00000"/>
                </a:solidFill>
                <a:latin typeface="Simplified Arabic" panose="02020603050405020304" pitchFamily="18" charset="-78"/>
                <a:cs typeface="Simplified Arabic" panose="02020603050405020304" pitchFamily="18" charset="-78"/>
              </a:rPr>
              <a:t>وبحجم خط 14 وأستخدم </a:t>
            </a:r>
            <a:r>
              <a:rPr lang="en-US" dirty="0">
                <a:solidFill>
                  <a:srgbClr val="C00000"/>
                </a:solidFill>
                <a:latin typeface="Simplified Arabic" panose="02020603050405020304" pitchFamily="18" charset="-78"/>
                <a:cs typeface="Simplified Arabic" panose="02020603050405020304" pitchFamily="18" charset="-78"/>
              </a:rPr>
              <a:t> Bold </a:t>
            </a:r>
            <a:r>
              <a:rPr lang="ar-SA" b="1" dirty="0">
                <a:solidFill>
                  <a:srgbClr val="C00000"/>
                </a:solidFill>
                <a:latin typeface="Simplified Arabic" panose="02020603050405020304" pitchFamily="18" charset="-78"/>
                <a:cs typeface="Simplified Arabic" panose="02020603050405020304" pitchFamily="18" charset="-78"/>
              </a:rPr>
              <a:t>للعناوين</a:t>
            </a:r>
            <a:r>
              <a:rPr lang="ar-SA" dirty="0">
                <a:solidFill>
                  <a:srgbClr val="C00000"/>
                </a:solidFill>
                <a:latin typeface="Simplified Arabic" panose="02020603050405020304" pitchFamily="18" charset="-78"/>
                <a:cs typeface="Simplified Arabic" panose="02020603050405020304" pitchFamily="18" charset="-78"/>
              </a:rPr>
              <a:t> الفرعية</a:t>
            </a:r>
            <a:r>
              <a:rPr lang="en-US" dirty="0">
                <a:solidFill>
                  <a:srgbClr val="C00000"/>
                </a:solidFill>
                <a:latin typeface="Simplified Arabic" panose="02020603050405020304" pitchFamily="18" charset="-78"/>
                <a:cs typeface="Simplified Arabic" panose="02020603050405020304" pitchFamily="18" charset="-78"/>
              </a:rPr>
              <a:t> </a:t>
            </a:r>
            <a:r>
              <a:rPr lang="ar-SA" dirty="0">
                <a:solidFill>
                  <a:srgbClr val="C00000"/>
                </a:solidFill>
                <a:latin typeface="Simplified Arabic" panose="02020603050405020304" pitchFamily="18" charset="-78"/>
                <a:cs typeface="Simplified Arabic" panose="02020603050405020304" pitchFamily="18" charset="-78"/>
              </a:rPr>
              <a:t> و </a:t>
            </a:r>
            <a:r>
              <a:rPr lang="en-US" dirty="0">
                <a:solidFill>
                  <a:srgbClr val="C00000"/>
                </a:solidFill>
                <a:latin typeface="Simplified Arabic" panose="02020603050405020304" pitchFamily="18" charset="-78"/>
                <a:cs typeface="Simplified Arabic" panose="02020603050405020304" pitchFamily="18" charset="-78"/>
              </a:rPr>
              <a:t>Line spacing 1</a:t>
            </a:r>
            <a:endParaRPr lang="ar-SA" dirty="0">
              <a:solidFill>
                <a:srgbClr val="C00000"/>
              </a:solidFill>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7. يمكنك وضع صورة واحدة لتوضيح التطبيق المختار.</a:t>
            </a:r>
            <a:endParaRPr lang="en-US" dirty="0">
              <a:latin typeface="Simplified Arabic" panose="02020603050405020304" pitchFamily="18" charset="-78"/>
              <a:cs typeface="Simplified Arabic" panose="02020603050405020304" pitchFamily="18" charset="-78"/>
            </a:endParaRPr>
          </a:p>
          <a:p>
            <a:r>
              <a:rPr lang="ar-SA" dirty="0">
                <a:latin typeface="Simplified Arabic" panose="02020603050405020304" pitchFamily="18" charset="-78"/>
                <a:cs typeface="Simplified Arabic" panose="02020603050405020304" pitchFamily="18" charset="-78"/>
              </a:rPr>
              <a:t>8</a:t>
            </a:r>
            <a:r>
              <a:rPr lang="ar-SA" dirty="0">
                <a:solidFill>
                  <a:srgbClr val="FF0000"/>
                </a:solidFill>
                <a:latin typeface="Simplified Arabic" panose="02020603050405020304" pitchFamily="18" charset="-78"/>
                <a:cs typeface="Simplified Arabic" panose="02020603050405020304" pitchFamily="18" charset="-78"/>
              </a:rPr>
              <a:t>. أرجو تسمية الملف باسمك الثنائي وباللغة الإنكليزية.</a:t>
            </a:r>
            <a:endParaRPr lang="en-US" dirty="0">
              <a:solidFill>
                <a:srgbClr val="FF0000"/>
              </a:solidFill>
              <a:latin typeface="Simplified Arabic" panose="02020603050405020304" pitchFamily="18" charset="-78"/>
              <a:cs typeface="Simplified Arabic" panose="02020603050405020304" pitchFamily="18" charset="-78"/>
            </a:endParaRPr>
          </a:p>
          <a:p>
            <a:r>
              <a:rPr lang="ar-SA" dirty="0">
                <a:solidFill>
                  <a:srgbClr val="FF0000"/>
                </a:solidFill>
                <a:latin typeface="Simplified Arabic" panose="02020603050405020304" pitchFamily="18" charset="-78"/>
                <a:cs typeface="Simplified Arabic" panose="02020603050405020304" pitchFamily="18" charset="-78"/>
              </a:rPr>
              <a:t>9</a:t>
            </a:r>
            <a:r>
              <a:rPr lang="ar-SA" dirty="0">
                <a:latin typeface="Simplified Arabic" panose="02020603050405020304" pitchFamily="18" charset="-78"/>
                <a:cs typeface="Simplified Arabic" panose="02020603050405020304" pitchFamily="18" charset="-78"/>
              </a:rPr>
              <a:t>. احذر التشابه مع أي مقال لأحد زملائك.</a:t>
            </a:r>
          </a:p>
        </p:txBody>
      </p:sp>
      <p:sp>
        <p:nvSpPr>
          <p:cNvPr id="4" name="Slide Number Placeholder 3">
            <a:extLst>
              <a:ext uri="{FF2B5EF4-FFF2-40B4-BE49-F238E27FC236}">
                <a16:creationId xmlns:a16="http://schemas.microsoft.com/office/drawing/2014/main" id="{872DFDCA-2C99-59E2-B943-B611E9F5BDBD}"/>
              </a:ext>
            </a:extLst>
          </p:cNvPr>
          <p:cNvSpPr>
            <a:spLocks noGrp="1"/>
          </p:cNvSpPr>
          <p:nvPr>
            <p:ph type="sldNum" sz="quarter" idx="12"/>
          </p:nvPr>
        </p:nvSpPr>
        <p:spPr/>
        <p:txBody>
          <a:bodyPr/>
          <a:lstStyle/>
          <a:p>
            <a:fld id="{9D7E10A5-D6BE-49F1-B6B0-3994C46CDFDC}" type="slidenum">
              <a:rPr lang="en-AE" smtClean="0"/>
              <a:pPr/>
              <a:t>4</a:t>
            </a:fld>
            <a:endParaRPr lang="en-AE" dirty="0"/>
          </a:p>
        </p:txBody>
      </p:sp>
    </p:spTree>
    <p:extLst>
      <p:ext uri="{BB962C8B-B14F-4D97-AF65-F5344CB8AC3E}">
        <p14:creationId xmlns:p14="http://schemas.microsoft.com/office/powerpoint/2010/main" val="146856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D332E-4D5C-FCCB-E1C1-7D264FEF7D12}"/>
              </a:ext>
            </a:extLst>
          </p:cNvPr>
          <p:cNvSpPr>
            <a:spLocks noGrp="1"/>
          </p:cNvSpPr>
          <p:nvPr>
            <p:ph type="title"/>
          </p:nvPr>
        </p:nvSpPr>
        <p:spPr/>
        <p:txBody>
          <a:bodyPr/>
          <a:lstStyle/>
          <a:p>
            <a:r>
              <a:rPr lang="ar-SA" dirty="0"/>
              <a:t>تطبيقات التجارة الالكترونية</a:t>
            </a:r>
            <a:endParaRPr lang="en-AE" dirty="0"/>
          </a:p>
        </p:txBody>
      </p:sp>
      <p:sp>
        <p:nvSpPr>
          <p:cNvPr id="3" name="Content Placeholder 2">
            <a:extLst>
              <a:ext uri="{FF2B5EF4-FFF2-40B4-BE49-F238E27FC236}">
                <a16:creationId xmlns:a16="http://schemas.microsoft.com/office/drawing/2014/main" id="{2A732CBB-58AB-E31E-4624-7DA226478DDA}"/>
              </a:ext>
            </a:extLst>
          </p:cNvPr>
          <p:cNvSpPr>
            <a:spLocks noGrp="1"/>
          </p:cNvSpPr>
          <p:nvPr>
            <p:ph sz="half" idx="1"/>
          </p:nvPr>
        </p:nvSpPr>
        <p:spPr/>
        <p:txBody>
          <a:bodyPr/>
          <a:lstStyle/>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Amazon (</a:t>
            </a:r>
            <a:r>
              <a:rPr lang="en-AE" sz="1800" kern="100" dirty="0">
                <a:effectLst/>
                <a:latin typeface="Times New Roman" panose="02020603050405020304" pitchFamily="18" charset="0"/>
                <a:ea typeface="Calibri" panose="020F0502020204030204" pitchFamily="34" charset="0"/>
                <a:hlinkClick r:id="rId2"/>
              </a:rPr>
              <a:t>www.amazon.com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eBay (</a:t>
            </a:r>
            <a:r>
              <a:rPr lang="en-AE" sz="1800" kern="100" dirty="0">
                <a:effectLst/>
                <a:latin typeface="Times New Roman" panose="02020603050405020304" pitchFamily="18" charset="0"/>
                <a:ea typeface="Calibri" panose="020F0502020204030204" pitchFamily="34" charset="0"/>
                <a:hlinkClick r:id="rId3"/>
              </a:rPr>
              <a:t>www.ebay.com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Alibaba (</a:t>
            </a:r>
            <a:r>
              <a:rPr lang="en-AE" sz="1800" kern="100" dirty="0">
                <a:effectLst/>
                <a:latin typeface="Times New Roman" panose="02020603050405020304" pitchFamily="18" charset="0"/>
                <a:ea typeface="Calibri" panose="020F0502020204030204" pitchFamily="34" charset="0"/>
                <a:hlinkClick r:id="rId4"/>
              </a:rPr>
              <a:t>www.alibaba.com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Etsy (</a:t>
            </a:r>
            <a:r>
              <a:rPr lang="en-AE" sz="1800" kern="100" dirty="0">
                <a:effectLst/>
                <a:latin typeface="Times New Roman" panose="02020603050405020304" pitchFamily="18" charset="0"/>
                <a:ea typeface="Calibri" panose="020F0502020204030204" pitchFamily="34" charset="0"/>
                <a:hlinkClick r:id="rId5"/>
              </a:rPr>
              <a:t>www.etsy.com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Walmart (</a:t>
            </a:r>
            <a:r>
              <a:rPr lang="en-AE" sz="1800" kern="100" dirty="0">
                <a:effectLst/>
                <a:latin typeface="Times New Roman" panose="02020603050405020304" pitchFamily="18" charset="0"/>
                <a:ea typeface="Calibri" panose="020F0502020204030204" pitchFamily="34" charset="0"/>
                <a:hlinkClick r:id="rId6"/>
              </a:rPr>
              <a:t>www.walmart.com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Best Buy (</a:t>
            </a:r>
            <a:r>
              <a:rPr lang="en-AE" sz="1800" kern="100" dirty="0">
                <a:effectLst/>
                <a:latin typeface="Times New Roman" panose="02020603050405020304" pitchFamily="18" charset="0"/>
                <a:ea typeface="Calibri" panose="020F0502020204030204" pitchFamily="34" charset="0"/>
                <a:hlinkClick r:id="rId7"/>
              </a:rPr>
              <a:t>www.bestbuy.com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Target (</a:t>
            </a:r>
            <a:r>
              <a:rPr lang="en-AE" sz="1800" kern="100" dirty="0">
                <a:effectLst/>
                <a:latin typeface="Times New Roman" panose="02020603050405020304" pitchFamily="18" charset="0"/>
                <a:ea typeface="Calibri" panose="020F0502020204030204" pitchFamily="34" charset="0"/>
                <a:hlinkClick r:id="rId8"/>
              </a:rPr>
              <a:t>www.target.com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Shopify (</a:t>
            </a:r>
            <a:r>
              <a:rPr lang="en-AE" sz="1800" kern="100" dirty="0">
                <a:effectLst/>
                <a:latin typeface="Times New Roman" panose="02020603050405020304" pitchFamily="18" charset="0"/>
                <a:ea typeface="Calibri" panose="020F0502020204030204" pitchFamily="34" charset="0"/>
                <a:hlinkClick r:id="rId9"/>
              </a:rPr>
              <a:t>www.shopify.com</a:t>
            </a:r>
            <a:r>
              <a:rPr lang="en-AE" sz="1800" kern="100" dirty="0">
                <a:effectLst/>
                <a:latin typeface="Times New Roman" panose="02020603050405020304" pitchFamily="18" charset="0"/>
                <a:ea typeface="Calibri" panose="020F0502020204030204" pitchFamily="34" charset="0"/>
              </a:rPr>
              <a:t>) </a:t>
            </a:r>
          </a:p>
          <a:p>
            <a:pPr marL="342900" lvl="0" indent="-342900" algn="l" rtl="0">
              <a:lnSpc>
                <a:spcPct val="107000"/>
              </a:lnSpc>
              <a:buFont typeface="+mj-lt"/>
              <a:buAutoNum type="arabicPeriod"/>
            </a:pPr>
            <a:r>
              <a:rPr lang="en-AE" sz="1800" kern="100" dirty="0">
                <a:effectLst/>
                <a:latin typeface="Times New Roman" panose="02020603050405020304" pitchFamily="18" charset="0"/>
                <a:ea typeface="Calibri" panose="020F0502020204030204" pitchFamily="34" charset="0"/>
              </a:rPr>
              <a:t>Flipkart (</a:t>
            </a:r>
            <a:r>
              <a:rPr lang="en-AE" sz="1800" u="sng" kern="100" dirty="0">
                <a:solidFill>
                  <a:srgbClr val="0563C1"/>
                </a:solidFill>
                <a:effectLst/>
                <a:latin typeface="Times New Roman" panose="02020603050405020304" pitchFamily="18" charset="0"/>
                <a:ea typeface="Calibri" panose="020F0502020204030204" pitchFamily="34" charset="0"/>
                <a:hlinkClick r:id="rId10"/>
              </a:rPr>
              <a:t>www.flipkart.com</a:t>
            </a:r>
            <a:r>
              <a:rPr lang="en-AE" sz="1800" kern="100" dirty="0">
                <a:effectLst/>
                <a:latin typeface="Times New Roman" panose="02020603050405020304" pitchFamily="18" charset="0"/>
                <a:ea typeface="Calibri" panose="020F0502020204030204" pitchFamily="34" charset="0"/>
              </a:rPr>
              <a:t>)</a:t>
            </a:r>
          </a:p>
          <a:p>
            <a:pPr marL="342900" lvl="0" indent="-342900" algn="l" rtl="0">
              <a:lnSpc>
                <a:spcPct val="107000"/>
              </a:lnSpc>
              <a:spcAft>
                <a:spcPts val="800"/>
              </a:spcAft>
              <a:buFont typeface="+mj-lt"/>
              <a:buAutoNum type="arabicPeriod"/>
            </a:pPr>
            <a:r>
              <a:rPr lang="en-AE" sz="1800" kern="100" dirty="0">
                <a:effectLst/>
                <a:latin typeface="Times New Roman" panose="02020603050405020304" pitchFamily="18" charset="0"/>
                <a:ea typeface="Calibri" panose="020F0502020204030204" pitchFamily="34" charset="0"/>
              </a:rPr>
              <a:t>Rakuten (</a:t>
            </a:r>
            <a:r>
              <a:rPr lang="en-AE" sz="1800" u="sng" kern="100" dirty="0">
                <a:solidFill>
                  <a:srgbClr val="0563C1"/>
                </a:solidFill>
                <a:effectLst/>
                <a:latin typeface="Times New Roman" panose="02020603050405020304" pitchFamily="18" charset="0"/>
                <a:ea typeface="Calibri" panose="020F0502020204030204" pitchFamily="34" charset="0"/>
                <a:hlinkClick r:id="rId11"/>
              </a:rPr>
              <a:t>www.rakuten.com</a:t>
            </a:r>
            <a:r>
              <a:rPr lang="en-AE" sz="1800" kern="100" dirty="0">
                <a:effectLst/>
                <a:latin typeface="Times New Roman" panose="02020603050405020304" pitchFamily="18" charset="0"/>
                <a:ea typeface="Calibri" panose="020F0502020204030204" pitchFamily="34" charset="0"/>
              </a:rPr>
              <a:t>)</a:t>
            </a:r>
          </a:p>
          <a:p>
            <a:pPr algn="l" rtl="0"/>
            <a:endParaRPr lang="en-AE" dirty="0"/>
          </a:p>
        </p:txBody>
      </p:sp>
      <p:sp>
        <p:nvSpPr>
          <p:cNvPr id="4" name="Content Placeholder 3">
            <a:extLst>
              <a:ext uri="{FF2B5EF4-FFF2-40B4-BE49-F238E27FC236}">
                <a16:creationId xmlns:a16="http://schemas.microsoft.com/office/drawing/2014/main" id="{6173AD87-6C56-5FDB-5E09-7BFA19B242F2}"/>
              </a:ext>
            </a:extLst>
          </p:cNvPr>
          <p:cNvSpPr>
            <a:spLocks noGrp="1"/>
          </p:cNvSpPr>
          <p:nvPr>
            <p:ph sz="half" idx="2"/>
          </p:nvPr>
        </p:nvSpPr>
        <p:spPr/>
        <p:txBody>
          <a:bodyPr/>
          <a:lstStyle/>
          <a:p>
            <a:pPr lvl="0" algn="l" rtl="0">
              <a:lnSpc>
                <a:spcPct val="107000"/>
              </a:lnSpc>
            </a:pPr>
            <a:r>
              <a:rPr lang="en-AE" sz="1800" kern="100" dirty="0">
                <a:effectLst/>
                <a:latin typeface="Times New Roman" panose="02020603050405020304" pitchFamily="18" charset="0"/>
                <a:ea typeface="Calibri" panose="020F0502020204030204" pitchFamily="34" charset="0"/>
              </a:rPr>
              <a:t>11. Zalando (</a:t>
            </a:r>
            <a:r>
              <a:rPr lang="en-AE" sz="1800" kern="100" dirty="0">
                <a:effectLst/>
                <a:latin typeface="Times New Roman" panose="02020603050405020304" pitchFamily="18" charset="0"/>
                <a:ea typeface="Calibri" panose="020F0502020204030204" pitchFamily="34" charset="0"/>
                <a:hlinkClick r:id="rId12"/>
              </a:rPr>
              <a:t>www.zalando.com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12. ASOS (</a:t>
            </a:r>
            <a:r>
              <a:rPr lang="en-AE" sz="1800" kern="100" dirty="0">
                <a:effectLst/>
                <a:latin typeface="Times New Roman" panose="02020603050405020304" pitchFamily="18" charset="0"/>
                <a:ea typeface="Calibri" panose="020F0502020204030204" pitchFamily="34" charset="0"/>
                <a:hlinkClick r:id="rId13"/>
              </a:rPr>
              <a:t>www.asos.com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13. Newegg (</a:t>
            </a:r>
            <a:r>
              <a:rPr lang="en-AE" sz="1800" kern="100" dirty="0">
                <a:effectLst/>
                <a:latin typeface="Times New Roman" panose="02020603050405020304" pitchFamily="18" charset="0"/>
                <a:ea typeface="Calibri" panose="020F0502020204030204" pitchFamily="34" charset="0"/>
                <a:hlinkClick r:id="rId14"/>
              </a:rPr>
              <a:t>www.newegg.com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14. Overstock (</a:t>
            </a:r>
            <a:r>
              <a:rPr lang="en-AE" sz="1800" kern="100" dirty="0">
                <a:effectLst/>
                <a:latin typeface="Times New Roman" panose="02020603050405020304" pitchFamily="18" charset="0"/>
                <a:ea typeface="Calibri" panose="020F0502020204030204" pitchFamily="34" charset="0"/>
                <a:hlinkClick r:id="rId15"/>
              </a:rPr>
              <a:t>www.overstock.com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15. AliExpress (</a:t>
            </a:r>
            <a:r>
              <a:rPr lang="en-AE" sz="1800" kern="100" dirty="0">
                <a:effectLst/>
                <a:latin typeface="Times New Roman" panose="02020603050405020304" pitchFamily="18" charset="0"/>
                <a:ea typeface="Calibri" panose="020F0502020204030204" pitchFamily="34" charset="0"/>
                <a:hlinkClick r:id="rId16"/>
              </a:rPr>
              <a:t>www.aliexpress.com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16. Wayfair (</a:t>
            </a:r>
            <a:r>
              <a:rPr lang="en-AE" sz="1800" kern="100" dirty="0">
                <a:effectLst/>
                <a:latin typeface="Times New Roman" panose="02020603050405020304" pitchFamily="18" charset="0"/>
                <a:ea typeface="Calibri" panose="020F0502020204030204" pitchFamily="34" charset="0"/>
                <a:hlinkClick r:id="rId17"/>
              </a:rPr>
              <a:t>www.wayfair.com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17. Macy's (</a:t>
            </a:r>
            <a:r>
              <a:rPr lang="en-AE" sz="1800" kern="100" dirty="0">
                <a:effectLst/>
                <a:latin typeface="Times New Roman" panose="02020603050405020304" pitchFamily="18" charset="0"/>
                <a:ea typeface="Calibri" panose="020F0502020204030204" pitchFamily="34" charset="0"/>
                <a:hlinkClick r:id="rId18"/>
              </a:rPr>
              <a:t>www.macys.com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18 Home Depot (</a:t>
            </a:r>
            <a:r>
              <a:rPr lang="en-AE" sz="1800" kern="100" dirty="0">
                <a:effectLst/>
                <a:latin typeface="Times New Roman" panose="02020603050405020304" pitchFamily="18" charset="0"/>
                <a:ea typeface="Calibri" panose="020F0502020204030204" pitchFamily="34" charset="0"/>
                <a:hlinkClick r:id="rId19"/>
              </a:rPr>
              <a:t>www.homedepot.com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pPr>
            <a:r>
              <a:rPr lang="en-AE" sz="1800" kern="100" dirty="0">
                <a:effectLst/>
                <a:latin typeface="Times New Roman" panose="02020603050405020304" pitchFamily="18" charset="0"/>
                <a:ea typeface="Calibri" panose="020F0502020204030204" pitchFamily="34" charset="0"/>
              </a:rPr>
              <a:t>19 JD.com (</a:t>
            </a:r>
            <a:r>
              <a:rPr lang="en-AE" sz="1800" kern="100" dirty="0">
                <a:effectLst/>
                <a:latin typeface="Times New Roman" panose="02020603050405020304" pitchFamily="18" charset="0"/>
                <a:ea typeface="Calibri" panose="020F0502020204030204" pitchFamily="34" charset="0"/>
                <a:hlinkClick r:id="rId20"/>
              </a:rPr>
              <a:t>www.jd.com</a:t>
            </a:r>
            <a:r>
              <a:rPr lang="en-AE" sz="1800" kern="100" dirty="0">
                <a:effectLst/>
                <a:latin typeface="Times New Roman" panose="02020603050405020304" pitchFamily="18" charset="0"/>
                <a:ea typeface="Calibri" panose="020F0502020204030204" pitchFamily="34" charset="0"/>
              </a:rPr>
              <a:t>) </a:t>
            </a:r>
          </a:p>
          <a:p>
            <a:pPr lvl="0" algn="l" rtl="0">
              <a:lnSpc>
                <a:spcPct val="107000"/>
              </a:lnSpc>
              <a:spcAft>
                <a:spcPts val="800"/>
              </a:spcAft>
            </a:pPr>
            <a:r>
              <a:rPr lang="en-AE" sz="1800" kern="100" dirty="0">
                <a:effectLst/>
                <a:latin typeface="Times New Roman" panose="02020603050405020304" pitchFamily="18" charset="0"/>
                <a:ea typeface="Calibri" panose="020F0502020204030204" pitchFamily="34" charset="0"/>
              </a:rPr>
              <a:t>20. Costco (</a:t>
            </a:r>
            <a:r>
              <a:rPr lang="en-AE" sz="1800" kern="100" dirty="0">
                <a:effectLst/>
                <a:latin typeface="Times New Roman" panose="02020603050405020304" pitchFamily="18" charset="0"/>
                <a:ea typeface="Calibri" panose="020F0502020204030204" pitchFamily="34" charset="0"/>
                <a:hlinkClick r:id="rId21"/>
              </a:rPr>
              <a:t>www.costco.com</a:t>
            </a:r>
            <a:r>
              <a:rPr lang="en-AE" sz="1800" kern="100" dirty="0">
                <a:effectLst/>
                <a:latin typeface="Times New Roman" panose="02020603050405020304" pitchFamily="18" charset="0"/>
                <a:ea typeface="Calibri" panose="020F0502020204030204" pitchFamily="34" charset="0"/>
              </a:rPr>
              <a:t>) </a:t>
            </a:r>
          </a:p>
          <a:p>
            <a:pPr algn="l" rtl="0"/>
            <a:endParaRPr lang="en-AE" dirty="0"/>
          </a:p>
        </p:txBody>
      </p:sp>
      <p:sp>
        <p:nvSpPr>
          <p:cNvPr id="5" name="Slide Number Placeholder 4">
            <a:extLst>
              <a:ext uri="{FF2B5EF4-FFF2-40B4-BE49-F238E27FC236}">
                <a16:creationId xmlns:a16="http://schemas.microsoft.com/office/drawing/2014/main" id="{636914B1-0D66-2FB6-1747-0251B4183DF4}"/>
              </a:ext>
            </a:extLst>
          </p:cNvPr>
          <p:cNvSpPr>
            <a:spLocks noGrp="1"/>
          </p:cNvSpPr>
          <p:nvPr>
            <p:ph type="sldNum" sz="quarter" idx="12"/>
          </p:nvPr>
        </p:nvSpPr>
        <p:spPr/>
        <p:txBody>
          <a:bodyPr/>
          <a:lstStyle/>
          <a:p>
            <a:fld id="{24E1593F-C6A5-48D7-8322-BC8526C86B25}" type="slidenum">
              <a:rPr lang="en-AE" smtClean="0"/>
              <a:pPr/>
              <a:t>5</a:t>
            </a:fld>
            <a:endParaRPr lang="en-AE" dirty="0"/>
          </a:p>
        </p:txBody>
      </p:sp>
    </p:spTree>
    <p:extLst>
      <p:ext uri="{BB962C8B-B14F-4D97-AF65-F5344CB8AC3E}">
        <p14:creationId xmlns:p14="http://schemas.microsoft.com/office/powerpoint/2010/main" val="345099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8C188-4BED-FA59-9D6E-A52DB3018A00}"/>
              </a:ext>
            </a:extLst>
          </p:cNvPr>
          <p:cNvSpPr>
            <a:spLocks noGrp="1"/>
          </p:cNvSpPr>
          <p:nvPr>
            <p:ph type="title"/>
          </p:nvPr>
        </p:nvSpPr>
        <p:spPr/>
        <p:txBody>
          <a:bodyPr>
            <a:noAutofit/>
          </a:bodyPr>
          <a:lstStyle/>
          <a:p>
            <a:r>
              <a:rPr lang="ar-SA" sz="4000" dirty="0"/>
              <a:t>الفصل الثالث:</a:t>
            </a:r>
            <a:br>
              <a:rPr lang="ar-SA" sz="4000" dirty="0"/>
            </a:br>
            <a:r>
              <a:rPr lang="ar-SA" dirty="0"/>
              <a:t> </a:t>
            </a:r>
            <a:r>
              <a:rPr lang="ar-SA" sz="4000" dirty="0"/>
              <a:t>الاعتبارات الفنية والقانونية والأخلاقية للتجارة الالكترونية</a:t>
            </a:r>
            <a:endParaRPr lang="en-AE" dirty="0"/>
          </a:p>
        </p:txBody>
      </p:sp>
      <p:sp>
        <p:nvSpPr>
          <p:cNvPr id="4" name="Content Placeholder 3">
            <a:extLst>
              <a:ext uri="{FF2B5EF4-FFF2-40B4-BE49-F238E27FC236}">
                <a16:creationId xmlns:a16="http://schemas.microsoft.com/office/drawing/2014/main" id="{01AD4FAA-B04F-33B5-0270-1A269F4129C3}"/>
              </a:ext>
            </a:extLst>
          </p:cNvPr>
          <p:cNvSpPr>
            <a:spLocks noGrp="1"/>
          </p:cNvSpPr>
          <p:nvPr>
            <p:ph sz="half" idx="2"/>
          </p:nvPr>
        </p:nvSpPr>
        <p:spPr/>
        <p:txBody>
          <a:bodyPr>
            <a:normAutofit lnSpcReduction="10000"/>
          </a:bodyPr>
          <a:lstStyle/>
          <a:p>
            <a:pPr marL="457200" lvl="0" indent="-457200" algn="r" rtl="1">
              <a:lnSpc>
                <a:spcPct val="107000"/>
              </a:lnSpc>
              <a:spcAft>
                <a:spcPts val="800"/>
              </a:spcAft>
              <a:buFont typeface="Arial" panose="020B0604020202020204" pitchFamily="34" charset="0"/>
              <a:buChar char="•"/>
            </a:pPr>
            <a:r>
              <a:rPr lang="ar-SA" sz="3600" b="1" dirty="0"/>
              <a:t>مستلزمات البنية التحتية التكنولوجية للتجارة الإلكترونية	</a:t>
            </a:r>
          </a:p>
          <a:p>
            <a:pPr marL="457200" lvl="0" indent="-457200" algn="r" rtl="1">
              <a:lnSpc>
                <a:spcPct val="107000"/>
              </a:lnSpc>
              <a:spcAft>
                <a:spcPts val="800"/>
              </a:spcAft>
              <a:buFont typeface="Arial" panose="020B0604020202020204" pitchFamily="34" charset="0"/>
              <a:buChar char="•"/>
            </a:pPr>
            <a:r>
              <a:rPr lang="ar-SA" sz="3600" b="1" dirty="0"/>
              <a:t>الاعتبارات القانونية للتجارة الالكترونية	</a:t>
            </a:r>
          </a:p>
          <a:p>
            <a:pPr marL="457200" lvl="0" indent="-457200" algn="r" rtl="1">
              <a:lnSpc>
                <a:spcPct val="107000"/>
              </a:lnSpc>
              <a:spcAft>
                <a:spcPts val="800"/>
              </a:spcAft>
              <a:buFont typeface="Arial" panose="020B0604020202020204" pitchFamily="34" charset="0"/>
              <a:buChar char="•"/>
            </a:pPr>
            <a:r>
              <a:rPr lang="ar-SA" sz="3600" b="1" dirty="0"/>
              <a:t>الاعتبارات الأخلاقية للتجارة الالكترونية</a:t>
            </a:r>
            <a:endParaRPr lang="ar-SA" sz="6000" kern="100" dirty="0">
              <a:effectLst/>
              <a:latin typeface="Times New Roman" panose="02020603050405020304" pitchFamily="18" charset="0"/>
              <a:ea typeface="Calibri" panose="020F0502020204030204" pitchFamily="34" charset="0"/>
            </a:endParaRPr>
          </a:p>
        </p:txBody>
      </p:sp>
      <p:sp>
        <p:nvSpPr>
          <p:cNvPr id="5" name="Slide Number Placeholder 4">
            <a:extLst>
              <a:ext uri="{FF2B5EF4-FFF2-40B4-BE49-F238E27FC236}">
                <a16:creationId xmlns:a16="http://schemas.microsoft.com/office/drawing/2014/main" id="{36B2821C-3526-D84C-5BF5-74C0C70FD34E}"/>
              </a:ext>
            </a:extLst>
          </p:cNvPr>
          <p:cNvSpPr>
            <a:spLocks noGrp="1"/>
          </p:cNvSpPr>
          <p:nvPr>
            <p:ph type="sldNum" sz="quarter" idx="12"/>
          </p:nvPr>
        </p:nvSpPr>
        <p:spPr/>
        <p:txBody>
          <a:bodyPr/>
          <a:lstStyle/>
          <a:p>
            <a:fld id="{24E1593F-C6A5-48D7-8322-BC8526C86B25}" type="slidenum">
              <a:rPr lang="en-AE" smtClean="0"/>
              <a:pPr/>
              <a:t>6</a:t>
            </a:fld>
            <a:endParaRPr lang="en-AE" dirty="0"/>
          </a:p>
        </p:txBody>
      </p:sp>
      <p:pic>
        <p:nvPicPr>
          <p:cNvPr id="8" name="Content Placeholder 7">
            <a:extLst>
              <a:ext uri="{FF2B5EF4-FFF2-40B4-BE49-F238E27FC236}">
                <a16:creationId xmlns:a16="http://schemas.microsoft.com/office/drawing/2014/main" id="{2E507DCE-FE6E-CCFA-D78A-0DD0244FEF85}"/>
              </a:ext>
            </a:extLst>
          </p:cNvPr>
          <p:cNvPicPr>
            <a:picLocks noGrp="1" noChangeAspect="1"/>
          </p:cNvPicPr>
          <p:nvPr>
            <p:ph sz="half" idx="1"/>
          </p:nvPr>
        </p:nvPicPr>
        <p:blipFill>
          <a:blip r:embed="rId2"/>
          <a:stretch>
            <a:fillRect/>
          </a:stretch>
        </p:blipFill>
        <p:spPr>
          <a:xfrm>
            <a:off x="757623" y="2403157"/>
            <a:ext cx="5414577" cy="3342007"/>
          </a:xfrm>
          <a:prstGeom prst="rect">
            <a:avLst/>
          </a:prstGeom>
        </p:spPr>
      </p:pic>
    </p:spTree>
    <p:extLst>
      <p:ext uri="{BB962C8B-B14F-4D97-AF65-F5344CB8AC3E}">
        <p14:creationId xmlns:p14="http://schemas.microsoft.com/office/powerpoint/2010/main" val="19073080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BD04-55E5-F6CD-0C67-81A02BB68DE8}"/>
              </a:ext>
            </a:extLst>
          </p:cNvPr>
          <p:cNvSpPr>
            <a:spLocks noGrp="1"/>
          </p:cNvSpPr>
          <p:nvPr>
            <p:ph type="title"/>
          </p:nvPr>
        </p:nvSpPr>
        <p:spPr>
          <a:blipFill>
            <a:blip r:embed="rId2"/>
            <a:tile tx="0" ty="0" sx="100000" sy="100000" flip="none" algn="tl"/>
          </a:blipFill>
        </p:spPr>
        <p:txBody>
          <a:bodyPr/>
          <a:lstStyle/>
          <a:p>
            <a:r>
              <a:rPr lang="ar-SA" dirty="0"/>
              <a:t>مستلزمات البنية التحتية التكنولوجية للتجارة الإلكترونية</a:t>
            </a:r>
            <a:endParaRPr lang="en-AE" dirty="0"/>
          </a:p>
        </p:txBody>
      </p:sp>
      <p:sp>
        <p:nvSpPr>
          <p:cNvPr id="3" name="Content Placeholder 2">
            <a:extLst>
              <a:ext uri="{FF2B5EF4-FFF2-40B4-BE49-F238E27FC236}">
                <a16:creationId xmlns:a16="http://schemas.microsoft.com/office/drawing/2014/main" id="{356BF0D8-B664-DAE9-3766-C161A9F14772}"/>
              </a:ext>
            </a:extLst>
          </p:cNvPr>
          <p:cNvSpPr>
            <a:spLocks noGrp="1"/>
          </p:cNvSpPr>
          <p:nvPr>
            <p:ph idx="1"/>
          </p:nvPr>
        </p:nvSpPr>
        <p:spPr/>
        <p:txBody>
          <a:bodyPr/>
          <a:lstStyle/>
          <a:p>
            <a:r>
              <a:rPr lang="ar-SA" b="1" dirty="0"/>
              <a:t>مستلزمات البنية التحتية التكنولوجية للتجارة الإلكترونية تشكل الأساس لضمان أداء فعال وآمن للعمليات التجارية عبر الإنترنت. تشمل هذه المستلزمات عدة عناصر تقنية يجب توفرها لضمان سلاسة تشغيل المواقع والتطبيقات الإلكترونية، وحمايتها من التهديدات الأمنية. إليك شرح للمستلزمات الرئيسية:</a:t>
            </a:r>
          </a:p>
          <a:p>
            <a:endParaRPr lang="ar-SA" b="1" dirty="0"/>
          </a:p>
          <a:p>
            <a:r>
              <a:rPr lang="ar-SA" b="1" dirty="0"/>
              <a:t>1</a:t>
            </a:r>
            <a:r>
              <a:rPr lang="ar-SA" b="1" dirty="0">
                <a:solidFill>
                  <a:schemeClr val="accent1"/>
                </a:solidFill>
              </a:rPr>
              <a:t>.	الاستضافة  </a:t>
            </a:r>
            <a:r>
              <a:rPr lang="en-US" b="1" dirty="0">
                <a:solidFill>
                  <a:schemeClr val="accent1"/>
                </a:solidFill>
              </a:rPr>
              <a:t>Hosting</a:t>
            </a:r>
          </a:p>
          <a:p>
            <a:r>
              <a:rPr lang="en-US" b="1" dirty="0"/>
              <a:t>   - </a:t>
            </a:r>
            <a:r>
              <a:rPr lang="ar-SA" b="1" dirty="0"/>
              <a:t>وصف: توفير مساحة على الخوادم لتخزين واستضافة مواقع التجارة الإلكترونية.</a:t>
            </a:r>
          </a:p>
          <a:p>
            <a:r>
              <a:rPr lang="ar-SA" b="1" dirty="0"/>
              <a:t>   - أهميتها: تؤثر على سرعة الوصول واستجابة الموقع، وتأمين البيانات والمعلومات.</a:t>
            </a:r>
          </a:p>
        </p:txBody>
      </p:sp>
      <p:sp>
        <p:nvSpPr>
          <p:cNvPr id="4" name="Slide Number Placeholder 3">
            <a:extLst>
              <a:ext uri="{FF2B5EF4-FFF2-40B4-BE49-F238E27FC236}">
                <a16:creationId xmlns:a16="http://schemas.microsoft.com/office/drawing/2014/main" id="{8B5A9C3E-9B6E-F98D-638B-7000FD674886}"/>
              </a:ext>
            </a:extLst>
          </p:cNvPr>
          <p:cNvSpPr>
            <a:spLocks noGrp="1"/>
          </p:cNvSpPr>
          <p:nvPr>
            <p:ph type="sldNum" sz="quarter" idx="12"/>
          </p:nvPr>
        </p:nvSpPr>
        <p:spPr/>
        <p:txBody>
          <a:bodyPr/>
          <a:lstStyle/>
          <a:p>
            <a:fld id="{9D7E10A5-D6BE-49F1-B6B0-3994C46CDFDC}" type="slidenum">
              <a:rPr lang="en-AE" smtClean="0"/>
              <a:pPr/>
              <a:t>7</a:t>
            </a:fld>
            <a:endParaRPr lang="en-AE" dirty="0"/>
          </a:p>
        </p:txBody>
      </p:sp>
    </p:spTree>
    <p:extLst>
      <p:ext uri="{BB962C8B-B14F-4D97-AF65-F5344CB8AC3E}">
        <p14:creationId xmlns:p14="http://schemas.microsoft.com/office/powerpoint/2010/main" val="10109559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37DCB-8459-DA07-EBED-AEB28B2E77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C625EC-2FA3-2CEC-9A21-C5211538DBEF}"/>
              </a:ext>
            </a:extLst>
          </p:cNvPr>
          <p:cNvSpPr>
            <a:spLocks noGrp="1"/>
          </p:cNvSpPr>
          <p:nvPr>
            <p:ph type="title"/>
          </p:nvPr>
        </p:nvSpPr>
        <p:spPr/>
        <p:txBody>
          <a:bodyPr/>
          <a:lstStyle/>
          <a:p>
            <a:r>
              <a:rPr lang="ar-SA" dirty="0"/>
              <a:t>مستلزمات البنية التحتية التكنولوجية للتجارة الإلكترونية</a:t>
            </a:r>
            <a:endParaRPr lang="en-AE" dirty="0"/>
          </a:p>
        </p:txBody>
      </p:sp>
      <p:sp>
        <p:nvSpPr>
          <p:cNvPr id="3" name="Content Placeholder 2">
            <a:extLst>
              <a:ext uri="{FF2B5EF4-FFF2-40B4-BE49-F238E27FC236}">
                <a16:creationId xmlns:a16="http://schemas.microsoft.com/office/drawing/2014/main" id="{719B776A-5EB1-8DFF-763D-C2DAC1944FDD}"/>
              </a:ext>
            </a:extLst>
          </p:cNvPr>
          <p:cNvSpPr>
            <a:spLocks noGrp="1"/>
          </p:cNvSpPr>
          <p:nvPr>
            <p:ph idx="1"/>
          </p:nvPr>
        </p:nvSpPr>
        <p:spPr/>
        <p:txBody>
          <a:bodyPr/>
          <a:lstStyle/>
          <a:p>
            <a:r>
              <a:rPr lang="ar-SA" b="1" dirty="0">
                <a:solidFill>
                  <a:schemeClr val="accent1"/>
                </a:solidFill>
              </a:rPr>
              <a:t>2.	شهادات </a:t>
            </a:r>
            <a:r>
              <a:rPr lang="en-US" b="1" dirty="0">
                <a:solidFill>
                  <a:schemeClr val="accent1"/>
                </a:solidFill>
              </a:rPr>
              <a:t>SSL (Secure Sockets Layer)   </a:t>
            </a:r>
          </a:p>
          <a:p>
            <a:r>
              <a:rPr lang="en-US" b="1" dirty="0"/>
              <a:t>   - </a:t>
            </a:r>
            <a:r>
              <a:rPr lang="ar-SA" b="1" dirty="0"/>
              <a:t>وصف: توفير تشفير آمن للاتصال بين المستخدم والخادم لحماية المعلومات الحساسة.</a:t>
            </a:r>
          </a:p>
          <a:p>
            <a:r>
              <a:rPr lang="ar-SA" b="1" dirty="0"/>
              <a:t>   - أهميتها: تعزز الثقة بين العملاء والموقع، وتحمي من هجمات الاختراق وسرقة المعلومات.</a:t>
            </a:r>
          </a:p>
          <a:p>
            <a:endParaRPr lang="ar-SA" b="1" dirty="0"/>
          </a:p>
          <a:p>
            <a:r>
              <a:rPr lang="ar-SA" b="1" dirty="0">
                <a:solidFill>
                  <a:schemeClr val="accent1"/>
                </a:solidFill>
              </a:rPr>
              <a:t>3.	نظام إدارة المحتوى </a:t>
            </a:r>
          </a:p>
          <a:p>
            <a:r>
              <a:rPr lang="ar-SA" b="1" dirty="0"/>
              <a:t>   - وصف: نظام يسمح بإدارة ونشر المحتوى بشكل فعال على الموقع.</a:t>
            </a:r>
          </a:p>
          <a:p>
            <a:r>
              <a:rPr lang="ar-SA" b="1" dirty="0"/>
              <a:t>   - أهميته: يسهل تحديث المحتوى وإضافة المنتجات، ويساعد في تحسين تجربة المستخدم.</a:t>
            </a:r>
          </a:p>
        </p:txBody>
      </p:sp>
      <p:sp>
        <p:nvSpPr>
          <p:cNvPr id="4" name="Slide Number Placeholder 3">
            <a:extLst>
              <a:ext uri="{FF2B5EF4-FFF2-40B4-BE49-F238E27FC236}">
                <a16:creationId xmlns:a16="http://schemas.microsoft.com/office/drawing/2014/main" id="{BDED43EA-4F06-91B4-2C9C-A83CDE06B1EB}"/>
              </a:ext>
            </a:extLst>
          </p:cNvPr>
          <p:cNvSpPr>
            <a:spLocks noGrp="1"/>
          </p:cNvSpPr>
          <p:nvPr>
            <p:ph type="sldNum" sz="quarter" idx="12"/>
          </p:nvPr>
        </p:nvSpPr>
        <p:spPr/>
        <p:txBody>
          <a:bodyPr/>
          <a:lstStyle/>
          <a:p>
            <a:fld id="{9D7E10A5-D6BE-49F1-B6B0-3994C46CDFDC}" type="slidenum">
              <a:rPr lang="en-AE" smtClean="0"/>
              <a:pPr/>
              <a:t>8</a:t>
            </a:fld>
            <a:endParaRPr lang="en-AE" dirty="0"/>
          </a:p>
        </p:txBody>
      </p:sp>
    </p:spTree>
    <p:extLst>
      <p:ext uri="{BB962C8B-B14F-4D97-AF65-F5344CB8AC3E}">
        <p14:creationId xmlns:p14="http://schemas.microsoft.com/office/powerpoint/2010/main" val="27519258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7E1C0-5A61-0E0C-294B-DEFBC20DD1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361B9B-6F6E-DDB6-A26B-A71789B98AE8}"/>
              </a:ext>
            </a:extLst>
          </p:cNvPr>
          <p:cNvSpPr>
            <a:spLocks noGrp="1"/>
          </p:cNvSpPr>
          <p:nvPr>
            <p:ph type="title"/>
          </p:nvPr>
        </p:nvSpPr>
        <p:spPr/>
        <p:txBody>
          <a:bodyPr/>
          <a:lstStyle/>
          <a:p>
            <a:r>
              <a:rPr lang="ar-SA" dirty="0"/>
              <a:t>مستلزمات البنية التحتية التكنولوجية للتجارة الإلكترونية</a:t>
            </a:r>
            <a:endParaRPr lang="en-AE" dirty="0"/>
          </a:p>
        </p:txBody>
      </p:sp>
      <p:sp>
        <p:nvSpPr>
          <p:cNvPr id="3" name="Content Placeholder 2">
            <a:extLst>
              <a:ext uri="{FF2B5EF4-FFF2-40B4-BE49-F238E27FC236}">
                <a16:creationId xmlns:a16="http://schemas.microsoft.com/office/drawing/2014/main" id="{244A2F51-BF13-8BA4-F07A-EAC0D205AD49}"/>
              </a:ext>
            </a:extLst>
          </p:cNvPr>
          <p:cNvSpPr>
            <a:spLocks noGrp="1"/>
          </p:cNvSpPr>
          <p:nvPr>
            <p:ph idx="1"/>
          </p:nvPr>
        </p:nvSpPr>
        <p:spPr/>
        <p:txBody>
          <a:bodyPr>
            <a:normAutofit lnSpcReduction="10000"/>
          </a:bodyPr>
          <a:lstStyle/>
          <a:p>
            <a:r>
              <a:rPr lang="ar-SA" sz="3200" b="1" dirty="0">
                <a:solidFill>
                  <a:schemeClr val="accent1"/>
                </a:solidFill>
              </a:rPr>
              <a:t>4.	قاعدة بيانات:</a:t>
            </a:r>
          </a:p>
          <a:p>
            <a:r>
              <a:rPr lang="ar-SA" sz="3200" b="1" dirty="0"/>
              <a:t>   - وصف: نظام لتخزين وإدارة البيانات، مثل معلومات المستخدمين والمنتجات.</a:t>
            </a:r>
          </a:p>
          <a:p>
            <a:r>
              <a:rPr lang="ar-SA" sz="3200" b="1" dirty="0"/>
              <a:t>   - أهميتها: تساعد في إدارة البيانات وتوفير معلومات دقيقة للعملاء.</a:t>
            </a:r>
          </a:p>
          <a:p>
            <a:endParaRPr lang="ar-SA" sz="3200" b="1" dirty="0"/>
          </a:p>
          <a:p>
            <a:r>
              <a:rPr lang="ar-SA" sz="3200" b="1" dirty="0">
                <a:solidFill>
                  <a:schemeClr val="accent1"/>
                </a:solidFill>
              </a:rPr>
              <a:t>5.	خدمات الدفع الإلكتروني:</a:t>
            </a:r>
          </a:p>
          <a:p>
            <a:r>
              <a:rPr lang="ar-SA" sz="3200" b="1" dirty="0"/>
              <a:t>   - وصف: نظام لتسهيل عمليات الدفع الآمنة عبر الإنترنت.</a:t>
            </a:r>
          </a:p>
          <a:p>
            <a:r>
              <a:rPr lang="ar-SA" sz="3200" b="1" dirty="0"/>
              <a:t>   - أهميتها: توفير وسائل دفع آمنة وموثوقة لتسهيل عمليات الشراء.</a:t>
            </a:r>
          </a:p>
        </p:txBody>
      </p:sp>
      <p:sp>
        <p:nvSpPr>
          <p:cNvPr id="4" name="Slide Number Placeholder 3">
            <a:extLst>
              <a:ext uri="{FF2B5EF4-FFF2-40B4-BE49-F238E27FC236}">
                <a16:creationId xmlns:a16="http://schemas.microsoft.com/office/drawing/2014/main" id="{72E03971-EBC4-C081-0F80-2474A9CBAAE1}"/>
              </a:ext>
            </a:extLst>
          </p:cNvPr>
          <p:cNvSpPr>
            <a:spLocks noGrp="1"/>
          </p:cNvSpPr>
          <p:nvPr>
            <p:ph type="sldNum" sz="quarter" idx="12"/>
          </p:nvPr>
        </p:nvSpPr>
        <p:spPr/>
        <p:txBody>
          <a:bodyPr/>
          <a:lstStyle/>
          <a:p>
            <a:fld id="{9D7E10A5-D6BE-49F1-B6B0-3994C46CDFDC}" type="slidenum">
              <a:rPr lang="en-AE" smtClean="0"/>
              <a:pPr/>
              <a:t>9</a:t>
            </a:fld>
            <a:endParaRPr lang="en-AE" dirty="0"/>
          </a:p>
        </p:txBody>
      </p:sp>
    </p:spTree>
    <p:extLst>
      <p:ext uri="{BB962C8B-B14F-4D97-AF65-F5344CB8AC3E}">
        <p14:creationId xmlns:p14="http://schemas.microsoft.com/office/powerpoint/2010/main" val="332799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arn(inVertical)">
                                      <p:cBhvr>
                                        <p:cTn id="10" dur="500"/>
                                        <p:tgtEl>
                                          <p:spTgt spid="3">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arn(inVertical)">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955</TotalTime>
  <Words>1755</Words>
  <Application>Microsoft Office PowerPoint</Application>
  <PresentationFormat>Widescreen</PresentationFormat>
  <Paragraphs>196</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Simplified Arabic</vt:lpstr>
      <vt:lpstr>Tahoma,Bold</vt:lpstr>
      <vt:lpstr>Times New Roman</vt:lpstr>
      <vt:lpstr>Office Theme</vt:lpstr>
      <vt:lpstr>التجارة الإلكترونية</vt:lpstr>
      <vt:lpstr>المحتويات</vt:lpstr>
      <vt:lpstr>MODE OF ASSESSMENTS</vt:lpstr>
      <vt:lpstr>مقال Essay</vt:lpstr>
      <vt:lpstr>تطبيقات التجارة الالكترونية</vt:lpstr>
      <vt:lpstr>الفصل الثالث:  الاعتبارات الفنية والقانونية والأخلاقية للتجارة الالكترونية</vt:lpstr>
      <vt:lpstr>مستلزمات البنية التحتية التكنولوجية للتجارة الإلكترونية</vt:lpstr>
      <vt:lpstr>مستلزمات البنية التحتية التكنولوجية للتجارة الإلكترونية</vt:lpstr>
      <vt:lpstr>مستلزمات البنية التحتية التكنولوجية للتجارة الإلكترونية</vt:lpstr>
      <vt:lpstr>مستلزمات البنية التحتية التكنولوجية للتجارة الإلكترونية</vt:lpstr>
      <vt:lpstr>مستلزمات البنية التحتية التكنولوجية للتجارة الإلكترونية</vt:lpstr>
      <vt:lpstr>مستلزمات البنية التحتية التكنولوجية للتجارة الإلكترونية</vt:lpstr>
      <vt:lpstr>الاعتبارات القانونية للتجارة الإلكترونية</vt:lpstr>
      <vt:lpstr>الاعتبارات القانونية للتجارة الإلكترونية</vt:lpstr>
      <vt:lpstr>الاعتبارات القانونية للتجارة الإلكترونية</vt:lpstr>
      <vt:lpstr>الاعتبارات القانونية للتجارة الإلكترونية</vt:lpstr>
      <vt:lpstr>الاعتبارات القانونية للتجارة الإلكترونية</vt:lpstr>
      <vt:lpstr>الاعتبارات القانونية للتجارة الإلكترونية</vt:lpstr>
      <vt:lpstr>الاعتبارات القانونية للتجارة الإلكترونية</vt:lpstr>
      <vt:lpstr>الاعتبارات الأخلاقية للتجارة الإلكترونية</vt:lpstr>
      <vt:lpstr>الاعتبارات الأخلاقية للتجارة الإلكترونية</vt:lpstr>
      <vt:lpstr>الاعتبارات الأخلاقية للتجارة الإلكترونية</vt:lpstr>
      <vt:lpstr>الاعتبارات الأخلاقية للتجارة الإلكترونية</vt:lpstr>
      <vt:lpstr>الاعتبارات الأخلاقية للتجارة الإلكترونية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تكنولوجيا المعلومات الادارية</dc:title>
  <dc:creator>Salem Al-Jundi</dc:creator>
  <cp:lastModifiedBy>Salem Al-Jundi</cp:lastModifiedBy>
  <cp:revision>125</cp:revision>
  <cp:lastPrinted>2023-11-12T11:55:14Z</cp:lastPrinted>
  <dcterms:created xsi:type="dcterms:W3CDTF">2023-10-15T14:15:01Z</dcterms:created>
  <dcterms:modified xsi:type="dcterms:W3CDTF">2024-03-02T09:36:17Z</dcterms:modified>
</cp:coreProperties>
</file>