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387" r:id="rId2"/>
    <p:sldId id="386" r:id="rId3"/>
    <p:sldId id="300" r:id="rId4"/>
    <p:sldId id="301" r:id="rId5"/>
    <p:sldId id="339" r:id="rId6"/>
    <p:sldId id="340" r:id="rId7"/>
    <p:sldId id="341" r:id="rId8"/>
    <p:sldId id="342" r:id="rId9"/>
    <p:sldId id="343" r:id="rId10"/>
    <p:sldId id="344"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4" r:id="rId28"/>
    <p:sldId id="3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27/07/2024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E720AAB7-B325-4474-80A5-CD22EDBA5139}" type="datetime1">
              <a:rPr lang="en-AE" smtClean="0"/>
              <a:t>27/07/2024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7" name="Slide Number Placeholder 5">
            <a:extLst>
              <a:ext uri="{FF2B5EF4-FFF2-40B4-BE49-F238E27FC236}">
                <a16:creationId xmlns:a16="http://schemas.microsoft.com/office/drawing/2014/main" id="{E50D7E1D-B274-CA24-247B-80D7C00D87C3}"/>
              </a:ext>
            </a:extLst>
          </p:cNvPr>
          <p:cNvSpPr>
            <a:spLocks noGrp="1"/>
          </p:cNvSpPr>
          <p:nvPr>
            <p:ph type="sldNum" sz="quarter" idx="4"/>
          </p:nvPr>
        </p:nvSpPr>
        <p:spPr>
          <a:xfrm>
            <a:off x="10678602" y="6356350"/>
            <a:ext cx="1513398"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28</a:t>
            </a:r>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79402009-5732-4B93-B9D3-6F140B24FB8C}" type="datetime1">
              <a:rPr lang="en-AE" smtClean="0"/>
              <a:t>27/07/2024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7" name="Slide Number Placeholder 5">
            <a:extLst>
              <a:ext uri="{FF2B5EF4-FFF2-40B4-BE49-F238E27FC236}">
                <a16:creationId xmlns:a16="http://schemas.microsoft.com/office/drawing/2014/main" id="{5A515E67-F1ED-331F-6BFE-0AACF92AA189}"/>
              </a:ext>
            </a:extLst>
          </p:cNvPr>
          <p:cNvSpPr>
            <a:spLocks noGrp="1"/>
          </p:cNvSpPr>
          <p:nvPr>
            <p:ph type="sldNum" sz="quarter" idx="4"/>
          </p:nvPr>
        </p:nvSpPr>
        <p:spPr>
          <a:xfrm>
            <a:off x="10678602" y="6356350"/>
            <a:ext cx="1513398"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28</a:t>
            </a:r>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05D0E6-1051-445B-ADAD-A884F2E3D8A7}" type="datetime1">
              <a:rPr lang="en-AE" smtClean="0"/>
              <a:t>27/07/2024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8" name="Slide Number Placeholder 5">
            <a:extLst>
              <a:ext uri="{FF2B5EF4-FFF2-40B4-BE49-F238E27FC236}">
                <a16:creationId xmlns:a16="http://schemas.microsoft.com/office/drawing/2014/main" id="{8386EBB3-0E95-7626-77A5-E499440BC755}"/>
              </a:ext>
            </a:extLst>
          </p:cNvPr>
          <p:cNvSpPr>
            <a:spLocks noGrp="1"/>
          </p:cNvSpPr>
          <p:nvPr>
            <p:ph type="sldNum" sz="quarter" idx="4"/>
          </p:nvPr>
        </p:nvSpPr>
        <p:spPr>
          <a:xfrm>
            <a:off x="10678602" y="6356350"/>
            <a:ext cx="1513398"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28</a:t>
            </a:r>
          </a:p>
        </p:txBody>
      </p:sp>
    </p:spTree>
    <p:extLst>
      <p:ext uri="{BB962C8B-B14F-4D97-AF65-F5344CB8AC3E}">
        <p14:creationId xmlns:p14="http://schemas.microsoft.com/office/powerpoint/2010/main" val="381805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DE3DC-9B70-4FC6-98C8-8D0D327E057F}" type="datetime1">
              <a:rPr lang="en-AE" smtClean="0"/>
              <a:t>27/07/2024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0678602" y="6356350"/>
            <a:ext cx="1513398"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28</a:t>
            </a:r>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ranstle.com/general-learning/how-to-write-an-essay/" TargetMode="External"/><Relationship Id="rId1" Type="http://schemas.openxmlformats.org/officeDocument/2006/relationships/slideLayout" Target="../slideLayouts/slideLayout2.xml"/><Relationship Id="rId5" Type="http://schemas.openxmlformats.org/officeDocument/2006/relationships/hyperlink" Target="mailto:salem.aljundi@kunoozu.edu.iq" TargetMode="External"/><Relationship Id="rId4" Type="http://schemas.openxmlformats.org/officeDocument/2006/relationships/hyperlink" Target="https://www.for9a.com/learn/%D9%83%D9%8A%D9%81%D9%8A%D8%A9-%D9%83%D8%AA%D8%A7%D8%A8%D8%A9-%D9%85%D9%82%D8%A7%D9%84-%D8%AE%D8%B7%D9%88%D8%A7%D8%AA-%D8%B9%D9%85%D9%84%D9%8A%D8%A9-%D9%84%D9%83%D8%AA%D8%A7%D8%A8%D8%A9-%D9%85%D9%82%D8%A7%D9%84-%D8%A3%D9%83%D8%A7%D8%AF%D9%8A%D9%85%D9%8A-%D8%A7%D8%AD%D8%AA%D8%B1%D8%A7%D9%81%D9%8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copus.com/authid/detail.uri?origin=resultslist&amp;authorId=57202435365&amp;zon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lobe surrounded by computers&#10;&#10;Description automatically generated">
            <a:extLst>
              <a:ext uri="{FF2B5EF4-FFF2-40B4-BE49-F238E27FC236}">
                <a16:creationId xmlns:a16="http://schemas.microsoft.com/office/drawing/2014/main" id="{281F0A79-FAF0-1D60-6F6F-B9F3C20294DD}"/>
              </a:ext>
            </a:extLst>
          </p:cNvPr>
          <p:cNvPicPr>
            <a:picLocks noChangeAspect="1"/>
          </p:cNvPicPr>
          <p:nvPr/>
        </p:nvPicPr>
        <p:blipFill>
          <a:blip r:embed="rId2"/>
          <a:srcRect l="9114" r="6442" b="1"/>
          <a:stretch/>
        </p:blipFill>
        <p:spPr>
          <a:xfrm>
            <a:off x="-3047" y="10"/>
            <a:ext cx="12191999" cy="6857990"/>
          </a:xfrm>
          <a:prstGeom prst="rect">
            <a:avLst/>
          </a:prstGeom>
        </p:spPr>
      </p:pic>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chor="ctr">
            <a:normAutofit/>
          </a:bodyPr>
          <a:lstStyle/>
          <a:p>
            <a:r>
              <a:rPr lang="ar-SA" sz="8000" b="1" dirty="0">
                <a:solidFill>
                  <a:schemeClr val="accent1">
                    <a:lumMod val="50000"/>
                  </a:schemeClr>
                </a:solidFill>
              </a:rPr>
              <a:t>تكنولوجيا المعلومات الادارية</a:t>
            </a:r>
            <a:endParaRPr lang="en-AE" sz="8000" b="1" dirty="0">
              <a:solidFill>
                <a:schemeClr val="accent1">
                  <a:lumMod val="50000"/>
                </a:schemeClr>
              </a:solidFill>
            </a:endParaRP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1097280" y="4066674"/>
            <a:ext cx="10058400" cy="1857571"/>
          </a:xfrm>
          <a:effectLst>
            <a:outerShdw blurRad="50800" dist="38100" dir="2700000" algn="tl" rotWithShape="0">
              <a:prstClr val="black">
                <a:alpha val="40000"/>
              </a:prstClr>
            </a:outerShdw>
          </a:effectLst>
        </p:spPr>
        <p:txBody>
          <a:bodyPr>
            <a:normAutofit fontScale="92500" lnSpcReduction="10000"/>
          </a:bodyPr>
          <a:lstStyle/>
          <a:p>
            <a:r>
              <a:rPr lang="ar-SA" sz="2900" dirty="0"/>
              <a:t>د. سالم الجندي</a:t>
            </a:r>
            <a:endParaRPr lang="ar-IQ" sz="2900" dirty="0"/>
          </a:p>
          <a:p>
            <a:r>
              <a:rPr lang="en-US" sz="2900" dirty="0"/>
              <a:t>Salem.aljundi@kunoozu.edu.iq</a:t>
            </a:r>
            <a:endParaRPr lang="ar-SA" sz="2900" dirty="0"/>
          </a:p>
          <a:p>
            <a:r>
              <a:rPr lang="ar-SA" sz="2900" dirty="0"/>
              <a:t>كلية الكنوز الجامعة</a:t>
            </a:r>
          </a:p>
          <a:p>
            <a:r>
              <a:rPr lang="ar-SA" sz="2900" dirty="0"/>
              <a:t>202</a:t>
            </a:r>
            <a:r>
              <a:rPr lang="ar-IQ" sz="2900" dirty="0"/>
              <a:t>4</a:t>
            </a:r>
            <a:endParaRPr lang="en-AE" sz="2200" dirty="0"/>
          </a:p>
        </p:txBody>
      </p:sp>
    </p:spTree>
    <p:extLst>
      <p:ext uri="{BB962C8B-B14F-4D97-AF65-F5344CB8AC3E}">
        <p14:creationId xmlns:p14="http://schemas.microsoft.com/office/powerpoint/2010/main" val="19332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E103-A86C-6584-096E-FCC52CF9A413}"/>
              </a:ext>
            </a:extLst>
          </p:cNvPr>
          <p:cNvSpPr>
            <a:spLocks noGrp="1"/>
          </p:cNvSpPr>
          <p:nvPr>
            <p:ph type="title"/>
          </p:nvPr>
        </p:nvSpPr>
        <p:spPr/>
        <p:txBody>
          <a:bodyPr/>
          <a:lstStyle/>
          <a:p>
            <a:r>
              <a:rPr lang="en-US" sz="4400" dirty="0"/>
              <a:t> </a:t>
            </a:r>
            <a:r>
              <a:rPr lang="ar-SA" sz="6600" dirty="0"/>
              <a:t>خصائص قواعد البيانات</a:t>
            </a:r>
            <a:endParaRPr lang="en-AE" dirty="0"/>
          </a:p>
        </p:txBody>
      </p:sp>
      <p:sp>
        <p:nvSpPr>
          <p:cNvPr id="3" name="Content Placeholder 2">
            <a:extLst>
              <a:ext uri="{FF2B5EF4-FFF2-40B4-BE49-F238E27FC236}">
                <a16:creationId xmlns:a16="http://schemas.microsoft.com/office/drawing/2014/main" id="{3025F8EC-1111-123C-D8D4-AF1E6326D214}"/>
              </a:ext>
            </a:extLst>
          </p:cNvPr>
          <p:cNvSpPr>
            <a:spLocks noGrp="1"/>
          </p:cNvSpPr>
          <p:nvPr>
            <p:ph idx="1"/>
          </p:nvPr>
        </p:nvSpPr>
        <p:spPr/>
        <p:txBody>
          <a:bodyPr>
            <a:normAutofit/>
          </a:bodyPr>
          <a:lstStyle/>
          <a:p>
            <a:r>
              <a:rPr lang="ar-SA" sz="3600" dirty="0"/>
              <a:t>9.	</a:t>
            </a:r>
            <a:r>
              <a:rPr lang="ar-SA" sz="3600" dirty="0">
                <a:solidFill>
                  <a:schemeClr val="accent1"/>
                </a:solidFill>
              </a:rPr>
              <a:t>لغة الاستعلام</a:t>
            </a:r>
            <a:r>
              <a:rPr lang="ar-SA" sz="3600" dirty="0"/>
              <a:t>: تستخدم قواعد البيانات لغات الاستعلام، مثل </a:t>
            </a:r>
            <a:r>
              <a:rPr lang="en-US" sz="3600" dirty="0"/>
              <a:t>SQL (Structured Query Language) ، </a:t>
            </a:r>
            <a:r>
              <a:rPr lang="ar-SA" sz="3600" dirty="0"/>
              <a:t>للتفاعل مع البيانات واسترجاعها. يمكن للمستخدمين كتابة استعلامات لإدراج، تحديث، حذف، أو استرجاع المعلومات من قاعدة البيانات.</a:t>
            </a:r>
          </a:p>
          <a:p>
            <a:endParaRPr lang="ar-SA" sz="3600" dirty="0"/>
          </a:p>
          <a:p>
            <a:r>
              <a:rPr lang="ar-SA" sz="3600" dirty="0"/>
              <a:t>10.	</a:t>
            </a:r>
            <a:r>
              <a:rPr lang="ar-SA" sz="3600" dirty="0">
                <a:solidFill>
                  <a:schemeClr val="accent1"/>
                </a:solidFill>
              </a:rPr>
              <a:t>الفهرسة</a:t>
            </a:r>
            <a:r>
              <a:rPr lang="ar-SA" sz="3600" dirty="0"/>
              <a:t>: هي آلية تحسين سرعة عمليات استرجاع البيانات عن طريق إنشاء هيكل بيانات يسمح بالوصول السريع إلى الصفوف بناءً على الأعمدة المفهرسة.</a:t>
            </a:r>
          </a:p>
        </p:txBody>
      </p:sp>
      <p:sp>
        <p:nvSpPr>
          <p:cNvPr id="5" name="Slide Number Placeholder 4">
            <a:extLst>
              <a:ext uri="{FF2B5EF4-FFF2-40B4-BE49-F238E27FC236}">
                <a16:creationId xmlns:a16="http://schemas.microsoft.com/office/drawing/2014/main" id="{1A74EC98-CD57-BD9B-DC97-A2EABD9A549C}"/>
              </a:ext>
            </a:extLst>
          </p:cNvPr>
          <p:cNvSpPr>
            <a:spLocks noGrp="1"/>
          </p:cNvSpPr>
          <p:nvPr>
            <p:ph type="sldNum" sz="quarter" idx="4"/>
          </p:nvPr>
        </p:nvSpPr>
        <p:spPr/>
        <p:txBody>
          <a:bodyPr/>
          <a:lstStyle/>
          <a:p>
            <a:fld id="{29CA5760-96F6-4BB9-9F01-E4123846D571}" type="slidenum">
              <a:rPr lang="en-AE" smtClean="0"/>
              <a:pPr/>
              <a:t>10</a:t>
            </a:fld>
            <a:r>
              <a:rPr lang="en-AE"/>
              <a:t> of 28</a:t>
            </a:r>
            <a:endParaRPr lang="en-AE" dirty="0"/>
          </a:p>
        </p:txBody>
      </p:sp>
    </p:spTree>
    <p:extLst>
      <p:ext uri="{BB962C8B-B14F-4D97-AF65-F5344CB8AC3E}">
        <p14:creationId xmlns:p14="http://schemas.microsoft.com/office/powerpoint/2010/main" val="242102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E103-A86C-6584-096E-FCC52CF9A413}"/>
              </a:ext>
            </a:extLst>
          </p:cNvPr>
          <p:cNvSpPr>
            <a:spLocks noGrp="1"/>
          </p:cNvSpPr>
          <p:nvPr>
            <p:ph type="title"/>
          </p:nvPr>
        </p:nvSpPr>
        <p:spPr/>
        <p:txBody>
          <a:bodyPr/>
          <a:lstStyle/>
          <a:p>
            <a:r>
              <a:rPr lang="en-US" sz="4400" dirty="0"/>
              <a:t> </a:t>
            </a:r>
            <a:r>
              <a:rPr lang="ar-SA" sz="6600" dirty="0"/>
              <a:t>خصائص قواعد البيانات</a:t>
            </a:r>
            <a:endParaRPr lang="en-AE" dirty="0"/>
          </a:p>
        </p:txBody>
      </p:sp>
      <p:sp>
        <p:nvSpPr>
          <p:cNvPr id="3" name="Content Placeholder 2">
            <a:extLst>
              <a:ext uri="{FF2B5EF4-FFF2-40B4-BE49-F238E27FC236}">
                <a16:creationId xmlns:a16="http://schemas.microsoft.com/office/drawing/2014/main" id="{3025F8EC-1111-123C-D8D4-AF1E6326D214}"/>
              </a:ext>
            </a:extLst>
          </p:cNvPr>
          <p:cNvSpPr>
            <a:spLocks noGrp="1"/>
          </p:cNvSpPr>
          <p:nvPr>
            <p:ph idx="1"/>
          </p:nvPr>
        </p:nvSpPr>
        <p:spPr/>
        <p:txBody>
          <a:bodyPr>
            <a:normAutofit/>
          </a:bodyPr>
          <a:lstStyle/>
          <a:p>
            <a:r>
              <a:rPr lang="ar-SA" sz="3600" dirty="0"/>
              <a:t>11</a:t>
            </a:r>
            <a:r>
              <a:rPr lang="ar-SA" sz="4000" dirty="0"/>
              <a:t>.	</a:t>
            </a:r>
            <a:r>
              <a:rPr lang="ar-SA" sz="4000" dirty="0">
                <a:solidFill>
                  <a:schemeClr val="accent1"/>
                </a:solidFill>
              </a:rPr>
              <a:t>التطويع</a:t>
            </a:r>
            <a:r>
              <a:rPr lang="ar-SA" sz="4000" dirty="0"/>
              <a:t>: هو عملية تنظيم البيانات في قاعدة البيانات لتقليل التكرار وتحسين سلامة البيانات. يتضمن تقسيم الجداول إلى جداول أصغر ومترابطة.</a:t>
            </a:r>
          </a:p>
          <a:p>
            <a:endParaRPr lang="ar-SA" sz="4000" dirty="0"/>
          </a:p>
          <a:p>
            <a:r>
              <a:rPr lang="ar-SA" sz="4000" dirty="0"/>
              <a:t>12.	</a:t>
            </a:r>
            <a:r>
              <a:rPr lang="ar-SA" sz="4000" dirty="0">
                <a:solidFill>
                  <a:schemeClr val="accent1"/>
                </a:solidFill>
              </a:rPr>
              <a:t>سلامة البيانات</a:t>
            </a:r>
            <a:r>
              <a:rPr lang="ar-SA" sz="4000" dirty="0"/>
              <a:t>: تفرض قواعد البيانات سلامة البيانات من خلال القيود مثل المفاتيح الأساسية والمفاتيح الخارجية والقيود الفريدة وقيود التحقق. تضمن هذه الآليات دقة البيانات واتساقها.</a:t>
            </a:r>
          </a:p>
        </p:txBody>
      </p:sp>
      <p:sp>
        <p:nvSpPr>
          <p:cNvPr id="5" name="Slide Number Placeholder 4">
            <a:extLst>
              <a:ext uri="{FF2B5EF4-FFF2-40B4-BE49-F238E27FC236}">
                <a16:creationId xmlns:a16="http://schemas.microsoft.com/office/drawing/2014/main" id="{B765977F-5651-E099-E7B2-9B8E55C6E261}"/>
              </a:ext>
            </a:extLst>
          </p:cNvPr>
          <p:cNvSpPr>
            <a:spLocks noGrp="1"/>
          </p:cNvSpPr>
          <p:nvPr>
            <p:ph type="sldNum" sz="quarter" idx="4"/>
          </p:nvPr>
        </p:nvSpPr>
        <p:spPr/>
        <p:txBody>
          <a:bodyPr/>
          <a:lstStyle/>
          <a:p>
            <a:fld id="{29CA5760-96F6-4BB9-9F01-E4123846D571}" type="slidenum">
              <a:rPr lang="en-AE" smtClean="0"/>
              <a:pPr/>
              <a:t>11</a:t>
            </a:fld>
            <a:r>
              <a:rPr lang="en-AE"/>
              <a:t> of 28</a:t>
            </a:r>
            <a:endParaRPr lang="en-AE" dirty="0"/>
          </a:p>
        </p:txBody>
      </p:sp>
    </p:spTree>
    <p:extLst>
      <p:ext uri="{BB962C8B-B14F-4D97-AF65-F5344CB8AC3E}">
        <p14:creationId xmlns:p14="http://schemas.microsoft.com/office/powerpoint/2010/main" val="384245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1AC3-25F5-C34B-B831-2862492CBCFD}"/>
              </a:ext>
            </a:extLst>
          </p:cNvPr>
          <p:cNvSpPr>
            <a:spLocks noGrp="1"/>
          </p:cNvSpPr>
          <p:nvPr>
            <p:ph type="title"/>
          </p:nvPr>
        </p:nvSpPr>
        <p:spPr/>
        <p:txBody>
          <a:bodyPr>
            <a:normAutofit/>
          </a:bodyPr>
          <a:lstStyle/>
          <a:p>
            <a:r>
              <a:rPr lang="ar-SA" sz="6600" dirty="0"/>
              <a:t>خصائص قواعد البيانات</a:t>
            </a:r>
            <a:endParaRPr lang="en-AE" sz="6600" dirty="0"/>
          </a:p>
        </p:txBody>
      </p:sp>
      <p:sp>
        <p:nvSpPr>
          <p:cNvPr id="4" name="Content Placeholder 3">
            <a:extLst>
              <a:ext uri="{FF2B5EF4-FFF2-40B4-BE49-F238E27FC236}">
                <a16:creationId xmlns:a16="http://schemas.microsoft.com/office/drawing/2014/main" id="{2136FD3B-C416-64F5-7685-BD3BBA170A6C}"/>
              </a:ext>
            </a:extLst>
          </p:cNvPr>
          <p:cNvSpPr>
            <a:spLocks noGrp="1"/>
          </p:cNvSpPr>
          <p:nvPr>
            <p:ph sz="half" idx="2"/>
          </p:nvPr>
        </p:nvSpPr>
        <p:spPr/>
        <p:txBody>
          <a:bodyPr/>
          <a:lstStyle/>
          <a:p>
            <a:r>
              <a:rPr lang="ar-SA" sz="3600" dirty="0"/>
              <a:t>تلعب قواعد البيانات دورًا حاسمًا في مجالات متنوعة مثل الأعمال، والتمويل، والرعاية الصحية، والتعليم، وغيرها. إنها توفر وسيلة منهجية وفعّالة لتخزين وإدارة واسترجاع البيانات، دعمًا لاحتياجات المعلومات للمؤسسات والتطبيقات.</a:t>
            </a:r>
          </a:p>
          <a:p>
            <a:endParaRPr lang="en-AE" dirty="0"/>
          </a:p>
        </p:txBody>
      </p:sp>
      <p:pic>
        <p:nvPicPr>
          <p:cNvPr id="9" name="Content Placeholder 8" descr="A screenshot of a search box&#10;&#10;Description automatically generated">
            <a:extLst>
              <a:ext uri="{FF2B5EF4-FFF2-40B4-BE49-F238E27FC236}">
                <a16:creationId xmlns:a16="http://schemas.microsoft.com/office/drawing/2014/main" id="{7038C7D2-6CC2-8852-77FA-A792A44FC96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6"/>
            <a:ext cx="5550830" cy="3559174"/>
          </a:xfrm>
        </p:spPr>
      </p:pic>
      <p:sp>
        <p:nvSpPr>
          <p:cNvPr id="3" name="Slide Number Placeholder 2">
            <a:extLst>
              <a:ext uri="{FF2B5EF4-FFF2-40B4-BE49-F238E27FC236}">
                <a16:creationId xmlns:a16="http://schemas.microsoft.com/office/drawing/2014/main" id="{AE85EE4B-B2AC-E1DE-58B9-FC7C463B1376}"/>
              </a:ext>
            </a:extLst>
          </p:cNvPr>
          <p:cNvSpPr>
            <a:spLocks noGrp="1"/>
          </p:cNvSpPr>
          <p:nvPr>
            <p:ph type="sldNum" sz="quarter" idx="4"/>
          </p:nvPr>
        </p:nvSpPr>
        <p:spPr/>
        <p:txBody>
          <a:bodyPr/>
          <a:lstStyle/>
          <a:p>
            <a:fld id="{29CA5760-96F6-4BB9-9F01-E4123846D571}" type="slidenum">
              <a:rPr lang="en-AE" smtClean="0"/>
              <a:pPr/>
              <a:t>12</a:t>
            </a:fld>
            <a:r>
              <a:rPr lang="en-AE"/>
              <a:t> of 28</a:t>
            </a:r>
            <a:endParaRPr lang="en-AE" dirty="0"/>
          </a:p>
        </p:txBody>
      </p:sp>
    </p:spTree>
    <p:extLst>
      <p:ext uri="{BB962C8B-B14F-4D97-AF65-F5344CB8AC3E}">
        <p14:creationId xmlns:p14="http://schemas.microsoft.com/office/powerpoint/2010/main" val="70253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2928-9CD7-128D-79F0-E2CAD5B8A03C}"/>
              </a:ext>
            </a:extLst>
          </p:cNvPr>
          <p:cNvSpPr>
            <a:spLocks noGrp="1"/>
          </p:cNvSpPr>
          <p:nvPr>
            <p:ph type="title"/>
          </p:nvPr>
        </p:nvSpPr>
        <p:spPr/>
        <p:txBody>
          <a:bodyPr>
            <a:normAutofit/>
          </a:bodyPr>
          <a:lstStyle/>
          <a:p>
            <a:r>
              <a:rPr lang="ar-SA" sz="6600" dirty="0"/>
              <a:t>إدارة المعرفة</a:t>
            </a:r>
            <a:endParaRPr lang="en-AE" sz="6600" dirty="0"/>
          </a:p>
        </p:txBody>
      </p:sp>
      <p:sp>
        <p:nvSpPr>
          <p:cNvPr id="3" name="Content Placeholder 2">
            <a:extLst>
              <a:ext uri="{FF2B5EF4-FFF2-40B4-BE49-F238E27FC236}">
                <a16:creationId xmlns:a16="http://schemas.microsoft.com/office/drawing/2014/main" id="{9972E52B-7BCC-A8DD-CBB5-72D84C0EAE45}"/>
              </a:ext>
            </a:extLst>
          </p:cNvPr>
          <p:cNvSpPr>
            <a:spLocks noGrp="1"/>
          </p:cNvSpPr>
          <p:nvPr>
            <p:ph idx="1"/>
          </p:nvPr>
        </p:nvSpPr>
        <p:spPr/>
        <p:txBody>
          <a:bodyPr>
            <a:normAutofit fontScale="92500"/>
          </a:bodyPr>
          <a:lstStyle/>
          <a:p>
            <a:r>
              <a:rPr lang="ar-SA" sz="3600" dirty="0">
                <a:solidFill>
                  <a:schemeClr val="accent1"/>
                </a:solidFill>
              </a:rPr>
              <a:t>إدارة المعرفة </a:t>
            </a:r>
            <a:r>
              <a:rPr lang="ar-SA" sz="3600" dirty="0"/>
              <a:t>:</a:t>
            </a:r>
            <a:r>
              <a:rPr lang="en-US" sz="3600" dirty="0"/>
              <a:t>Knowledge management (KM) </a:t>
            </a:r>
            <a:r>
              <a:rPr lang="ar-SA" sz="3600" dirty="0"/>
              <a:t>هي نهج متعدد التخصصات لتحقيق الأهداف التنظيمية من خلال استخدام أفضل للمعرفة. يشمل ذلك العمليات والاستراتيجيات والأنظمة المستخدمة لتحديد والتقاط وتنظيم وتخزين ومشاركة معرفة المؤسسة بشكل جماعي لتعزيز كفاءتها العامة. إدارة المعرفة تدرك أن المورد الأكثر قيمة للمؤسسة هو المعرفة الجماعية لموظفيها، وأن الاستفادة الفعّالة من هذه المعرفة يمكن أن تؤدي إلى الابتكار واتخاذ قرارات أفضل وتحسين الأداء. على سبيل المثال؛ يعتمد تطور الجامعة ووصولها الى اعلى المراتب الدولية على تطوير معارفها في مجال التعليم وتقييمه وتحسينه والبحث العلمي وخدمة المجتمع. </a:t>
            </a:r>
            <a:endParaRPr lang="en-AE" sz="3600" dirty="0"/>
          </a:p>
        </p:txBody>
      </p:sp>
      <p:sp>
        <p:nvSpPr>
          <p:cNvPr id="5" name="Slide Number Placeholder 4">
            <a:extLst>
              <a:ext uri="{FF2B5EF4-FFF2-40B4-BE49-F238E27FC236}">
                <a16:creationId xmlns:a16="http://schemas.microsoft.com/office/drawing/2014/main" id="{F789B0A0-E3BC-0241-9DAB-B8B0FB704A97}"/>
              </a:ext>
            </a:extLst>
          </p:cNvPr>
          <p:cNvSpPr>
            <a:spLocks noGrp="1"/>
          </p:cNvSpPr>
          <p:nvPr>
            <p:ph type="sldNum" sz="quarter" idx="4"/>
          </p:nvPr>
        </p:nvSpPr>
        <p:spPr/>
        <p:txBody>
          <a:bodyPr/>
          <a:lstStyle/>
          <a:p>
            <a:fld id="{29CA5760-96F6-4BB9-9F01-E4123846D571}" type="slidenum">
              <a:rPr lang="en-AE" smtClean="0"/>
              <a:pPr/>
              <a:t>13</a:t>
            </a:fld>
            <a:r>
              <a:rPr lang="en-AE"/>
              <a:t> of 28</a:t>
            </a:r>
            <a:endParaRPr lang="en-AE" dirty="0"/>
          </a:p>
        </p:txBody>
      </p:sp>
    </p:spTree>
    <p:extLst>
      <p:ext uri="{BB962C8B-B14F-4D97-AF65-F5344CB8AC3E}">
        <p14:creationId xmlns:p14="http://schemas.microsoft.com/office/powerpoint/2010/main" val="132653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2928-9CD7-128D-79F0-E2CAD5B8A03C}"/>
              </a:ext>
            </a:extLst>
          </p:cNvPr>
          <p:cNvSpPr>
            <a:spLocks noGrp="1"/>
          </p:cNvSpPr>
          <p:nvPr>
            <p:ph type="title"/>
          </p:nvPr>
        </p:nvSpPr>
        <p:spPr/>
        <p:txBody>
          <a:bodyPr>
            <a:normAutofit/>
          </a:bodyPr>
          <a:lstStyle/>
          <a:p>
            <a:r>
              <a:rPr lang="ar-SA" sz="6600" dirty="0"/>
              <a:t>مكونات إدارة المعرفة</a:t>
            </a:r>
            <a:endParaRPr lang="en-AE" sz="6600" dirty="0"/>
          </a:p>
        </p:txBody>
      </p:sp>
      <p:sp>
        <p:nvSpPr>
          <p:cNvPr id="3" name="Content Placeholder 2">
            <a:extLst>
              <a:ext uri="{FF2B5EF4-FFF2-40B4-BE49-F238E27FC236}">
                <a16:creationId xmlns:a16="http://schemas.microsoft.com/office/drawing/2014/main" id="{9972E52B-7BCC-A8DD-CBB5-72D84C0EAE45}"/>
              </a:ext>
            </a:extLst>
          </p:cNvPr>
          <p:cNvSpPr>
            <a:spLocks noGrp="1"/>
          </p:cNvSpPr>
          <p:nvPr>
            <p:ph idx="1"/>
          </p:nvPr>
        </p:nvSpPr>
        <p:spPr/>
        <p:txBody>
          <a:bodyPr>
            <a:normAutofit fontScale="92500" lnSpcReduction="10000"/>
          </a:bodyPr>
          <a:lstStyle/>
          <a:p>
            <a:r>
              <a:rPr lang="ar-SA" sz="3600" dirty="0"/>
              <a:t>1.	إنشاء المعرفة: تشجيع إنشاء المعرفة الجديدة هو جانب أساسي في إدارة المعرفة. يشمل ذلك تعزيز ثقافة تدعم الابتكار والتعلم وتوليد أفكار جديدة. تساهم تقنيات مثل جلسات العصف الذهني والمشاريع التعاونية والتجربة في إنشاء المعرفة.</a:t>
            </a:r>
          </a:p>
          <a:p>
            <a:endParaRPr lang="ar-SA" sz="3600" dirty="0"/>
          </a:p>
          <a:p>
            <a:r>
              <a:rPr lang="ar-SA" sz="3600" dirty="0"/>
              <a:t>2.	التقاط المعرفة: التعرف على المعرفة القيمة والتقاطها أمر أساسي لإدارة المعرفة. يمكن أن يشمل ذلك توثيق أفضل الممارسات والدروس المستفادة من المشاريع والمعرفة الضمنية التي توجد في عقول الموظفين. يضمن التقاط المعرفة عدم فقدانها عندما يغادر الموظفون المؤسسة.</a:t>
            </a:r>
          </a:p>
        </p:txBody>
      </p:sp>
      <p:sp>
        <p:nvSpPr>
          <p:cNvPr id="5" name="Slide Number Placeholder 4">
            <a:extLst>
              <a:ext uri="{FF2B5EF4-FFF2-40B4-BE49-F238E27FC236}">
                <a16:creationId xmlns:a16="http://schemas.microsoft.com/office/drawing/2014/main" id="{400034E0-B253-A7B2-CB59-202991FEF0D3}"/>
              </a:ext>
            </a:extLst>
          </p:cNvPr>
          <p:cNvSpPr>
            <a:spLocks noGrp="1"/>
          </p:cNvSpPr>
          <p:nvPr>
            <p:ph type="sldNum" sz="quarter" idx="4"/>
          </p:nvPr>
        </p:nvSpPr>
        <p:spPr/>
        <p:txBody>
          <a:bodyPr/>
          <a:lstStyle/>
          <a:p>
            <a:fld id="{29CA5760-96F6-4BB9-9F01-E4123846D571}" type="slidenum">
              <a:rPr lang="en-AE" smtClean="0"/>
              <a:pPr/>
              <a:t>14</a:t>
            </a:fld>
            <a:r>
              <a:rPr lang="en-AE"/>
              <a:t> of 28</a:t>
            </a:r>
            <a:endParaRPr lang="en-AE" dirty="0"/>
          </a:p>
        </p:txBody>
      </p:sp>
    </p:spTree>
    <p:extLst>
      <p:ext uri="{BB962C8B-B14F-4D97-AF65-F5344CB8AC3E}">
        <p14:creationId xmlns:p14="http://schemas.microsoft.com/office/powerpoint/2010/main" val="37185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2928-9CD7-128D-79F0-E2CAD5B8A03C}"/>
              </a:ext>
            </a:extLst>
          </p:cNvPr>
          <p:cNvSpPr>
            <a:spLocks noGrp="1"/>
          </p:cNvSpPr>
          <p:nvPr>
            <p:ph type="title"/>
          </p:nvPr>
        </p:nvSpPr>
        <p:spPr/>
        <p:txBody>
          <a:bodyPr>
            <a:normAutofit/>
          </a:bodyPr>
          <a:lstStyle/>
          <a:p>
            <a:r>
              <a:rPr lang="ar-SA" sz="6600" dirty="0"/>
              <a:t>مكونات إدارة المعرفة</a:t>
            </a:r>
            <a:endParaRPr lang="en-AE" sz="6600" dirty="0"/>
          </a:p>
        </p:txBody>
      </p:sp>
      <p:sp>
        <p:nvSpPr>
          <p:cNvPr id="3" name="Content Placeholder 2">
            <a:extLst>
              <a:ext uri="{FF2B5EF4-FFF2-40B4-BE49-F238E27FC236}">
                <a16:creationId xmlns:a16="http://schemas.microsoft.com/office/drawing/2014/main" id="{9972E52B-7BCC-A8DD-CBB5-72D84C0EAE45}"/>
              </a:ext>
            </a:extLst>
          </p:cNvPr>
          <p:cNvSpPr>
            <a:spLocks noGrp="1"/>
          </p:cNvSpPr>
          <p:nvPr>
            <p:ph idx="1"/>
          </p:nvPr>
        </p:nvSpPr>
        <p:spPr/>
        <p:txBody>
          <a:bodyPr>
            <a:normAutofit lnSpcReduction="10000"/>
          </a:bodyPr>
          <a:lstStyle/>
          <a:p>
            <a:r>
              <a:rPr lang="ar-SA" sz="3600" dirty="0"/>
              <a:t>3.	تنظيم المعرفة: بمجرد التقاط المعرفة، يجب تنظيمها بطريقة تجعلها متاحة وقابلة للاستخدام. يتضمن ذلك تصنيف المعلومات وإنشاء تصنيفات وتنظيم البيانات بطريقة تسهل استردادها وفهمها.</a:t>
            </a:r>
          </a:p>
          <a:p>
            <a:endParaRPr lang="ar-SA" sz="3600" dirty="0"/>
          </a:p>
          <a:p>
            <a:r>
              <a:rPr lang="ar-SA" sz="3600" dirty="0"/>
              <a:t>4.	تخزين المعرفة: غالبًا ما يتم تخزين المعرفة في تنسيقات مختلفة، بما في ذلك قواعد البيانات والمستندات وغيرها من مستودعات المعلومات. تعتمد اختيار وسائل التخزين على طبيعة المعرفة واحتياجات المؤسسة. يُستخدم بشكل شائع الأدوات والمنصات الرقمية لتخزين البيانات بكفاءة.</a:t>
            </a:r>
          </a:p>
        </p:txBody>
      </p:sp>
      <p:sp>
        <p:nvSpPr>
          <p:cNvPr id="5" name="Slide Number Placeholder 4">
            <a:extLst>
              <a:ext uri="{FF2B5EF4-FFF2-40B4-BE49-F238E27FC236}">
                <a16:creationId xmlns:a16="http://schemas.microsoft.com/office/drawing/2014/main" id="{CDC10B10-5741-EB19-B03A-F07D3A9B1778}"/>
              </a:ext>
            </a:extLst>
          </p:cNvPr>
          <p:cNvSpPr>
            <a:spLocks noGrp="1"/>
          </p:cNvSpPr>
          <p:nvPr>
            <p:ph type="sldNum" sz="quarter" idx="4"/>
          </p:nvPr>
        </p:nvSpPr>
        <p:spPr/>
        <p:txBody>
          <a:bodyPr/>
          <a:lstStyle/>
          <a:p>
            <a:fld id="{29CA5760-96F6-4BB9-9F01-E4123846D571}" type="slidenum">
              <a:rPr lang="en-AE" smtClean="0"/>
              <a:pPr/>
              <a:t>15</a:t>
            </a:fld>
            <a:r>
              <a:rPr lang="en-AE"/>
              <a:t> of 28</a:t>
            </a:r>
            <a:endParaRPr lang="en-AE" dirty="0"/>
          </a:p>
        </p:txBody>
      </p:sp>
    </p:spTree>
    <p:extLst>
      <p:ext uri="{BB962C8B-B14F-4D97-AF65-F5344CB8AC3E}">
        <p14:creationId xmlns:p14="http://schemas.microsoft.com/office/powerpoint/2010/main" val="165649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2928-9CD7-128D-79F0-E2CAD5B8A03C}"/>
              </a:ext>
            </a:extLst>
          </p:cNvPr>
          <p:cNvSpPr>
            <a:spLocks noGrp="1"/>
          </p:cNvSpPr>
          <p:nvPr>
            <p:ph type="title"/>
          </p:nvPr>
        </p:nvSpPr>
        <p:spPr/>
        <p:txBody>
          <a:bodyPr>
            <a:normAutofit/>
          </a:bodyPr>
          <a:lstStyle/>
          <a:p>
            <a:r>
              <a:rPr lang="ar-SA" sz="6600" dirty="0"/>
              <a:t>مكونات إدارة المعرفة</a:t>
            </a:r>
            <a:endParaRPr lang="en-AE" sz="6600" dirty="0"/>
          </a:p>
        </p:txBody>
      </p:sp>
      <p:sp>
        <p:nvSpPr>
          <p:cNvPr id="3" name="Content Placeholder 2">
            <a:extLst>
              <a:ext uri="{FF2B5EF4-FFF2-40B4-BE49-F238E27FC236}">
                <a16:creationId xmlns:a16="http://schemas.microsoft.com/office/drawing/2014/main" id="{9972E52B-7BCC-A8DD-CBB5-72D84C0EAE45}"/>
              </a:ext>
            </a:extLst>
          </p:cNvPr>
          <p:cNvSpPr>
            <a:spLocks noGrp="1"/>
          </p:cNvSpPr>
          <p:nvPr>
            <p:ph idx="1"/>
          </p:nvPr>
        </p:nvSpPr>
        <p:spPr/>
        <p:txBody>
          <a:bodyPr>
            <a:normAutofit fontScale="92500" lnSpcReduction="20000"/>
          </a:bodyPr>
          <a:lstStyle/>
          <a:p>
            <a:r>
              <a:rPr lang="ar-SA" sz="3600" dirty="0"/>
              <a:t>5.	استرداد المعرفة: يعد جعل المعرفة متاحة بسهولة أمرًا حاسمًا لاستخدامها. يجب أن توفر أنظمة إدارة المعرفة آليات بحث واسترداد فعّالة، مما يسمح للموظفين بالعثور على المعلومات التي يحتاجون إليها بسرعة. ويعزز ذلك اتخاذ القرارات وحل المشكلات.</a:t>
            </a:r>
          </a:p>
          <a:p>
            <a:endParaRPr lang="ar-SA" sz="3600" dirty="0"/>
          </a:p>
          <a:p>
            <a:r>
              <a:rPr lang="ar-SA" sz="3600" dirty="0"/>
              <a:t>6.	مشاركة المعرفة: مشاركة المعرفة بين الموظفين هي مبدأ أساسي في إدارة المعرفة. تعزز أدوات التعاون ومنصات الاتصال وجلسات مشاركة المعرفة تبادل الأفكار والخبرات. يمكن أن يحدث ذلك من خلال قنوات رسمية، مثل جلسات التدريب، وأيضًا من خلال قنوات غير رسمية، مثل مناقشات الفريق.</a:t>
            </a:r>
          </a:p>
        </p:txBody>
      </p:sp>
      <p:sp>
        <p:nvSpPr>
          <p:cNvPr id="5" name="Slide Number Placeholder 4">
            <a:extLst>
              <a:ext uri="{FF2B5EF4-FFF2-40B4-BE49-F238E27FC236}">
                <a16:creationId xmlns:a16="http://schemas.microsoft.com/office/drawing/2014/main" id="{CF073E4C-18D5-3B3E-643F-8CDED31E61F8}"/>
              </a:ext>
            </a:extLst>
          </p:cNvPr>
          <p:cNvSpPr>
            <a:spLocks noGrp="1"/>
          </p:cNvSpPr>
          <p:nvPr>
            <p:ph type="sldNum" sz="quarter" idx="4"/>
          </p:nvPr>
        </p:nvSpPr>
        <p:spPr/>
        <p:txBody>
          <a:bodyPr/>
          <a:lstStyle/>
          <a:p>
            <a:fld id="{29CA5760-96F6-4BB9-9F01-E4123846D571}" type="slidenum">
              <a:rPr lang="en-AE" smtClean="0"/>
              <a:pPr/>
              <a:t>16</a:t>
            </a:fld>
            <a:r>
              <a:rPr lang="en-AE"/>
              <a:t> of 28</a:t>
            </a:r>
            <a:endParaRPr lang="en-AE" dirty="0"/>
          </a:p>
        </p:txBody>
      </p:sp>
    </p:spTree>
    <p:extLst>
      <p:ext uri="{BB962C8B-B14F-4D97-AF65-F5344CB8AC3E}">
        <p14:creationId xmlns:p14="http://schemas.microsoft.com/office/powerpoint/2010/main" val="2717714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2928-9CD7-128D-79F0-E2CAD5B8A03C}"/>
              </a:ext>
            </a:extLst>
          </p:cNvPr>
          <p:cNvSpPr>
            <a:spLocks noGrp="1"/>
          </p:cNvSpPr>
          <p:nvPr>
            <p:ph type="title"/>
          </p:nvPr>
        </p:nvSpPr>
        <p:spPr/>
        <p:txBody>
          <a:bodyPr>
            <a:normAutofit/>
          </a:bodyPr>
          <a:lstStyle/>
          <a:p>
            <a:r>
              <a:rPr lang="ar-SA" sz="6600" dirty="0"/>
              <a:t>مكونات إدارة المعرفة</a:t>
            </a:r>
            <a:endParaRPr lang="en-AE" sz="6600" dirty="0"/>
          </a:p>
        </p:txBody>
      </p:sp>
      <p:sp>
        <p:nvSpPr>
          <p:cNvPr id="3" name="Content Placeholder 2">
            <a:extLst>
              <a:ext uri="{FF2B5EF4-FFF2-40B4-BE49-F238E27FC236}">
                <a16:creationId xmlns:a16="http://schemas.microsoft.com/office/drawing/2014/main" id="{9972E52B-7BCC-A8DD-CBB5-72D84C0EAE45}"/>
              </a:ext>
            </a:extLst>
          </p:cNvPr>
          <p:cNvSpPr>
            <a:spLocks noGrp="1"/>
          </p:cNvSpPr>
          <p:nvPr>
            <p:ph idx="1"/>
          </p:nvPr>
        </p:nvSpPr>
        <p:spPr/>
        <p:txBody>
          <a:bodyPr>
            <a:normAutofit lnSpcReduction="10000"/>
          </a:bodyPr>
          <a:lstStyle/>
          <a:p>
            <a:r>
              <a:rPr lang="ar-SA" sz="3600" dirty="0"/>
              <a:t>7.	نقل المعرفة: التأكد من نقل المعرفة من الموظفين ذوي الخبرة إلى الموظفين الجدد أو بين مختلف الأقسام ضروري لاستمرارية المؤسسة. تلعب برامج الإرشاد والمبادرات التدريبية والوثائق دورًا في نقل المعرفة.</a:t>
            </a:r>
          </a:p>
          <a:p>
            <a:endParaRPr lang="ar-SA" sz="3600" dirty="0"/>
          </a:p>
          <a:p>
            <a:r>
              <a:rPr lang="ar-SA" sz="3600" dirty="0"/>
              <a:t>8.	التعلم المستمر: إدارة المعرفة تعترف بأهمية التعلم المستمر داخل المؤسسة. يتضمن ذلك تعزيز ثقافة التعلم حيث يُشجع الموظفون على تحديث مهاراتهم واكتساب معرفة جديدة والتكيف مع التغييرات في البيئة.</a:t>
            </a:r>
          </a:p>
        </p:txBody>
      </p:sp>
      <p:sp>
        <p:nvSpPr>
          <p:cNvPr id="5" name="Slide Number Placeholder 4">
            <a:extLst>
              <a:ext uri="{FF2B5EF4-FFF2-40B4-BE49-F238E27FC236}">
                <a16:creationId xmlns:a16="http://schemas.microsoft.com/office/drawing/2014/main" id="{F627F7A4-CB2D-76AB-EE46-95F69C8092FA}"/>
              </a:ext>
            </a:extLst>
          </p:cNvPr>
          <p:cNvSpPr>
            <a:spLocks noGrp="1"/>
          </p:cNvSpPr>
          <p:nvPr>
            <p:ph type="sldNum" sz="quarter" idx="4"/>
          </p:nvPr>
        </p:nvSpPr>
        <p:spPr/>
        <p:txBody>
          <a:bodyPr/>
          <a:lstStyle/>
          <a:p>
            <a:fld id="{29CA5760-96F6-4BB9-9F01-E4123846D571}" type="slidenum">
              <a:rPr lang="en-AE" smtClean="0"/>
              <a:pPr/>
              <a:t>17</a:t>
            </a:fld>
            <a:r>
              <a:rPr lang="en-AE"/>
              <a:t> of 28</a:t>
            </a:r>
            <a:endParaRPr lang="en-AE" dirty="0"/>
          </a:p>
        </p:txBody>
      </p:sp>
    </p:spTree>
    <p:extLst>
      <p:ext uri="{BB962C8B-B14F-4D97-AF65-F5344CB8AC3E}">
        <p14:creationId xmlns:p14="http://schemas.microsoft.com/office/powerpoint/2010/main" val="306198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2928-9CD7-128D-79F0-E2CAD5B8A03C}"/>
              </a:ext>
            </a:extLst>
          </p:cNvPr>
          <p:cNvSpPr>
            <a:spLocks noGrp="1"/>
          </p:cNvSpPr>
          <p:nvPr>
            <p:ph type="title"/>
          </p:nvPr>
        </p:nvSpPr>
        <p:spPr/>
        <p:txBody>
          <a:bodyPr>
            <a:normAutofit/>
          </a:bodyPr>
          <a:lstStyle/>
          <a:p>
            <a:r>
              <a:rPr lang="ar-SA" sz="6600" dirty="0"/>
              <a:t>مكونات إدارة المعرفة</a:t>
            </a:r>
            <a:endParaRPr lang="en-AE" sz="6600" dirty="0"/>
          </a:p>
        </p:txBody>
      </p:sp>
      <p:sp>
        <p:nvSpPr>
          <p:cNvPr id="3" name="Content Placeholder 2">
            <a:extLst>
              <a:ext uri="{FF2B5EF4-FFF2-40B4-BE49-F238E27FC236}">
                <a16:creationId xmlns:a16="http://schemas.microsoft.com/office/drawing/2014/main" id="{9972E52B-7BCC-A8DD-CBB5-72D84C0EAE45}"/>
              </a:ext>
            </a:extLst>
          </p:cNvPr>
          <p:cNvSpPr>
            <a:spLocks noGrp="1"/>
          </p:cNvSpPr>
          <p:nvPr>
            <p:ph idx="1"/>
          </p:nvPr>
        </p:nvSpPr>
        <p:spPr/>
        <p:txBody>
          <a:bodyPr>
            <a:normAutofit lnSpcReduction="10000"/>
          </a:bodyPr>
          <a:lstStyle/>
          <a:p>
            <a:r>
              <a:rPr lang="ar-SA" sz="3600" dirty="0"/>
              <a:t>9.	تكامل التكنولوجيا: تلعب التكنولوجيا دورًا حاسمًا في إدارة المعرفة، حيث تقوم المنظمات بالاستفادة من أنظمة المعلومات ومنصات التعاون وأدوات الذكاء الاصطناعي لتعزيز عمليات إدارة المعرفة. تسهل هذه التقنيات التواصل واسترداد المعلومات وتحليل البيانات.</a:t>
            </a:r>
          </a:p>
          <a:p>
            <a:endParaRPr lang="ar-SA" sz="3600" dirty="0"/>
          </a:p>
          <a:p>
            <a:r>
              <a:rPr lang="ar-SA" sz="3600" dirty="0"/>
              <a:t>10.	قياس وتقييم إدارة المعرفة: إنشاء مؤشرات الأداء الرئيسية (</a:t>
            </a:r>
            <a:r>
              <a:rPr lang="en-US" sz="3600" dirty="0"/>
              <a:t>KPIs) </a:t>
            </a:r>
            <a:r>
              <a:rPr lang="ar-SA" sz="3600" dirty="0"/>
              <a:t>والمقاييس لقياس فعالية مبادرات إدارة المعرفة أمر ضروري. يتضمن ذلك تقييم تأثير إدارة المعرفة على الابتكار وحل المشكلات ورضا الموظفين والأداء التنظيمي العام.</a:t>
            </a:r>
          </a:p>
        </p:txBody>
      </p:sp>
      <p:sp>
        <p:nvSpPr>
          <p:cNvPr id="5" name="Slide Number Placeholder 4">
            <a:extLst>
              <a:ext uri="{FF2B5EF4-FFF2-40B4-BE49-F238E27FC236}">
                <a16:creationId xmlns:a16="http://schemas.microsoft.com/office/drawing/2014/main" id="{A4C6EF19-1161-E1EE-2244-9083A2BA15BD}"/>
              </a:ext>
            </a:extLst>
          </p:cNvPr>
          <p:cNvSpPr>
            <a:spLocks noGrp="1"/>
          </p:cNvSpPr>
          <p:nvPr>
            <p:ph type="sldNum" sz="quarter" idx="4"/>
          </p:nvPr>
        </p:nvSpPr>
        <p:spPr/>
        <p:txBody>
          <a:bodyPr/>
          <a:lstStyle/>
          <a:p>
            <a:fld id="{29CA5760-96F6-4BB9-9F01-E4123846D571}" type="slidenum">
              <a:rPr lang="en-AE" smtClean="0"/>
              <a:pPr/>
              <a:t>18</a:t>
            </a:fld>
            <a:r>
              <a:rPr lang="en-AE"/>
              <a:t> of 28</a:t>
            </a:r>
            <a:endParaRPr lang="en-AE" dirty="0"/>
          </a:p>
        </p:txBody>
      </p:sp>
    </p:spTree>
    <p:extLst>
      <p:ext uri="{BB962C8B-B14F-4D97-AF65-F5344CB8AC3E}">
        <p14:creationId xmlns:p14="http://schemas.microsoft.com/office/powerpoint/2010/main" val="3520171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3228-7D6E-5247-A23D-C887FE6FC215}"/>
              </a:ext>
            </a:extLst>
          </p:cNvPr>
          <p:cNvSpPr>
            <a:spLocks noGrp="1"/>
          </p:cNvSpPr>
          <p:nvPr>
            <p:ph type="title"/>
          </p:nvPr>
        </p:nvSpPr>
        <p:spPr/>
        <p:txBody>
          <a:bodyPr>
            <a:normAutofit/>
          </a:bodyPr>
          <a:lstStyle/>
          <a:p>
            <a:r>
              <a:rPr lang="ar-SA" sz="6600" dirty="0"/>
              <a:t>مكونات إدارة المعرفة</a:t>
            </a:r>
            <a:endParaRPr lang="en-AE" sz="6600" dirty="0"/>
          </a:p>
        </p:txBody>
      </p:sp>
      <p:pic>
        <p:nvPicPr>
          <p:cNvPr id="6" name="Content Placeholder 5">
            <a:extLst>
              <a:ext uri="{FF2B5EF4-FFF2-40B4-BE49-F238E27FC236}">
                <a16:creationId xmlns:a16="http://schemas.microsoft.com/office/drawing/2014/main" id="{93498E25-3F5E-DE24-911A-208864B4AC2B}"/>
              </a:ext>
            </a:extLst>
          </p:cNvPr>
          <p:cNvPicPr>
            <a:picLocks noGrp="1" noChangeAspect="1"/>
          </p:cNvPicPr>
          <p:nvPr>
            <p:ph sz="half" idx="1"/>
          </p:nvPr>
        </p:nvPicPr>
        <p:blipFill>
          <a:blip r:embed="rId2"/>
          <a:stretch>
            <a:fillRect/>
          </a:stretch>
        </p:blipFill>
        <p:spPr>
          <a:xfrm>
            <a:off x="416792" y="1930400"/>
            <a:ext cx="6034808" cy="4148931"/>
          </a:xfrm>
          <a:prstGeom prst="rect">
            <a:avLst/>
          </a:prstGeom>
        </p:spPr>
      </p:pic>
      <p:sp>
        <p:nvSpPr>
          <p:cNvPr id="4" name="Content Placeholder 3">
            <a:extLst>
              <a:ext uri="{FF2B5EF4-FFF2-40B4-BE49-F238E27FC236}">
                <a16:creationId xmlns:a16="http://schemas.microsoft.com/office/drawing/2014/main" id="{631476A7-7465-AB5A-C007-E54C56F81A32}"/>
              </a:ext>
            </a:extLst>
          </p:cNvPr>
          <p:cNvSpPr>
            <a:spLocks noGrp="1"/>
          </p:cNvSpPr>
          <p:nvPr>
            <p:ph sz="half" idx="2"/>
          </p:nvPr>
        </p:nvSpPr>
        <p:spPr/>
        <p:txBody>
          <a:bodyPr>
            <a:normAutofit/>
          </a:bodyPr>
          <a:lstStyle/>
          <a:p>
            <a:r>
              <a:rPr lang="ar-SA" sz="3600" dirty="0"/>
              <a:t>تسهم إدارة المعرفة الناجحة في تحسين اتخاذ القرارات والابتكار ورضا الموظفين والكفاءة التنظيمية العامة. إنها ذات أهمية خاصة في بيئات الأعمال السريعة والتي تعتمد على المعلومات، حيث يمكن أن تكون القدرة على الاستفادة من المعرفة بشكل فعّال ميزة تنافسية.</a:t>
            </a:r>
            <a:endParaRPr lang="en-AE" sz="3600" dirty="0"/>
          </a:p>
        </p:txBody>
      </p:sp>
      <p:sp>
        <p:nvSpPr>
          <p:cNvPr id="3" name="Slide Number Placeholder 2">
            <a:extLst>
              <a:ext uri="{FF2B5EF4-FFF2-40B4-BE49-F238E27FC236}">
                <a16:creationId xmlns:a16="http://schemas.microsoft.com/office/drawing/2014/main" id="{F77DB387-4722-2DAE-FA74-CC0DE1A6C998}"/>
              </a:ext>
            </a:extLst>
          </p:cNvPr>
          <p:cNvSpPr>
            <a:spLocks noGrp="1"/>
          </p:cNvSpPr>
          <p:nvPr>
            <p:ph type="sldNum" sz="quarter" idx="4"/>
          </p:nvPr>
        </p:nvSpPr>
        <p:spPr/>
        <p:txBody>
          <a:bodyPr/>
          <a:lstStyle/>
          <a:p>
            <a:fld id="{29CA5760-96F6-4BB9-9F01-E4123846D571}" type="slidenum">
              <a:rPr lang="en-AE" smtClean="0"/>
              <a:pPr/>
              <a:t>19</a:t>
            </a:fld>
            <a:r>
              <a:rPr lang="en-AE"/>
              <a:t> of 28</a:t>
            </a:r>
            <a:endParaRPr lang="en-AE" dirty="0"/>
          </a:p>
        </p:txBody>
      </p:sp>
    </p:spTree>
    <p:extLst>
      <p:ext uri="{BB962C8B-B14F-4D97-AF65-F5344CB8AC3E}">
        <p14:creationId xmlns:p14="http://schemas.microsoft.com/office/powerpoint/2010/main" val="99475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DF23-38E3-736D-AE16-A344E00D20B0}"/>
              </a:ext>
            </a:extLst>
          </p:cNvPr>
          <p:cNvSpPr>
            <a:spLocks noGrp="1"/>
          </p:cNvSpPr>
          <p:nvPr>
            <p:ph type="title"/>
          </p:nvPr>
        </p:nvSpPr>
        <p:spPr>
          <a:blipFill>
            <a:blip r:embed="rId2"/>
            <a:tile tx="0" ty="0" sx="100000" sy="100000" flip="none" algn="tl"/>
          </a:blipFill>
        </p:spPr>
        <p:txBody>
          <a:bodyPr/>
          <a:lstStyle/>
          <a:p>
            <a:r>
              <a:rPr lang="ar-SA" sz="8000" dirty="0">
                <a:solidFill>
                  <a:schemeClr val="bg1"/>
                </a:solidFill>
              </a:rPr>
              <a:t>المحتويات</a:t>
            </a:r>
            <a:endParaRPr lang="en-AE" dirty="0">
              <a:solidFill>
                <a:schemeClr val="bg1"/>
              </a:solidFill>
            </a:endParaRPr>
          </a:p>
        </p:txBody>
      </p:sp>
      <p:sp>
        <p:nvSpPr>
          <p:cNvPr id="3" name="Content Placeholder 2">
            <a:extLst>
              <a:ext uri="{FF2B5EF4-FFF2-40B4-BE49-F238E27FC236}">
                <a16:creationId xmlns:a16="http://schemas.microsoft.com/office/drawing/2014/main" id="{B86768BA-544C-B2C8-3B4D-7C9874A2A201}"/>
              </a:ext>
            </a:extLst>
          </p:cNvPr>
          <p:cNvSpPr>
            <a:spLocks noGrp="1"/>
          </p:cNvSpPr>
          <p:nvPr>
            <p:ph sz="half" idx="1"/>
          </p:nvPr>
        </p:nvSpPr>
        <p:spPr/>
        <p:txBody>
          <a:bodyPr>
            <a:normAutofit fontScale="85000" lnSpcReduction="10000"/>
          </a:bodyPr>
          <a:lstStyle/>
          <a:p>
            <a:pPr>
              <a:lnSpc>
                <a:spcPct val="150000"/>
              </a:lnSpc>
            </a:pPr>
            <a:r>
              <a:rPr lang="ar-SA" sz="3200" dirty="0"/>
              <a:t>	</a:t>
            </a:r>
            <a:endParaRPr lang="en-AE" sz="3200" dirty="0"/>
          </a:p>
        </p:txBody>
      </p:sp>
      <p:sp>
        <p:nvSpPr>
          <p:cNvPr id="4" name="Content Placeholder 3">
            <a:extLst>
              <a:ext uri="{FF2B5EF4-FFF2-40B4-BE49-F238E27FC236}">
                <a16:creationId xmlns:a16="http://schemas.microsoft.com/office/drawing/2014/main" id="{F63C77D4-BCB7-FC38-8E7B-C75C682A6AC1}"/>
              </a:ext>
            </a:extLst>
          </p:cNvPr>
          <p:cNvSpPr>
            <a:spLocks noGrp="1"/>
          </p:cNvSpPr>
          <p:nvPr>
            <p:ph sz="half" idx="2"/>
          </p:nvPr>
        </p:nvSpPr>
        <p:spPr/>
        <p:txBody>
          <a:bodyPr>
            <a:normAutofit fontScale="85000" lnSpcReduction="10000"/>
          </a:bodyPr>
          <a:lstStyle/>
          <a:p>
            <a:pPr marL="514350" indent="-514350">
              <a:lnSpc>
                <a:spcPct val="150000"/>
              </a:lnSpc>
              <a:buAutoNum type="arabicPeriod"/>
            </a:pPr>
            <a:r>
              <a:rPr lang="ar-SA" sz="3200" dirty="0"/>
              <a:t>مقدمة 	</a:t>
            </a:r>
          </a:p>
          <a:p>
            <a:pPr marL="514350" indent="-514350">
              <a:lnSpc>
                <a:spcPct val="150000"/>
              </a:lnSpc>
              <a:buAutoNum type="arabicPeriod"/>
            </a:pPr>
            <a:r>
              <a:rPr lang="ar-IQ" sz="3200" dirty="0"/>
              <a:t>نظم المعلومات الادارية</a:t>
            </a:r>
            <a:endParaRPr lang="ar-SA" sz="3200" dirty="0"/>
          </a:p>
          <a:p>
            <a:pPr marL="514350" indent="-514350">
              <a:lnSpc>
                <a:spcPct val="150000"/>
              </a:lnSpc>
              <a:buFontTx/>
              <a:buAutoNum type="arabicPeriod"/>
            </a:pPr>
            <a:r>
              <a:rPr lang="ar-IQ" sz="3200" dirty="0"/>
              <a:t>أساسيات نظم المعلومات الادارية</a:t>
            </a:r>
            <a:endParaRPr lang="ar-SA" sz="3200" dirty="0"/>
          </a:p>
          <a:p>
            <a:pPr marL="514350" indent="-514350">
              <a:lnSpc>
                <a:spcPct val="150000"/>
              </a:lnSpc>
              <a:buFontTx/>
              <a:buAutoNum type="arabicPeriod"/>
            </a:pPr>
            <a:r>
              <a:rPr lang="ar-IQ" sz="3200" dirty="0"/>
              <a:t>تطبيقات متقدمة لنظم المعلومات الادارية</a:t>
            </a:r>
            <a:endParaRPr lang="ar-SA" sz="3200" dirty="0"/>
          </a:p>
          <a:p>
            <a:pPr marL="514350" indent="-514350">
              <a:lnSpc>
                <a:spcPct val="150000"/>
              </a:lnSpc>
              <a:buFontTx/>
              <a:buAutoNum type="arabicPeriod"/>
            </a:pPr>
            <a:r>
              <a:rPr lang="ar-IQ" sz="3200" dirty="0">
                <a:solidFill>
                  <a:srgbClr val="FF0000"/>
                </a:solidFill>
              </a:rPr>
              <a:t>موضوعات متقدمة في نظم المعلومات الادارية</a:t>
            </a:r>
            <a:endParaRPr lang="ar-SA" sz="3200" dirty="0">
              <a:solidFill>
                <a:srgbClr val="FF0000"/>
              </a:solidFill>
            </a:endParaRPr>
          </a:p>
        </p:txBody>
      </p:sp>
      <p:pic>
        <p:nvPicPr>
          <p:cNvPr id="6" name="Picture 5">
            <a:extLst>
              <a:ext uri="{FF2B5EF4-FFF2-40B4-BE49-F238E27FC236}">
                <a16:creationId xmlns:a16="http://schemas.microsoft.com/office/drawing/2014/main" id="{438EA07B-E3F7-5C93-1E68-7AB496A68919}"/>
              </a:ext>
            </a:extLst>
          </p:cNvPr>
          <p:cNvPicPr>
            <a:picLocks noChangeAspect="1"/>
          </p:cNvPicPr>
          <p:nvPr/>
        </p:nvPicPr>
        <p:blipFill>
          <a:blip r:embed="rId3"/>
          <a:stretch>
            <a:fillRect/>
          </a:stretch>
        </p:blipFill>
        <p:spPr>
          <a:xfrm>
            <a:off x="0" y="1938338"/>
            <a:ext cx="6384758" cy="4238625"/>
          </a:xfrm>
          <a:prstGeom prst="rect">
            <a:avLst/>
          </a:prstGeom>
        </p:spPr>
      </p:pic>
      <p:sp>
        <p:nvSpPr>
          <p:cNvPr id="7" name="Slide Number Placeholder 6">
            <a:extLst>
              <a:ext uri="{FF2B5EF4-FFF2-40B4-BE49-F238E27FC236}">
                <a16:creationId xmlns:a16="http://schemas.microsoft.com/office/drawing/2014/main" id="{9308329C-E671-DD25-3A7A-4C64C22CC61F}"/>
              </a:ext>
            </a:extLst>
          </p:cNvPr>
          <p:cNvSpPr>
            <a:spLocks noGrp="1"/>
          </p:cNvSpPr>
          <p:nvPr>
            <p:ph type="sldNum" sz="quarter" idx="4"/>
          </p:nvPr>
        </p:nvSpPr>
        <p:spPr/>
        <p:txBody>
          <a:bodyPr/>
          <a:lstStyle/>
          <a:p>
            <a:fld id="{29CA5760-96F6-4BB9-9F01-E4123846D571}" type="slidenum">
              <a:rPr lang="en-AE" smtClean="0"/>
              <a:pPr/>
              <a:t>2</a:t>
            </a:fld>
            <a:r>
              <a:rPr lang="en-AE"/>
              <a:t> of 28</a:t>
            </a:r>
            <a:endParaRPr lang="en-AE" dirty="0"/>
          </a:p>
        </p:txBody>
      </p:sp>
    </p:spTree>
    <p:extLst>
      <p:ext uri="{BB962C8B-B14F-4D97-AF65-F5344CB8AC3E}">
        <p14:creationId xmlns:p14="http://schemas.microsoft.com/office/powerpoint/2010/main" val="1388203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127F-5D90-892A-135D-2D14CACC337D}"/>
              </a:ext>
            </a:extLst>
          </p:cNvPr>
          <p:cNvSpPr>
            <a:spLocks noGrp="1"/>
          </p:cNvSpPr>
          <p:nvPr>
            <p:ph type="title"/>
          </p:nvPr>
        </p:nvSpPr>
        <p:spPr/>
        <p:txBody>
          <a:bodyPr>
            <a:normAutofit/>
          </a:bodyPr>
          <a:lstStyle/>
          <a:p>
            <a:r>
              <a:rPr lang="ar-SA" sz="6600" dirty="0"/>
              <a:t>الذكاء الاصطناعي </a:t>
            </a:r>
            <a:endParaRPr lang="en-AE" sz="6600" dirty="0"/>
          </a:p>
        </p:txBody>
      </p:sp>
      <p:sp>
        <p:nvSpPr>
          <p:cNvPr id="3" name="Content Placeholder 2">
            <a:extLst>
              <a:ext uri="{FF2B5EF4-FFF2-40B4-BE49-F238E27FC236}">
                <a16:creationId xmlns:a16="http://schemas.microsoft.com/office/drawing/2014/main" id="{FB75372E-A79E-11D7-8835-4701873B2396}"/>
              </a:ext>
            </a:extLst>
          </p:cNvPr>
          <p:cNvSpPr>
            <a:spLocks noGrp="1"/>
          </p:cNvSpPr>
          <p:nvPr>
            <p:ph idx="1"/>
          </p:nvPr>
        </p:nvSpPr>
        <p:spPr/>
        <p:txBody>
          <a:bodyPr>
            <a:normAutofit lnSpcReduction="10000"/>
          </a:bodyPr>
          <a:lstStyle/>
          <a:p>
            <a:r>
              <a:rPr lang="ar-SA" sz="4400" dirty="0">
                <a:solidFill>
                  <a:schemeClr val="accent1"/>
                </a:solidFill>
              </a:rPr>
              <a:t>الذكاء الاصطناعي </a:t>
            </a:r>
            <a:r>
              <a:rPr lang="en-US" sz="4400" dirty="0">
                <a:solidFill>
                  <a:schemeClr val="accent1"/>
                </a:solidFill>
              </a:rPr>
              <a:t> : </a:t>
            </a:r>
            <a:r>
              <a:rPr lang="en-US" sz="4400" dirty="0"/>
              <a:t>Artificial Intelligence (AI) </a:t>
            </a:r>
            <a:r>
              <a:rPr lang="ar-SA" sz="4400" dirty="0"/>
              <a:t>يشير إلى محاكاة الذكاء البشري في الآلات التي تم برمجتها للتفكير والتعلم وأداء المهام دون التدخل المباشر للإنسان. الهدف من الذكاء الاصطناعي هو إنشاء أنظمة يمكنها أداء المهام التي تتطلب عادة الذكاء البشري، مثل التصوير البصري، وتعرف الكلام، واتخاذ القرارات، وترجمة اللغة.</a:t>
            </a:r>
          </a:p>
          <a:p>
            <a:r>
              <a:rPr lang="en-US" sz="4400" dirty="0">
                <a:hlinkClick r:id="rId2"/>
              </a:rPr>
              <a:t>https://chat.openai.com/</a:t>
            </a:r>
            <a:r>
              <a:rPr lang="ar-SA" sz="4400" dirty="0"/>
              <a:t> </a:t>
            </a:r>
            <a:endParaRPr lang="en-AE" sz="4400" dirty="0"/>
          </a:p>
        </p:txBody>
      </p:sp>
      <p:sp>
        <p:nvSpPr>
          <p:cNvPr id="5" name="Slide Number Placeholder 4">
            <a:extLst>
              <a:ext uri="{FF2B5EF4-FFF2-40B4-BE49-F238E27FC236}">
                <a16:creationId xmlns:a16="http://schemas.microsoft.com/office/drawing/2014/main" id="{470B41D8-81E9-74EB-8262-E6A723853034}"/>
              </a:ext>
            </a:extLst>
          </p:cNvPr>
          <p:cNvSpPr>
            <a:spLocks noGrp="1"/>
          </p:cNvSpPr>
          <p:nvPr>
            <p:ph type="sldNum" sz="quarter" idx="4"/>
          </p:nvPr>
        </p:nvSpPr>
        <p:spPr/>
        <p:txBody>
          <a:bodyPr/>
          <a:lstStyle/>
          <a:p>
            <a:fld id="{29CA5760-96F6-4BB9-9F01-E4123846D571}" type="slidenum">
              <a:rPr lang="en-AE" smtClean="0"/>
              <a:pPr/>
              <a:t>20</a:t>
            </a:fld>
            <a:r>
              <a:rPr lang="en-AE"/>
              <a:t> of 28</a:t>
            </a:r>
            <a:endParaRPr lang="en-AE" dirty="0"/>
          </a:p>
        </p:txBody>
      </p:sp>
    </p:spTree>
    <p:extLst>
      <p:ext uri="{BB962C8B-B14F-4D97-AF65-F5344CB8AC3E}">
        <p14:creationId xmlns:p14="http://schemas.microsoft.com/office/powerpoint/2010/main" val="2946515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127F-5D90-892A-135D-2D14CACC337D}"/>
              </a:ext>
            </a:extLst>
          </p:cNvPr>
          <p:cNvSpPr>
            <a:spLocks noGrp="1"/>
          </p:cNvSpPr>
          <p:nvPr>
            <p:ph type="title"/>
          </p:nvPr>
        </p:nvSpPr>
        <p:spPr/>
        <p:txBody>
          <a:bodyPr>
            <a:normAutofit/>
          </a:bodyPr>
          <a:lstStyle/>
          <a:p>
            <a:r>
              <a:rPr lang="ar-SA" sz="6600" dirty="0"/>
              <a:t>أنواع الذكاء الاصطناعي </a:t>
            </a:r>
            <a:endParaRPr lang="en-AE" sz="6600" dirty="0"/>
          </a:p>
        </p:txBody>
      </p:sp>
      <p:sp>
        <p:nvSpPr>
          <p:cNvPr id="3" name="Content Placeholder 2">
            <a:extLst>
              <a:ext uri="{FF2B5EF4-FFF2-40B4-BE49-F238E27FC236}">
                <a16:creationId xmlns:a16="http://schemas.microsoft.com/office/drawing/2014/main" id="{FB75372E-A79E-11D7-8835-4701873B2396}"/>
              </a:ext>
            </a:extLst>
          </p:cNvPr>
          <p:cNvSpPr>
            <a:spLocks noGrp="1"/>
          </p:cNvSpPr>
          <p:nvPr>
            <p:ph idx="1"/>
          </p:nvPr>
        </p:nvSpPr>
        <p:spPr/>
        <p:txBody>
          <a:bodyPr>
            <a:normAutofit/>
          </a:bodyPr>
          <a:lstStyle/>
          <a:p>
            <a:r>
              <a:rPr lang="en-US" sz="4800" dirty="0"/>
              <a:t>o	</a:t>
            </a:r>
            <a:r>
              <a:rPr lang="ar-SA" sz="4800" dirty="0">
                <a:solidFill>
                  <a:schemeClr val="accent1"/>
                </a:solidFill>
              </a:rPr>
              <a:t>الذكاء الاصطناعي الضيق</a:t>
            </a:r>
            <a:r>
              <a:rPr lang="ar-SA" sz="4800" dirty="0"/>
              <a:t> (الذكاء الضعيف): هذا النوع من الذكاء الاصطناعي مصمم لأداء مهمة محددة. إنه مركز على وظيفة معينة ولا يمتلك القدرات الواسعة للتعلم البشري. تشمل الأمثلة المساعدين الشخصيين الافتراضيين، وبرامج التعرف على الصور والكلام، وأنظمة التوصيات.</a:t>
            </a:r>
            <a:endParaRPr lang="en-AE" sz="4800" dirty="0"/>
          </a:p>
        </p:txBody>
      </p:sp>
      <p:sp>
        <p:nvSpPr>
          <p:cNvPr id="5" name="Slide Number Placeholder 4">
            <a:extLst>
              <a:ext uri="{FF2B5EF4-FFF2-40B4-BE49-F238E27FC236}">
                <a16:creationId xmlns:a16="http://schemas.microsoft.com/office/drawing/2014/main" id="{3395ED49-7924-F246-B634-EEAE63D6A1C9}"/>
              </a:ext>
            </a:extLst>
          </p:cNvPr>
          <p:cNvSpPr>
            <a:spLocks noGrp="1"/>
          </p:cNvSpPr>
          <p:nvPr>
            <p:ph type="sldNum" sz="quarter" idx="4"/>
          </p:nvPr>
        </p:nvSpPr>
        <p:spPr/>
        <p:txBody>
          <a:bodyPr/>
          <a:lstStyle/>
          <a:p>
            <a:fld id="{29CA5760-96F6-4BB9-9F01-E4123846D571}" type="slidenum">
              <a:rPr lang="en-AE" smtClean="0"/>
              <a:pPr/>
              <a:t>21</a:t>
            </a:fld>
            <a:r>
              <a:rPr lang="en-AE"/>
              <a:t> of 28</a:t>
            </a:r>
            <a:endParaRPr lang="en-AE" dirty="0"/>
          </a:p>
        </p:txBody>
      </p:sp>
    </p:spTree>
    <p:extLst>
      <p:ext uri="{BB962C8B-B14F-4D97-AF65-F5344CB8AC3E}">
        <p14:creationId xmlns:p14="http://schemas.microsoft.com/office/powerpoint/2010/main" val="104888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127F-5D90-892A-135D-2D14CACC337D}"/>
              </a:ext>
            </a:extLst>
          </p:cNvPr>
          <p:cNvSpPr>
            <a:spLocks noGrp="1"/>
          </p:cNvSpPr>
          <p:nvPr>
            <p:ph type="title"/>
          </p:nvPr>
        </p:nvSpPr>
        <p:spPr/>
        <p:txBody>
          <a:bodyPr>
            <a:normAutofit/>
          </a:bodyPr>
          <a:lstStyle/>
          <a:p>
            <a:r>
              <a:rPr lang="ar-SA" sz="6600" dirty="0"/>
              <a:t>أنواع الذكاء الاصطناعي </a:t>
            </a:r>
            <a:endParaRPr lang="en-AE" sz="6600" dirty="0"/>
          </a:p>
        </p:txBody>
      </p:sp>
      <p:sp>
        <p:nvSpPr>
          <p:cNvPr id="3" name="Content Placeholder 2">
            <a:extLst>
              <a:ext uri="{FF2B5EF4-FFF2-40B4-BE49-F238E27FC236}">
                <a16:creationId xmlns:a16="http://schemas.microsoft.com/office/drawing/2014/main" id="{FB75372E-A79E-11D7-8835-4701873B2396}"/>
              </a:ext>
            </a:extLst>
          </p:cNvPr>
          <p:cNvSpPr>
            <a:spLocks noGrp="1"/>
          </p:cNvSpPr>
          <p:nvPr>
            <p:ph idx="1"/>
          </p:nvPr>
        </p:nvSpPr>
        <p:spPr/>
        <p:txBody>
          <a:bodyPr>
            <a:normAutofit fontScale="92500"/>
          </a:bodyPr>
          <a:lstStyle/>
          <a:p>
            <a:r>
              <a:rPr lang="en-US" sz="4800" dirty="0"/>
              <a:t>o	</a:t>
            </a:r>
            <a:r>
              <a:rPr lang="ar-SA" sz="4800" dirty="0">
                <a:solidFill>
                  <a:schemeClr val="accent1"/>
                </a:solidFill>
              </a:rPr>
              <a:t>الذكاء الاصطناعي العام </a:t>
            </a:r>
            <a:r>
              <a:rPr lang="ar-SA" sz="4800" dirty="0"/>
              <a:t>(الذكاء القوي): هذا هو شكل متقدم من الذكاء الاصطناعي لديه القدرة على فهم وتعلم وتطبيق المعرفة عبر مجالات مختلفة. يتعين على الذكاء الاصطناعي العام أن يكون لديه قدرات معرفية شبيهة بتلك للإنسان ويمكنه أداء مجموعة واسعة من المهام على مستوى مقارنة بالبشر. ومع ذلك، لا يوجد حاليًا ذكاء اصطناعي عام حقيقي ويظل موضوعًا للنقاش النظري.</a:t>
            </a:r>
            <a:endParaRPr lang="en-AE" sz="4800" dirty="0"/>
          </a:p>
        </p:txBody>
      </p:sp>
      <p:sp>
        <p:nvSpPr>
          <p:cNvPr id="5" name="Slide Number Placeholder 4">
            <a:extLst>
              <a:ext uri="{FF2B5EF4-FFF2-40B4-BE49-F238E27FC236}">
                <a16:creationId xmlns:a16="http://schemas.microsoft.com/office/drawing/2014/main" id="{36CE0F23-44D7-91B0-9D92-4CAB567BFBE8}"/>
              </a:ext>
            </a:extLst>
          </p:cNvPr>
          <p:cNvSpPr>
            <a:spLocks noGrp="1"/>
          </p:cNvSpPr>
          <p:nvPr>
            <p:ph type="sldNum" sz="quarter" idx="4"/>
          </p:nvPr>
        </p:nvSpPr>
        <p:spPr/>
        <p:txBody>
          <a:bodyPr/>
          <a:lstStyle/>
          <a:p>
            <a:fld id="{29CA5760-96F6-4BB9-9F01-E4123846D571}" type="slidenum">
              <a:rPr lang="en-AE" smtClean="0"/>
              <a:pPr/>
              <a:t>22</a:t>
            </a:fld>
            <a:r>
              <a:rPr lang="en-AE"/>
              <a:t> of 28</a:t>
            </a:r>
            <a:endParaRPr lang="en-AE" dirty="0"/>
          </a:p>
        </p:txBody>
      </p:sp>
    </p:spTree>
    <p:extLst>
      <p:ext uri="{BB962C8B-B14F-4D97-AF65-F5344CB8AC3E}">
        <p14:creationId xmlns:p14="http://schemas.microsoft.com/office/powerpoint/2010/main" val="337544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127F-5D90-892A-135D-2D14CACC337D}"/>
              </a:ext>
            </a:extLst>
          </p:cNvPr>
          <p:cNvSpPr>
            <a:spLocks noGrp="1"/>
          </p:cNvSpPr>
          <p:nvPr>
            <p:ph type="title"/>
          </p:nvPr>
        </p:nvSpPr>
        <p:spPr/>
        <p:txBody>
          <a:bodyPr>
            <a:normAutofit/>
          </a:bodyPr>
          <a:lstStyle/>
          <a:p>
            <a:r>
              <a:rPr lang="ar-SA" sz="6600" dirty="0"/>
              <a:t>التقنيات الرئيسية للذكاء الاصطناعي </a:t>
            </a:r>
            <a:endParaRPr lang="en-AE" sz="6600" dirty="0"/>
          </a:p>
        </p:txBody>
      </p:sp>
      <p:sp>
        <p:nvSpPr>
          <p:cNvPr id="3" name="Content Placeholder 2">
            <a:extLst>
              <a:ext uri="{FF2B5EF4-FFF2-40B4-BE49-F238E27FC236}">
                <a16:creationId xmlns:a16="http://schemas.microsoft.com/office/drawing/2014/main" id="{FB75372E-A79E-11D7-8835-4701873B2396}"/>
              </a:ext>
            </a:extLst>
          </p:cNvPr>
          <p:cNvSpPr>
            <a:spLocks noGrp="1"/>
          </p:cNvSpPr>
          <p:nvPr>
            <p:ph idx="1"/>
          </p:nvPr>
        </p:nvSpPr>
        <p:spPr/>
        <p:txBody>
          <a:bodyPr>
            <a:normAutofit lnSpcReduction="10000"/>
          </a:bodyPr>
          <a:lstStyle/>
          <a:p>
            <a:r>
              <a:rPr lang="ar-SA" sz="4800" dirty="0"/>
              <a:t>1.	</a:t>
            </a:r>
            <a:r>
              <a:rPr lang="ar-SA" sz="4800" dirty="0">
                <a:solidFill>
                  <a:schemeClr val="accent1"/>
                </a:solidFill>
              </a:rPr>
              <a:t>تعلم الآلة</a:t>
            </a:r>
            <a:r>
              <a:rPr lang="en-US" sz="4800" dirty="0">
                <a:solidFill>
                  <a:schemeClr val="accent1"/>
                </a:solidFill>
              </a:rPr>
              <a:t> :Machine Learning </a:t>
            </a:r>
            <a:r>
              <a:rPr lang="ar-SA" sz="4800" dirty="0"/>
              <a:t>كجزء من الذكاء الاصطناعي، تعتمد تعلم الآلة على الخوارزميات التي تمكّن الحواسيب من التعلم من البيانات وتحسين أدائها مع مرور الوقت دون برمجة صريحة. يستخدم عادة في مهام مثل التعرف على الصور والكلام، ومعالجة اللغة الطبيعية، وأنظمة التوصيات.</a:t>
            </a:r>
            <a:endParaRPr lang="en-AE" sz="4800" dirty="0"/>
          </a:p>
        </p:txBody>
      </p:sp>
      <p:sp>
        <p:nvSpPr>
          <p:cNvPr id="5" name="Slide Number Placeholder 4">
            <a:extLst>
              <a:ext uri="{FF2B5EF4-FFF2-40B4-BE49-F238E27FC236}">
                <a16:creationId xmlns:a16="http://schemas.microsoft.com/office/drawing/2014/main" id="{10BA03B4-09B9-170A-EA95-BEC373F0D8D3}"/>
              </a:ext>
            </a:extLst>
          </p:cNvPr>
          <p:cNvSpPr>
            <a:spLocks noGrp="1"/>
          </p:cNvSpPr>
          <p:nvPr>
            <p:ph type="sldNum" sz="quarter" idx="4"/>
          </p:nvPr>
        </p:nvSpPr>
        <p:spPr/>
        <p:txBody>
          <a:bodyPr/>
          <a:lstStyle/>
          <a:p>
            <a:fld id="{29CA5760-96F6-4BB9-9F01-E4123846D571}" type="slidenum">
              <a:rPr lang="en-AE" smtClean="0"/>
              <a:pPr/>
              <a:t>23</a:t>
            </a:fld>
            <a:r>
              <a:rPr lang="en-AE"/>
              <a:t> of 28</a:t>
            </a:r>
            <a:endParaRPr lang="en-AE" dirty="0"/>
          </a:p>
        </p:txBody>
      </p:sp>
    </p:spTree>
    <p:extLst>
      <p:ext uri="{BB962C8B-B14F-4D97-AF65-F5344CB8AC3E}">
        <p14:creationId xmlns:p14="http://schemas.microsoft.com/office/powerpoint/2010/main" val="2554311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127F-5D90-892A-135D-2D14CACC337D}"/>
              </a:ext>
            </a:extLst>
          </p:cNvPr>
          <p:cNvSpPr>
            <a:spLocks noGrp="1"/>
          </p:cNvSpPr>
          <p:nvPr>
            <p:ph type="title"/>
          </p:nvPr>
        </p:nvSpPr>
        <p:spPr/>
        <p:txBody>
          <a:bodyPr>
            <a:normAutofit/>
          </a:bodyPr>
          <a:lstStyle/>
          <a:p>
            <a:r>
              <a:rPr lang="ar-SA" sz="6600" dirty="0"/>
              <a:t>التقنيات الرئيسية للذكاء الاصطناعي </a:t>
            </a:r>
            <a:endParaRPr lang="en-AE" sz="6600" dirty="0"/>
          </a:p>
        </p:txBody>
      </p:sp>
      <p:sp>
        <p:nvSpPr>
          <p:cNvPr id="3" name="Content Placeholder 2">
            <a:extLst>
              <a:ext uri="{FF2B5EF4-FFF2-40B4-BE49-F238E27FC236}">
                <a16:creationId xmlns:a16="http://schemas.microsoft.com/office/drawing/2014/main" id="{FB75372E-A79E-11D7-8835-4701873B2396}"/>
              </a:ext>
            </a:extLst>
          </p:cNvPr>
          <p:cNvSpPr>
            <a:spLocks noGrp="1"/>
          </p:cNvSpPr>
          <p:nvPr>
            <p:ph idx="1"/>
          </p:nvPr>
        </p:nvSpPr>
        <p:spPr/>
        <p:txBody>
          <a:bodyPr>
            <a:normAutofit/>
          </a:bodyPr>
          <a:lstStyle/>
          <a:p>
            <a:r>
              <a:rPr lang="ar-SA" sz="4800" dirty="0"/>
              <a:t>2.	</a:t>
            </a:r>
            <a:r>
              <a:rPr lang="ar-SA" sz="4800" dirty="0">
                <a:solidFill>
                  <a:schemeClr val="accent1"/>
                </a:solidFill>
              </a:rPr>
              <a:t>التعلم العميق </a:t>
            </a:r>
            <a:r>
              <a:rPr lang="en-US" sz="4800" dirty="0">
                <a:solidFill>
                  <a:schemeClr val="accent1"/>
                </a:solidFill>
              </a:rPr>
              <a:t> : Deep Learning</a:t>
            </a:r>
            <a:r>
              <a:rPr lang="ar-SA" sz="4800" dirty="0"/>
              <a:t>التعلم العميق هو نوع معين من تعلم الآلة يتضمن شبكات عصبية متعددة الطبقات (شبكات عصبية عميقة). لقد كانت ناجحة خاصة في مهام مثل التعرف على الصور والكلام.</a:t>
            </a:r>
            <a:endParaRPr lang="en-AE" sz="4800" dirty="0"/>
          </a:p>
        </p:txBody>
      </p:sp>
      <p:sp>
        <p:nvSpPr>
          <p:cNvPr id="5" name="Slide Number Placeholder 4">
            <a:extLst>
              <a:ext uri="{FF2B5EF4-FFF2-40B4-BE49-F238E27FC236}">
                <a16:creationId xmlns:a16="http://schemas.microsoft.com/office/drawing/2014/main" id="{3D488517-11C6-2E3B-4B3A-D4A991BD2B8A}"/>
              </a:ext>
            </a:extLst>
          </p:cNvPr>
          <p:cNvSpPr>
            <a:spLocks noGrp="1"/>
          </p:cNvSpPr>
          <p:nvPr>
            <p:ph type="sldNum" sz="quarter" idx="4"/>
          </p:nvPr>
        </p:nvSpPr>
        <p:spPr/>
        <p:txBody>
          <a:bodyPr/>
          <a:lstStyle/>
          <a:p>
            <a:fld id="{29CA5760-96F6-4BB9-9F01-E4123846D571}" type="slidenum">
              <a:rPr lang="en-AE" smtClean="0"/>
              <a:pPr/>
              <a:t>24</a:t>
            </a:fld>
            <a:r>
              <a:rPr lang="en-AE"/>
              <a:t> of 28</a:t>
            </a:r>
            <a:endParaRPr lang="en-AE" dirty="0"/>
          </a:p>
        </p:txBody>
      </p:sp>
    </p:spTree>
    <p:extLst>
      <p:ext uri="{BB962C8B-B14F-4D97-AF65-F5344CB8AC3E}">
        <p14:creationId xmlns:p14="http://schemas.microsoft.com/office/powerpoint/2010/main" val="583229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127F-5D90-892A-135D-2D14CACC337D}"/>
              </a:ext>
            </a:extLst>
          </p:cNvPr>
          <p:cNvSpPr>
            <a:spLocks noGrp="1"/>
          </p:cNvSpPr>
          <p:nvPr>
            <p:ph type="title"/>
          </p:nvPr>
        </p:nvSpPr>
        <p:spPr/>
        <p:txBody>
          <a:bodyPr>
            <a:normAutofit/>
          </a:bodyPr>
          <a:lstStyle/>
          <a:p>
            <a:r>
              <a:rPr lang="ar-SA" sz="6600" dirty="0"/>
              <a:t>التقنيات الرئيسية للذكاء الاصطناعي </a:t>
            </a:r>
            <a:endParaRPr lang="en-AE" sz="6600" dirty="0"/>
          </a:p>
        </p:txBody>
      </p:sp>
      <p:sp>
        <p:nvSpPr>
          <p:cNvPr id="3" name="Content Placeholder 2">
            <a:extLst>
              <a:ext uri="{FF2B5EF4-FFF2-40B4-BE49-F238E27FC236}">
                <a16:creationId xmlns:a16="http://schemas.microsoft.com/office/drawing/2014/main" id="{FB75372E-A79E-11D7-8835-4701873B2396}"/>
              </a:ext>
            </a:extLst>
          </p:cNvPr>
          <p:cNvSpPr>
            <a:spLocks noGrp="1"/>
          </p:cNvSpPr>
          <p:nvPr>
            <p:ph idx="1"/>
          </p:nvPr>
        </p:nvSpPr>
        <p:spPr/>
        <p:txBody>
          <a:bodyPr>
            <a:normAutofit/>
          </a:bodyPr>
          <a:lstStyle/>
          <a:p>
            <a:r>
              <a:rPr lang="ar-SA" sz="4800" dirty="0"/>
              <a:t>3.	</a:t>
            </a:r>
            <a:r>
              <a:rPr lang="ar-SA" sz="4800" dirty="0">
                <a:solidFill>
                  <a:schemeClr val="accent1"/>
                </a:solidFill>
              </a:rPr>
              <a:t>معالجة اللغة الطبيعية </a:t>
            </a:r>
            <a:r>
              <a:rPr lang="en-US" dirty="0"/>
              <a:t>Natural Language Processing </a:t>
            </a:r>
            <a:r>
              <a:rPr lang="en-US" sz="4800" dirty="0"/>
              <a:t>(NLP) </a:t>
            </a:r>
            <a:r>
              <a:rPr lang="ar-SA" sz="4800" dirty="0"/>
              <a:t>: تركز معالجة اللغة الطبيعية على التفاعل بين الحواسيب والبشر باستخدام اللغة الطبيعية. إنها تمكّن الحواسيب من فهم وتفسير وتوليد اللغة البشرية، مما يكون أساسيًا لتطبيقات مثل روبوتات الدردشة وترجمة اللغة.</a:t>
            </a:r>
            <a:endParaRPr lang="en-AE" sz="4800" dirty="0"/>
          </a:p>
        </p:txBody>
      </p:sp>
      <p:sp>
        <p:nvSpPr>
          <p:cNvPr id="5" name="Slide Number Placeholder 4">
            <a:extLst>
              <a:ext uri="{FF2B5EF4-FFF2-40B4-BE49-F238E27FC236}">
                <a16:creationId xmlns:a16="http://schemas.microsoft.com/office/drawing/2014/main" id="{55CCDDF1-F5FE-C9A1-6E22-93FF04425B94}"/>
              </a:ext>
            </a:extLst>
          </p:cNvPr>
          <p:cNvSpPr>
            <a:spLocks noGrp="1"/>
          </p:cNvSpPr>
          <p:nvPr>
            <p:ph type="sldNum" sz="quarter" idx="4"/>
          </p:nvPr>
        </p:nvSpPr>
        <p:spPr/>
        <p:txBody>
          <a:bodyPr/>
          <a:lstStyle/>
          <a:p>
            <a:fld id="{29CA5760-96F6-4BB9-9F01-E4123846D571}" type="slidenum">
              <a:rPr lang="en-AE" smtClean="0"/>
              <a:pPr/>
              <a:t>25</a:t>
            </a:fld>
            <a:r>
              <a:rPr lang="en-AE"/>
              <a:t> of 28</a:t>
            </a:r>
            <a:endParaRPr lang="en-AE" dirty="0"/>
          </a:p>
        </p:txBody>
      </p:sp>
    </p:spTree>
    <p:extLst>
      <p:ext uri="{BB962C8B-B14F-4D97-AF65-F5344CB8AC3E}">
        <p14:creationId xmlns:p14="http://schemas.microsoft.com/office/powerpoint/2010/main" val="400153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127F-5D90-892A-135D-2D14CACC337D}"/>
              </a:ext>
            </a:extLst>
          </p:cNvPr>
          <p:cNvSpPr>
            <a:spLocks noGrp="1"/>
          </p:cNvSpPr>
          <p:nvPr>
            <p:ph type="title"/>
          </p:nvPr>
        </p:nvSpPr>
        <p:spPr/>
        <p:txBody>
          <a:bodyPr>
            <a:normAutofit/>
          </a:bodyPr>
          <a:lstStyle/>
          <a:p>
            <a:r>
              <a:rPr lang="ar-SA" sz="6600" dirty="0"/>
              <a:t>التقنيات الرئيسية للذكاء الاصطناعي </a:t>
            </a:r>
            <a:endParaRPr lang="en-AE" sz="6600" dirty="0"/>
          </a:p>
        </p:txBody>
      </p:sp>
      <p:sp>
        <p:nvSpPr>
          <p:cNvPr id="3" name="Content Placeholder 2">
            <a:extLst>
              <a:ext uri="{FF2B5EF4-FFF2-40B4-BE49-F238E27FC236}">
                <a16:creationId xmlns:a16="http://schemas.microsoft.com/office/drawing/2014/main" id="{FB75372E-A79E-11D7-8835-4701873B2396}"/>
              </a:ext>
            </a:extLst>
          </p:cNvPr>
          <p:cNvSpPr>
            <a:spLocks noGrp="1"/>
          </p:cNvSpPr>
          <p:nvPr>
            <p:ph idx="1"/>
          </p:nvPr>
        </p:nvSpPr>
        <p:spPr/>
        <p:txBody>
          <a:bodyPr>
            <a:normAutofit/>
          </a:bodyPr>
          <a:lstStyle/>
          <a:p>
            <a:r>
              <a:rPr lang="ar-SA" sz="4800" dirty="0"/>
              <a:t>4.	</a:t>
            </a:r>
            <a:r>
              <a:rPr lang="ar-SA" sz="4800" dirty="0">
                <a:solidFill>
                  <a:schemeClr val="accent1"/>
                </a:solidFill>
              </a:rPr>
              <a:t>رؤية الحاسوب </a:t>
            </a:r>
            <a:r>
              <a:rPr lang="en-US" sz="4800" dirty="0">
                <a:solidFill>
                  <a:schemeClr val="accent1"/>
                </a:solidFill>
              </a:rPr>
              <a:t> </a:t>
            </a:r>
            <a:r>
              <a:rPr lang="en-US" sz="4800" dirty="0"/>
              <a:t>:Computer Vision</a:t>
            </a:r>
            <a:r>
              <a:rPr lang="ar-SA" sz="4800" dirty="0"/>
              <a:t>تعني رؤية الحاسوب تعليم الآلات لتفسير وفهم المعلومات البصرية من العالم، مثل الصور ومقاطع الفيديو. يعتبر ذلك حاسمًا لتطبيقات مثل التعرف على الوجوه، وكشف الأجسام، والسيارات الذاتية القيادة. </a:t>
            </a:r>
            <a:endParaRPr lang="en-AE" sz="4800" dirty="0"/>
          </a:p>
        </p:txBody>
      </p:sp>
      <p:sp>
        <p:nvSpPr>
          <p:cNvPr id="5" name="Slide Number Placeholder 4">
            <a:extLst>
              <a:ext uri="{FF2B5EF4-FFF2-40B4-BE49-F238E27FC236}">
                <a16:creationId xmlns:a16="http://schemas.microsoft.com/office/drawing/2014/main" id="{4ED30677-8B2B-9799-F76F-8B4206BF64BA}"/>
              </a:ext>
            </a:extLst>
          </p:cNvPr>
          <p:cNvSpPr>
            <a:spLocks noGrp="1"/>
          </p:cNvSpPr>
          <p:nvPr>
            <p:ph type="sldNum" sz="quarter" idx="4"/>
          </p:nvPr>
        </p:nvSpPr>
        <p:spPr/>
        <p:txBody>
          <a:bodyPr/>
          <a:lstStyle/>
          <a:p>
            <a:fld id="{29CA5760-96F6-4BB9-9F01-E4123846D571}" type="slidenum">
              <a:rPr lang="en-AE" smtClean="0"/>
              <a:pPr/>
              <a:t>26</a:t>
            </a:fld>
            <a:r>
              <a:rPr lang="en-AE"/>
              <a:t> of 28</a:t>
            </a:r>
            <a:endParaRPr lang="en-AE" dirty="0"/>
          </a:p>
        </p:txBody>
      </p:sp>
    </p:spTree>
    <p:extLst>
      <p:ext uri="{BB962C8B-B14F-4D97-AF65-F5344CB8AC3E}">
        <p14:creationId xmlns:p14="http://schemas.microsoft.com/office/powerpoint/2010/main" val="286795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0A04-6DC8-E1EC-3048-A911002802C9}"/>
              </a:ext>
            </a:extLst>
          </p:cNvPr>
          <p:cNvSpPr>
            <a:spLocks noGrp="1"/>
          </p:cNvSpPr>
          <p:nvPr>
            <p:ph type="title"/>
          </p:nvPr>
        </p:nvSpPr>
        <p:spPr/>
        <p:txBody>
          <a:bodyPr/>
          <a:lstStyle/>
          <a:p>
            <a:r>
              <a:rPr lang="ar-SA" dirty="0"/>
              <a:t>التقنيات الرئيسية للذكاء الاصطناعي </a:t>
            </a:r>
            <a:endParaRPr lang="en-AE" dirty="0"/>
          </a:p>
        </p:txBody>
      </p:sp>
      <p:pic>
        <p:nvPicPr>
          <p:cNvPr id="6" name="Content Placeholder 5">
            <a:extLst>
              <a:ext uri="{FF2B5EF4-FFF2-40B4-BE49-F238E27FC236}">
                <a16:creationId xmlns:a16="http://schemas.microsoft.com/office/drawing/2014/main" id="{EA63F3DA-BF64-9EF2-D414-A951E0F74A1D}"/>
              </a:ext>
            </a:extLst>
          </p:cNvPr>
          <p:cNvPicPr>
            <a:picLocks noGrp="1" noChangeAspect="1"/>
          </p:cNvPicPr>
          <p:nvPr>
            <p:ph sz="half" idx="1"/>
          </p:nvPr>
        </p:nvPicPr>
        <p:blipFill>
          <a:blip r:embed="rId2"/>
          <a:stretch>
            <a:fillRect/>
          </a:stretch>
        </p:blipFill>
        <p:spPr>
          <a:xfrm>
            <a:off x="704453" y="2651760"/>
            <a:ext cx="5460999" cy="3058160"/>
          </a:xfrm>
          <a:prstGeom prst="rect">
            <a:avLst/>
          </a:prstGeom>
        </p:spPr>
      </p:pic>
      <p:sp>
        <p:nvSpPr>
          <p:cNvPr id="4" name="Content Placeholder 3">
            <a:extLst>
              <a:ext uri="{FF2B5EF4-FFF2-40B4-BE49-F238E27FC236}">
                <a16:creationId xmlns:a16="http://schemas.microsoft.com/office/drawing/2014/main" id="{C0B072DF-2BE2-4F94-D34C-E136E6AE5E60}"/>
              </a:ext>
            </a:extLst>
          </p:cNvPr>
          <p:cNvSpPr>
            <a:spLocks noGrp="1"/>
          </p:cNvSpPr>
          <p:nvPr>
            <p:ph sz="half" idx="2"/>
          </p:nvPr>
        </p:nvSpPr>
        <p:spPr/>
        <p:txBody>
          <a:bodyPr>
            <a:normAutofit lnSpcReduction="10000"/>
          </a:bodyPr>
          <a:lstStyle/>
          <a:p>
            <a:r>
              <a:rPr lang="ar-SA" sz="4000" dirty="0"/>
              <a:t>5.	</a:t>
            </a:r>
            <a:r>
              <a:rPr lang="ar-SA" sz="4000" dirty="0">
                <a:solidFill>
                  <a:schemeClr val="accent1"/>
                </a:solidFill>
              </a:rPr>
              <a:t>الروبوتات</a:t>
            </a:r>
            <a:r>
              <a:rPr lang="ar-SA" sz="4000" dirty="0"/>
              <a:t> </a:t>
            </a:r>
            <a:r>
              <a:rPr lang="en-US" sz="4000" dirty="0"/>
              <a:t>Robotics</a:t>
            </a:r>
            <a:r>
              <a:rPr lang="ar-SA" sz="4000" dirty="0"/>
              <a:t> :</a:t>
            </a:r>
            <a:r>
              <a:rPr lang="en-US" sz="4000" dirty="0"/>
              <a:t> </a:t>
            </a:r>
            <a:r>
              <a:rPr lang="ar-SA" sz="4000" dirty="0"/>
              <a:t>يُطبَّق الذكاء الاصطناعي على الروبوتات لإنشاء آلات ذكية قادرة على أداء مهام في العالم الفعلي. وتشمل هذه المهام عمليات التجميع في خطوط الإنتاج، والجراحة، والاستكشاف.</a:t>
            </a:r>
          </a:p>
        </p:txBody>
      </p:sp>
      <p:sp>
        <p:nvSpPr>
          <p:cNvPr id="3" name="Slide Number Placeholder 2">
            <a:extLst>
              <a:ext uri="{FF2B5EF4-FFF2-40B4-BE49-F238E27FC236}">
                <a16:creationId xmlns:a16="http://schemas.microsoft.com/office/drawing/2014/main" id="{FC1EBBB5-B446-3D9D-61DF-AD68BF868E3B}"/>
              </a:ext>
            </a:extLst>
          </p:cNvPr>
          <p:cNvSpPr>
            <a:spLocks noGrp="1"/>
          </p:cNvSpPr>
          <p:nvPr>
            <p:ph type="sldNum" sz="quarter" idx="4"/>
          </p:nvPr>
        </p:nvSpPr>
        <p:spPr/>
        <p:txBody>
          <a:bodyPr/>
          <a:lstStyle/>
          <a:p>
            <a:fld id="{29CA5760-96F6-4BB9-9F01-E4123846D571}" type="slidenum">
              <a:rPr lang="en-AE" smtClean="0"/>
              <a:pPr/>
              <a:t>27</a:t>
            </a:fld>
            <a:r>
              <a:rPr lang="en-AE"/>
              <a:t> of 28</a:t>
            </a:r>
            <a:endParaRPr lang="en-AE" dirty="0"/>
          </a:p>
        </p:txBody>
      </p:sp>
    </p:spTree>
    <p:extLst>
      <p:ext uri="{BB962C8B-B14F-4D97-AF65-F5344CB8AC3E}">
        <p14:creationId xmlns:p14="http://schemas.microsoft.com/office/powerpoint/2010/main" val="200943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BFE7-7069-681F-8D93-CA33323FF508}"/>
              </a:ext>
            </a:extLst>
          </p:cNvPr>
          <p:cNvSpPr>
            <a:spLocks noGrp="1"/>
          </p:cNvSpPr>
          <p:nvPr>
            <p:ph type="title"/>
          </p:nvPr>
        </p:nvSpPr>
        <p:spPr/>
        <p:txBody>
          <a:bodyPr/>
          <a:lstStyle/>
          <a:p>
            <a:r>
              <a:rPr lang="ar-SA" dirty="0"/>
              <a:t>التقنيات الرئيسية للذكاء الاصطناعي </a:t>
            </a:r>
            <a:endParaRPr lang="en-AE" dirty="0"/>
          </a:p>
        </p:txBody>
      </p:sp>
      <p:pic>
        <p:nvPicPr>
          <p:cNvPr id="6" name="Content Placeholder 5">
            <a:extLst>
              <a:ext uri="{FF2B5EF4-FFF2-40B4-BE49-F238E27FC236}">
                <a16:creationId xmlns:a16="http://schemas.microsoft.com/office/drawing/2014/main" id="{9814D869-DC56-B548-53BA-877009CB78B0}"/>
              </a:ext>
            </a:extLst>
          </p:cNvPr>
          <p:cNvPicPr>
            <a:picLocks noGrp="1" noChangeAspect="1"/>
          </p:cNvPicPr>
          <p:nvPr>
            <p:ph sz="half" idx="1"/>
          </p:nvPr>
        </p:nvPicPr>
        <p:blipFill>
          <a:blip r:embed="rId2"/>
          <a:stretch>
            <a:fillRect/>
          </a:stretch>
        </p:blipFill>
        <p:spPr>
          <a:xfrm>
            <a:off x="838199" y="2489994"/>
            <a:ext cx="5606959" cy="3270726"/>
          </a:xfrm>
          <a:prstGeom prst="rect">
            <a:avLst/>
          </a:prstGeom>
        </p:spPr>
      </p:pic>
      <p:sp>
        <p:nvSpPr>
          <p:cNvPr id="4" name="Content Placeholder 3">
            <a:extLst>
              <a:ext uri="{FF2B5EF4-FFF2-40B4-BE49-F238E27FC236}">
                <a16:creationId xmlns:a16="http://schemas.microsoft.com/office/drawing/2014/main" id="{2EFC96DA-85DC-0DE5-ECEE-403AF47533A9}"/>
              </a:ext>
            </a:extLst>
          </p:cNvPr>
          <p:cNvSpPr>
            <a:spLocks noGrp="1"/>
          </p:cNvSpPr>
          <p:nvPr>
            <p:ph sz="half" idx="2"/>
          </p:nvPr>
        </p:nvSpPr>
        <p:spPr/>
        <p:txBody>
          <a:bodyPr>
            <a:normAutofit/>
          </a:bodyPr>
          <a:lstStyle/>
          <a:p>
            <a:r>
              <a:rPr lang="ar-SA" sz="3600" dirty="0"/>
              <a:t>الذكاء الاصطناعي لديه مجموعة واسعة من التطبيقات عبر مختلف الصناعات، بما في ذلك الرعاية الصحية، والتمويل، والتعليم، وصناعة الترفيه. وبينما أحرز الذكاء الاصطناعي تقدمًا كبيرًا، فإنه من المهم أن ننظر في الآثار الأخلاقية </a:t>
            </a:r>
            <a:endParaRPr lang="en-AE" sz="3600" dirty="0"/>
          </a:p>
        </p:txBody>
      </p:sp>
      <p:sp>
        <p:nvSpPr>
          <p:cNvPr id="3" name="Slide Number Placeholder 2">
            <a:extLst>
              <a:ext uri="{FF2B5EF4-FFF2-40B4-BE49-F238E27FC236}">
                <a16:creationId xmlns:a16="http://schemas.microsoft.com/office/drawing/2014/main" id="{13F3602B-0817-5F57-C192-003186127F1D}"/>
              </a:ext>
            </a:extLst>
          </p:cNvPr>
          <p:cNvSpPr>
            <a:spLocks noGrp="1"/>
          </p:cNvSpPr>
          <p:nvPr>
            <p:ph type="sldNum" sz="quarter" idx="4"/>
          </p:nvPr>
        </p:nvSpPr>
        <p:spPr/>
        <p:txBody>
          <a:bodyPr/>
          <a:lstStyle/>
          <a:p>
            <a:fld id="{29CA5760-96F6-4BB9-9F01-E4123846D571}" type="slidenum">
              <a:rPr lang="en-AE" smtClean="0"/>
              <a:pPr/>
              <a:t>28</a:t>
            </a:fld>
            <a:r>
              <a:rPr lang="en-AE"/>
              <a:t> of 28</a:t>
            </a:r>
            <a:endParaRPr lang="en-AE" dirty="0"/>
          </a:p>
        </p:txBody>
      </p:sp>
    </p:spTree>
    <p:extLst>
      <p:ext uri="{BB962C8B-B14F-4D97-AF65-F5344CB8AC3E}">
        <p14:creationId xmlns:p14="http://schemas.microsoft.com/office/powerpoint/2010/main" val="309437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16AD869D-A663-FA45-F181-20FC8CE3E648}"/>
              </a:ext>
            </a:extLst>
          </p:cNvPr>
          <p:cNvPicPr>
            <a:picLocks noChangeAspect="1"/>
          </p:cNvPicPr>
          <p:nvPr/>
        </p:nvPicPr>
        <p:blipFill>
          <a:blip r:embed="rId3"/>
          <a:stretch>
            <a:fillRect/>
          </a:stretch>
        </p:blipFill>
        <p:spPr>
          <a:xfrm>
            <a:off x="0" y="4003040"/>
            <a:ext cx="2836493" cy="2854960"/>
          </a:xfrm>
          <a:prstGeom prst="rect">
            <a:avLst/>
          </a:prstGeom>
        </p:spPr>
      </p:pic>
      <p:sp>
        <p:nvSpPr>
          <p:cNvPr id="2" name="Title 1">
            <a:extLst>
              <a:ext uri="{FF2B5EF4-FFF2-40B4-BE49-F238E27FC236}">
                <a16:creationId xmlns:a16="http://schemas.microsoft.com/office/drawing/2014/main" id="{5BD04002-688C-09C3-DD2D-80DC7615CD5F}"/>
              </a:ext>
            </a:extLst>
          </p:cNvPr>
          <p:cNvSpPr>
            <a:spLocks noGrp="1"/>
          </p:cNvSpPr>
          <p:nvPr>
            <p:ph type="title"/>
          </p:nvPr>
        </p:nvSpPr>
        <p:spPr/>
        <p:txBody>
          <a:bodyPr>
            <a:normAutofit/>
          </a:bodyPr>
          <a:lstStyle/>
          <a:p>
            <a:r>
              <a:rPr lang="ar-SA" sz="8000" b="0" dirty="0"/>
              <a:t>مقال </a:t>
            </a:r>
            <a:r>
              <a:rPr lang="en-US" sz="8000" b="0" dirty="0"/>
              <a:t>Essay</a:t>
            </a:r>
            <a:endParaRPr lang="en-AE" sz="8000" b="0" dirty="0"/>
          </a:p>
        </p:txBody>
      </p:sp>
      <p:sp>
        <p:nvSpPr>
          <p:cNvPr id="3" name="Content Placeholder 2">
            <a:extLst>
              <a:ext uri="{FF2B5EF4-FFF2-40B4-BE49-F238E27FC236}">
                <a16:creationId xmlns:a16="http://schemas.microsoft.com/office/drawing/2014/main" id="{C0FF9DE5-CAAC-01AB-5739-C3508EAAB259}"/>
              </a:ext>
            </a:extLst>
          </p:cNvPr>
          <p:cNvSpPr>
            <a:spLocks noGrp="1"/>
          </p:cNvSpPr>
          <p:nvPr>
            <p:ph idx="1"/>
          </p:nvPr>
        </p:nvSpPr>
        <p:spPr/>
        <p:txBody>
          <a:bodyPr>
            <a:normAutofit fontScale="92500" lnSpcReduction="20000"/>
          </a:bodyPr>
          <a:lstStyle/>
          <a:p>
            <a:pPr>
              <a:lnSpc>
                <a:spcPct val="100000"/>
              </a:lnSpc>
            </a:pPr>
            <a:r>
              <a:rPr lang="ar-SA" dirty="0"/>
              <a:t>1. </a:t>
            </a:r>
            <a:r>
              <a:rPr lang="ar-SA" dirty="0">
                <a:latin typeface="Simplified Arabic" panose="02020603050405020304" pitchFamily="18" charset="-78"/>
                <a:cs typeface="Simplified Arabic" panose="02020603050405020304" pitchFamily="18" charset="-78"/>
              </a:rPr>
              <a:t>اكتب مقالا بصفحتين فقط عن أحد تطبيقات نظم المعلومات الإدارية.</a:t>
            </a:r>
          </a:p>
          <a:p>
            <a:pPr>
              <a:lnSpc>
                <a:spcPct val="100000"/>
              </a:lnSpc>
            </a:pPr>
            <a:r>
              <a:rPr lang="ar-SA" dirty="0">
                <a:latin typeface="Simplified Arabic" panose="02020603050405020304" pitchFamily="18" charset="-78"/>
                <a:cs typeface="Simplified Arabic" panose="02020603050405020304" pitchFamily="18" charset="-78"/>
              </a:rPr>
              <a:t>2. </a:t>
            </a:r>
            <a:r>
              <a:rPr lang="ar-SA" dirty="0">
                <a:solidFill>
                  <a:srgbClr val="C00000"/>
                </a:solidFill>
                <a:latin typeface="Simplified Arabic" panose="02020603050405020304" pitchFamily="18" charset="-78"/>
                <a:cs typeface="Simplified Arabic" panose="02020603050405020304" pitchFamily="18" charset="-78"/>
              </a:rPr>
              <a:t>أبحث عن مقالات او بحوث ذات صلة باللغتين العربية والإنكليزية في الانترنت.</a:t>
            </a:r>
          </a:p>
          <a:p>
            <a:r>
              <a:rPr lang="ar-SA" dirty="0">
                <a:latin typeface="Simplified Arabic" panose="02020603050405020304" pitchFamily="18" charset="-78"/>
                <a:cs typeface="Simplified Arabic" panose="02020603050405020304" pitchFamily="18" charset="-78"/>
              </a:rPr>
              <a:t>3. يتضمن المقال مقدمة وفقرات وخاتمة. </a:t>
            </a:r>
            <a:r>
              <a:rPr lang="ar-SA" dirty="0">
                <a:latin typeface="Simplified Arabic" panose="02020603050405020304" pitchFamily="18" charset="-78"/>
                <a:cs typeface="Simplified Arabic" panose="02020603050405020304" pitchFamily="18" charset="-78"/>
                <a:hlinkClick r:id="rId4"/>
              </a:rPr>
              <a:t>كيف تكتب مقالا أكاديميا؟ </a:t>
            </a:r>
            <a:endParaRPr lang="ar-SA"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4. </a:t>
            </a:r>
            <a:r>
              <a:rPr lang="ar-SA" dirty="0">
                <a:solidFill>
                  <a:srgbClr val="C00000"/>
                </a:solidFill>
                <a:latin typeface="Simplified Arabic" panose="02020603050405020304" pitchFamily="18" charset="-78"/>
                <a:cs typeface="Simplified Arabic" panose="02020603050405020304" pitchFamily="18" charset="-78"/>
              </a:rPr>
              <a:t>ضع عنوانا للبحث والاسم والشعبة (صباحي، مسائي </a:t>
            </a:r>
            <a:r>
              <a:rPr lang="en-US" dirty="0">
                <a:solidFill>
                  <a:srgbClr val="C00000"/>
                </a:solidFill>
                <a:latin typeface="Simplified Arabic" panose="02020603050405020304" pitchFamily="18" charset="-78"/>
                <a:cs typeface="Simplified Arabic" panose="02020603050405020304" pitchFamily="18" charset="-78"/>
              </a:rPr>
              <a:t>A، </a:t>
            </a:r>
            <a:r>
              <a:rPr lang="ar-SA" dirty="0">
                <a:solidFill>
                  <a:srgbClr val="C00000"/>
                </a:solidFill>
                <a:latin typeface="Simplified Arabic" panose="02020603050405020304" pitchFamily="18" charset="-78"/>
                <a:cs typeface="Simplified Arabic" panose="02020603050405020304" pitchFamily="18" charset="-78"/>
              </a:rPr>
              <a:t>مسائي </a:t>
            </a:r>
            <a:r>
              <a:rPr lang="en-US" dirty="0">
                <a:solidFill>
                  <a:srgbClr val="C00000"/>
                </a:solidFill>
                <a:latin typeface="Simplified Arabic" panose="02020603050405020304" pitchFamily="18" charset="-78"/>
                <a:cs typeface="Simplified Arabic" panose="02020603050405020304" pitchFamily="18" charset="-78"/>
              </a:rPr>
              <a:t>(B</a:t>
            </a:r>
          </a:p>
          <a:p>
            <a:pPr algn="r"/>
            <a:r>
              <a:rPr lang="ar-SA" dirty="0">
                <a:latin typeface="Simplified Arabic" panose="02020603050405020304" pitchFamily="18" charset="-78"/>
                <a:cs typeface="Simplified Arabic" panose="02020603050405020304" pitchFamily="18" charset="-78"/>
              </a:rPr>
              <a:t>5. أرسل ملف</a:t>
            </a:r>
            <a:r>
              <a:rPr lang="en-US" dirty="0">
                <a:latin typeface="Simplified Arabic" panose="02020603050405020304" pitchFamily="18" charset="-78"/>
                <a:cs typeface="Simplified Arabic" panose="02020603050405020304" pitchFamily="18" charset="-78"/>
              </a:rPr>
              <a:t> PDF  </a:t>
            </a:r>
            <a:r>
              <a:rPr lang="ar-SA" dirty="0">
                <a:latin typeface="Simplified Arabic" panose="02020603050405020304" pitchFamily="18" charset="-78"/>
                <a:cs typeface="Simplified Arabic" panose="02020603050405020304" pitchFamily="18" charset="-78"/>
              </a:rPr>
              <a:t>الى </a:t>
            </a:r>
            <a:r>
              <a:rPr lang="en-US" sz="2400" dirty="0">
                <a:latin typeface="Simplified Arabic" panose="02020603050405020304" pitchFamily="18" charset="-78"/>
                <a:cs typeface="Simplified Arabic" panose="02020603050405020304" pitchFamily="18" charset="-78"/>
                <a:hlinkClick r:id="rId5"/>
              </a:rPr>
              <a:t>salem.aljundi@kunoozu.edu.iq</a:t>
            </a:r>
            <a:r>
              <a:rPr lang="ar-SA" sz="2400" dirty="0">
                <a:latin typeface="Simplified Arabic" panose="02020603050405020304" pitchFamily="18" charset="-78"/>
                <a:cs typeface="Simplified Arabic" panose="02020603050405020304" pitchFamily="18" charset="-78"/>
              </a:rPr>
              <a:t> </a:t>
            </a:r>
            <a:r>
              <a:rPr lang="en-US" dirty="0">
                <a:latin typeface="Simplified Arabic" panose="02020603050405020304" pitchFamily="18" charset="-78"/>
                <a:cs typeface="Simplified Arabic" panose="02020603050405020304" pitchFamily="18" charset="-78"/>
              </a:rPr>
              <a:t>، </a:t>
            </a:r>
            <a:r>
              <a:rPr lang="ar-SA" dirty="0">
                <a:latin typeface="Simplified Arabic" panose="02020603050405020304" pitchFamily="18" charset="-78"/>
                <a:cs typeface="Simplified Arabic" panose="02020603050405020304" pitchFamily="18" charset="-78"/>
              </a:rPr>
              <a:t>وأبتدأ البريد الالكتروني بالاسم والشعبة وعنوان المقال، وانتظر تأكيد الاستلام</a:t>
            </a:r>
          </a:p>
          <a:p>
            <a:r>
              <a:rPr lang="ar-SA" dirty="0">
                <a:latin typeface="Simplified Arabic" panose="02020603050405020304" pitchFamily="18" charset="-78"/>
                <a:cs typeface="Simplified Arabic" panose="02020603050405020304" pitchFamily="18" charset="-78"/>
              </a:rPr>
              <a:t>6. </a:t>
            </a:r>
            <a:r>
              <a:rPr lang="ar-SA" dirty="0">
                <a:solidFill>
                  <a:srgbClr val="C00000"/>
                </a:solidFill>
                <a:latin typeface="Simplified Arabic" panose="02020603050405020304" pitchFamily="18" charset="-78"/>
                <a:cs typeface="Simplified Arabic" panose="02020603050405020304" pitchFamily="18" charset="-78"/>
              </a:rPr>
              <a:t>أستخدم نمط الخط </a:t>
            </a:r>
            <a:r>
              <a:rPr lang="en-US" dirty="0">
                <a:solidFill>
                  <a:srgbClr val="C00000"/>
                </a:solidFill>
                <a:latin typeface="Simplified Arabic" panose="02020603050405020304" pitchFamily="18" charset="-78"/>
                <a:cs typeface="Simplified Arabic" panose="02020603050405020304" pitchFamily="18" charset="-78"/>
              </a:rPr>
              <a:t> Simplified Arabic </a:t>
            </a:r>
            <a:r>
              <a:rPr lang="ar-SA" dirty="0">
                <a:solidFill>
                  <a:srgbClr val="C00000"/>
                </a:solidFill>
                <a:latin typeface="Simplified Arabic" panose="02020603050405020304" pitchFamily="18" charset="-78"/>
                <a:cs typeface="Simplified Arabic" panose="02020603050405020304" pitchFamily="18" charset="-78"/>
              </a:rPr>
              <a:t>وبحجم خط 14 وأستخدم </a:t>
            </a:r>
            <a:r>
              <a:rPr lang="en-US" dirty="0">
                <a:solidFill>
                  <a:srgbClr val="C00000"/>
                </a:solidFill>
                <a:latin typeface="Simplified Arabic" panose="02020603050405020304" pitchFamily="18" charset="-78"/>
                <a:cs typeface="Simplified Arabic" panose="02020603050405020304" pitchFamily="18" charset="-78"/>
              </a:rPr>
              <a:t> Bold </a:t>
            </a:r>
            <a:r>
              <a:rPr lang="ar-SA" b="1" dirty="0">
                <a:solidFill>
                  <a:srgbClr val="C00000"/>
                </a:solidFill>
                <a:latin typeface="Simplified Arabic" panose="02020603050405020304" pitchFamily="18" charset="-78"/>
                <a:cs typeface="Simplified Arabic" panose="02020603050405020304" pitchFamily="18" charset="-78"/>
              </a:rPr>
              <a:t>للعناوين</a:t>
            </a:r>
            <a:r>
              <a:rPr lang="ar-SA" dirty="0">
                <a:solidFill>
                  <a:srgbClr val="C00000"/>
                </a:solidFill>
                <a:latin typeface="Simplified Arabic" panose="02020603050405020304" pitchFamily="18" charset="-78"/>
                <a:cs typeface="Simplified Arabic" panose="02020603050405020304" pitchFamily="18" charset="-78"/>
              </a:rPr>
              <a:t> الفرعية</a:t>
            </a:r>
            <a:r>
              <a:rPr lang="en-US" dirty="0">
                <a:solidFill>
                  <a:srgbClr val="C00000"/>
                </a:solidFill>
                <a:latin typeface="Simplified Arabic" panose="02020603050405020304" pitchFamily="18" charset="-78"/>
                <a:cs typeface="Simplified Arabic" panose="02020603050405020304" pitchFamily="18" charset="-78"/>
              </a:rPr>
              <a:t> </a:t>
            </a:r>
            <a:r>
              <a:rPr lang="ar-SA" dirty="0">
                <a:solidFill>
                  <a:srgbClr val="C00000"/>
                </a:solidFill>
                <a:latin typeface="Simplified Arabic" panose="02020603050405020304" pitchFamily="18" charset="-78"/>
                <a:cs typeface="Simplified Arabic" panose="02020603050405020304" pitchFamily="18" charset="-78"/>
              </a:rPr>
              <a:t> و </a:t>
            </a:r>
            <a:r>
              <a:rPr lang="en-US" dirty="0">
                <a:solidFill>
                  <a:srgbClr val="C00000"/>
                </a:solidFill>
                <a:latin typeface="Simplified Arabic" panose="02020603050405020304" pitchFamily="18" charset="-78"/>
                <a:cs typeface="Simplified Arabic" panose="02020603050405020304" pitchFamily="18" charset="-78"/>
              </a:rPr>
              <a:t>Line spacing 1</a:t>
            </a:r>
            <a:endParaRPr lang="ar-SA" dirty="0">
              <a:solidFill>
                <a:srgbClr val="C00000"/>
              </a:solidFill>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7. يمكنك وضع صورة واحدة لتوضيح نظام المعلومات المختار.</a:t>
            </a:r>
            <a:endParaRPr lang="en-US"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8</a:t>
            </a:r>
            <a:r>
              <a:rPr lang="ar-SA" dirty="0">
                <a:solidFill>
                  <a:srgbClr val="FF0000"/>
                </a:solidFill>
                <a:latin typeface="Simplified Arabic" panose="02020603050405020304" pitchFamily="18" charset="-78"/>
                <a:cs typeface="Simplified Arabic" panose="02020603050405020304" pitchFamily="18" charset="-78"/>
              </a:rPr>
              <a:t>. أرجو تسمية الملف باسمك الثنائي وباللغة الإنكليزية.</a:t>
            </a:r>
            <a:endParaRPr lang="en-US" dirty="0">
              <a:solidFill>
                <a:srgbClr val="FF0000"/>
              </a:solidFill>
              <a:latin typeface="Simplified Arabic" panose="02020603050405020304" pitchFamily="18" charset="-78"/>
              <a:cs typeface="Simplified Arabic" panose="02020603050405020304" pitchFamily="18" charset="-78"/>
            </a:endParaRPr>
          </a:p>
          <a:p>
            <a:r>
              <a:rPr lang="ar-SA" dirty="0">
                <a:solidFill>
                  <a:srgbClr val="FF0000"/>
                </a:solidFill>
                <a:latin typeface="Simplified Arabic" panose="02020603050405020304" pitchFamily="18" charset="-78"/>
                <a:cs typeface="Simplified Arabic" panose="02020603050405020304" pitchFamily="18" charset="-78"/>
              </a:rPr>
              <a:t>9</a:t>
            </a:r>
            <a:r>
              <a:rPr lang="ar-SA" dirty="0">
                <a:latin typeface="Simplified Arabic" panose="02020603050405020304" pitchFamily="18" charset="-78"/>
                <a:cs typeface="Simplified Arabic" panose="02020603050405020304" pitchFamily="18" charset="-78"/>
              </a:rPr>
              <a:t>. احذر التشابه مع أي مقال لأحد </a:t>
            </a:r>
            <a:r>
              <a:rPr lang="ar-SA">
                <a:latin typeface="Simplified Arabic" panose="02020603050405020304" pitchFamily="18" charset="-78"/>
                <a:cs typeface="Simplified Arabic" panose="02020603050405020304" pitchFamily="18" charset="-78"/>
              </a:rPr>
              <a:t>زملائك.</a:t>
            </a:r>
          </a:p>
        </p:txBody>
      </p:sp>
      <p:sp>
        <p:nvSpPr>
          <p:cNvPr id="6" name="Slide Number Placeholder 5">
            <a:extLst>
              <a:ext uri="{FF2B5EF4-FFF2-40B4-BE49-F238E27FC236}">
                <a16:creationId xmlns:a16="http://schemas.microsoft.com/office/drawing/2014/main" id="{6DB64A97-E360-1536-DF42-5D3C384EBF4C}"/>
              </a:ext>
            </a:extLst>
          </p:cNvPr>
          <p:cNvSpPr>
            <a:spLocks noGrp="1"/>
          </p:cNvSpPr>
          <p:nvPr>
            <p:ph type="sldNum" sz="quarter" idx="4"/>
          </p:nvPr>
        </p:nvSpPr>
        <p:spPr/>
        <p:txBody>
          <a:bodyPr/>
          <a:lstStyle/>
          <a:p>
            <a:fld id="{29CA5760-96F6-4BB9-9F01-E4123846D571}" type="slidenum">
              <a:rPr lang="en-AE" smtClean="0"/>
              <a:pPr/>
              <a:t>3</a:t>
            </a:fld>
            <a:r>
              <a:rPr lang="en-AE"/>
              <a:t> of 28</a:t>
            </a:r>
            <a:endParaRPr lang="en-AE" dirty="0"/>
          </a:p>
        </p:txBody>
      </p:sp>
    </p:spTree>
    <p:extLst>
      <p:ext uri="{BB962C8B-B14F-4D97-AF65-F5344CB8AC3E}">
        <p14:creationId xmlns:p14="http://schemas.microsoft.com/office/powerpoint/2010/main" val="146856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p:txBody>
          <a:bodyPr>
            <a:noAutofit/>
          </a:bodyPr>
          <a:lstStyle/>
          <a:p>
            <a:r>
              <a:rPr lang="ar-SA" sz="4000" dirty="0"/>
              <a:t>الفصل الخامس: موضوعات متقدمة في نظم المعلومات الإدارية</a:t>
            </a:r>
            <a:endParaRPr lang="en-AE" sz="4000" dirty="0"/>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p:txBody>
          <a:bodyPr>
            <a:normAutofit/>
          </a:bodyPr>
          <a:lstStyle/>
          <a:p>
            <a:pPr lvl="0" algn="r" rtl="1">
              <a:lnSpc>
                <a:spcPct val="107000"/>
              </a:lnSpc>
              <a:spcAft>
                <a:spcPts val="800"/>
              </a:spcAft>
            </a:pPr>
            <a:r>
              <a:rPr lang="ar-SA" sz="4800" kern="100" dirty="0">
                <a:effectLst/>
                <a:latin typeface="Times New Roman" panose="02020603050405020304" pitchFamily="18" charset="0"/>
                <a:ea typeface="Calibri" panose="020F0502020204030204" pitchFamily="34" charset="0"/>
              </a:rPr>
              <a:t>•	قواعد البيانات</a:t>
            </a:r>
          </a:p>
          <a:p>
            <a:pPr lvl="0" algn="r" rtl="1">
              <a:lnSpc>
                <a:spcPct val="107000"/>
              </a:lnSpc>
              <a:spcAft>
                <a:spcPts val="800"/>
              </a:spcAft>
            </a:pPr>
            <a:r>
              <a:rPr lang="ar-SA" sz="4800" kern="100" dirty="0">
                <a:effectLst/>
                <a:latin typeface="Times New Roman" panose="02020603050405020304" pitchFamily="18" charset="0"/>
                <a:ea typeface="Calibri" panose="020F0502020204030204" pitchFamily="34" charset="0"/>
              </a:rPr>
              <a:t>•	إدارة المعرفة</a:t>
            </a:r>
          </a:p>
          <a:p>
            <a:pPr lvl="0" algn="r" rtl="1">
              <a:lnSpc>
                <a:spcPct val="107000"/>
              </a:lnSpc>
              <a:spcAft>
                <a:spcPts val="800"/>
              </a:spcAft>
            </a:pPr>
            <a:r>
              <a:rPr lang="ar-SA" sz="4800" kern="100" dirty="0">
                <a:effectLst/>
                <a:latin typeface="Times New Roman" panose="02020603050405020304" pitchFamily="18" charset="0"/>
                <a:ea typeface="Calibri" panose="020F0502020204030204" pitchFamily="34" charset="0"/>
              </a:rPr>
              <a:t>•	الذكاء الاصطناعي</a:t>
            </a:r>
          </a:p>
          <a:p>
            <a:pPr lvl="0" algn="r" rtl="1">
              <a:lnSpc>
                <a:spcPct val="107000"/>
              </a:lnSpc>
              <a:spcAft>
                <a:spcPts val="800"/>
              </a:spcAft>
            </a:pPr>
            <a:endParaRPr lang="ar-SA" sz="4800" kern="100" dirty="0">
              <a:effectLst/>
              <a:latin typeface="Times New Roman" panose="02020603050405020304" pitchFamily="18" charset="0"/>
              <a:ea typeface="Calibri" panose="020F0502020204030204" pitchFamily="34" charset="0"/>
            </a:endParaRPr>
          </a:p>
        </p:txBody>
      </p:sp>
      <p:pic>
        <p:nvPicPr>
          <p:cNvPr id="8" name="Content Placeholder 7">
            <a:extLst>
              <a:ext uri="{FF2B5EF4-FFF2-40B4-BE49-F238E27FC236}">
                <a16:creationId xmlns:a16="http://schemas.microsoft.com/office/drawing/2014/main" id="{2E507DCE-FE6E-CCFA-D78A-0DD0244FEF85}"/>
              </a:ext>
            </a:extLst>
          </p:cNvPr>
          <p:cNvPicPr>
            <a:picLocks noGrp="1" noChangeAspect="1"/>
          </p:cNvPicPr>
          <p:nvPr>
            <p:ph sz="half" idx="1"/>
          </p:nvPr>
        </p:nvPicPr>
        <p:blipFill>
          <a:blip r:embed="rId2"/>
          <a:stretch>
            <a:fillRect/>
          </a:stretch>
        </p:blipFill>
        <p:spPr>
          <a:xfrm>
            <a:off x="757623" y="2403157"/>
            <a:ext cx="5947978" cy="3342007"/>
          </a:xfrm>
          <a:prstGeom prst="rect">
            <a:avLst/>
          </a:prstGeom>
        </p:spPr>
      </p:pic>
      <p:sp>
        <p:nvSpPr>
          <p:cNvPr id="3" name="Slide Number Placeholder 2">
            <a:extLst>
              <a:ext uri="{FF2B5EF4-FFF2-40B4-BE49-F238E27FC236}">
                <a16:creationId xmlns:a16="http://schemas.microsoft.com/office/drawing/2014/main" id="{AE7E1F25-94CA-DFB5-4D2F-F12395F61333}"/>
              </a:ext>
            </a:extLst>
          </p:cNvPr>
          <p:cNvSpPr>
            <a:spLocks noGrp="1"/>
          </p:cNvSpPr>
          <p:nvPr>
            <p:ph type="sldNum" sz="quarter" idx="4"/>
          </p:nvPr>
        </p:nvSpPr>
        <p:spPr/>
        <p:txBody>
          <a:bodyPr/>
          <a:lstStyle/>
          <a:p>
            <a:fld id="{29CA5760-96F6-4BB9-9F01-E4123846D571}" type="slidenum">
              <a:rPr lang="en-AE" smtClean="0"/>
              <a:pPr/>
              <a:t>4</a:t>
            </a:fld>
            <a:r>
              <a:rPr lang="en-AE"/>
              <a:t> of 28</a:t>
            </a:r>
            <a:endParaRPr lang="en-AE" dirty="0"/>
          </a:p>
        </p:txBody>
      </p:sp>
    </p:spTree>
    <p:extLst>
      <p:ext uri="{BB962C8B-B14F-4D97-AF65-F5344CB8AC3E}">
        <p14:creationId xmlns:p14="http://schemas.microsoft.com/office/powerpoint/2010/main" val="190730802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C221-3DF0-5545-B77D-E38B2DC4CBE8}"/>
              </a:ext>
            </a:extLst>
          </p:cNvPr>
          <p:cNvSpPr>
            <a:spLocks noGrp="1"/>
          </p:cNvSpPr>
          <p:nvPr>
            <p:ph type="title"/>
          </p:nvPr>
        </p:nvSpPr>
        <p:spPr/>
        <p:txBody>
          <a:bodyPr>
            <a:normAutofit/>
          </a:bodyPr>
          <a:lstStyle/>
          <a:p>
            <a:r>
              <a:rPr lang="ar-SA" sz="7200" dirty="0"/>
              <a:t>قواعد البيانات</a:t>
            </a:r>
            <a:endParaRPr lang="en-AE" sz="7200" dirty="0"/>
          </a:p>
        </p:txBody>
      </p:sp>
      <p:pic>
        <p:nvPicPr>
          <p:cNvPr id="6" name="Content Placeholder 5">
            <a:hlinkClick r:id="rId2"/>
            <a:extLst>
              <a:ext uri="{FF2B5EF4-FFF2-40B4-BE49-F238E27FC236}">
                <a16:creationId xmlns:a16="http://schemas.microsoft.com/office/drawing/2014/main" id="{AA6BDB2E-A701-E728-B2F1-B7EF67202586}"/>
              </a:ext>
            </a:extLst>
          </p:cNvPr>
          <p:cNvPicPr>
            <a:picLocks noGrp="1" noChangeAspect="1"/>
          </p:cNvPicPr>
          <p:nvPr>
            <p:ph sz="half" idx="1"/>
          </p:nvPr>
        </p:nvPicPr>
        <p:blipFill>
          <a:blip r:embed="rId3"/>
          <a:stretch>
            <a:fillRect/>
          </a:stretch>
        </p:blipFill>
        <p:spPr>
          <a:xfrm>
            <a:off x="1118393" y="1852453"/>
            <a:ext cx="4459447" cy="4459447"/>
          </a:xfrm>
          <a:prstGeom prst="rect">
            <a:avLst/>
          </a:prstGeom>
        </p:spPr>
      </p:pic>
      <p:sp>
        <p:nvSpPr>
          <p:cNvPr id="4" name="Content Placeholder 3">
            <a:extLst>
              <a:ext uri="{FF2B5EF4-FFF2-40B4-BE49-F238E27FC236}">
                <a16:creationId xmlns:a16="http://schemas.microsoft.com/office/drawing/2014/main" id="{46614871-ABED-F1AE-B180-DAB3B717DD71}"/>
              </a:ext>
            </a:extLst>
          </p:cNvPr>
          <p:cNvSpPr>
            <a:spLocks noGrp="1"/>
          </p:cNvSpPr>
          <p:nvPr>
            <p:ph sz="half" idx="2"/>
          </p:nvPr>
        </p:nvSpPr>
        <p:spPr/>
        <p:txBody>
          <a:bodyPr>
            <a:normAutofit lnSpcReduction="10000"/>
          </a:bodyPr>
          <a:lstStyle/>
          <a:p>
            <a:r>
              <a:rPr lang="ar-SA" sz="3600" dirty="0"/>
              <a:t>قاعدة بيانات هي مجموعة منظمة من البيانات يتم تنظيمها وتخزينها بطريقة تسمح بالاسترجاع والإدارة والتحديث الفعّال للمعلومات. تعتبر قواعد البيانات مكونات أساسية في أنظمة المعلومات وتُستخدم لتخزين وتنظيم حجم كبير من البيانات بطريقة منهجية ومنظمة. فيما يلي خصائص رئيسية لقاعدة البيانات:</a:t>
            </a:r>
          </a:p>
        </p:txBody>
      </p:sp>
      <p:sp>
        <p:nvSpPr>
          <p:cNvPr id="3" name="Slide Number Placeholder 2">
            <a:extLst>
              <a:ext uri="{FF2B5EF4-FFF2-40B4-BE49-F238E27FC236}">
                <a16:creationId xmlns:a16="http://schemas.microsoft.com/office/drawing/2014/main" id="{A36FCD82-6489-F9E6-5D09-27413E25913B}"/>
              </a:ext>
            </a:extLst>
          </p:cNvPr>
          <p:cNvSpPr>
            <a:spLocks noGrp="1"/>
          </p:cNvSpPr>
          <p:nvPr>
            <p:ph type="sldNum" sz="quarter" idx="4"/>
          </p:nvPr>
        </p:nvSpPr>
        <p:spPr/>
        <p:txBody>
          <a:bodyPr/>
          <a:lstStyle/>
          <a:p>
            <a:fld id="{29CA5760-96F6-4BB9-9F01-E4123846D571}" type="slidenum">
              <a:rPr lang="en-AE" smtClean="0"/>
              <a:pPr/>
              <a:t>5</a:t>
            </a:fld>
            <a:r>
              <a:rPr lang="en-AE"/>
              <a:t> of 28</a:t>
            </a:r>
            <a:endParaRPr lang="en-AE" dirty="0"/>
          </a:p>
        </p:txBody>
      </p:sp>
    </p:spTree>
    <p:extLst>
      <p:ext uri="{BB962C8B-B14F-4D97-AF65-F5344CB8AC3E}">
        <p14:creationId xmlns:p14="http://schemas.microsoft.com/office/powerpoint/2010/main" val="395332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E103-A86C-6584-096E-FCC52CF9A413}"/>
              </a:ext>
            </a:extLst>
          </p:cNvPr>
          <p:cNvSpPr>
            <a:spLocks noGrp="1"/>
          </p:cNvSpPr>
          <p:nvPr>
            <p:ph type="title"/>
          </p:nvPr>
        </p:nvSpPr>
        <p:spPr/>
        <p:txBody>
          <a:bodyPr/>
          <a:lstStyle/>
          <a:p>
            <a:r>
              <a:rPr lang="en-US" sz="4400" dirty="0"/>
              <a:t> </a:t>
            </a:r>
            <a:r>
              <a:rPr lang="ar-SA" sz="6600" dirty="0"/>
              <a:t>خصائص قواعد البيانات</a:t>
            </a:r>
            <a:endParaRPr lang="en-AE" dirty="0"/>
          </a:p>
        </p:txBody>
      </p:sp>
      <p:sp>
        <p:nvSpPr>
          <p:cNvPr id="3" name="Content Placeholder 2">
            <a:extLst>
              <a:ext uri="{FF2B5EF4-FFF2-40B4-BE49-F238E27FC236}">
                <a16:creationId xmlns:a16="http://schemas.microsoft.com/office/drawing/2014/main" id="{3025F8EC-1111-123C-D8D4-AF1E6326D214}"/>
              </a:ext>
            </a:extLst>
          </p:cNvPr>
          <p:cNvSpPr>
            <a:spLocks noGrp="1"/>
          </p:cNvSpPr>
          <p:nvPr>
            <p:ph idx="1"/>
          </p:nvPr>
        </p:nvSpPr>
        <p:spPr/>
        <p:txBody>
          <a:bodyPr>
            <a:normAutofit/>
          </a:bodyPr>
          <a:lstStyle/>
          <a:p>
            <a:r>
              <a:rPr lang="ar-SA" sz="3600" dirty="0"/>
              <a:t>1.	</a:t>
            </a:r>
            <a:r>
              <a:rPr lang="ar-SA" sz="3600" dirty="0">
                <a:solidFill>
                  <a:schemeClr val="accent1"/>
                </a:solidFill>
              </a:rPr>
              <a:t>هيكل البيانات</a:t>
            </a:r>
            <a:r>
              <a:rPr lang="ar-SA" sz="3600" dirty="0"/>
              <a:t>: تنظم قواعد البيانات في جداول تتألف من صفوف وأعمدة. كل صف في الجدول يمثل سجلاً، وكل عمود يمثل حقلاً أو سمة. يتم تحديد الهيكل بواسطة مخطط يحدد الجداول والحقول والعلاقات والقيود.</a:t>
            </a:r>
          </a:p>
          <a:p>
            <a:endParaRPr lang="ar-SA" sz="3600" dirty="0"/>
          </a:p>
          <a:p>
            <a:r>
              <a:rPr lang="ar-SA" sz="3600" dirty="0"/>
              <a:t>2.	</a:t>
            </a:r>
            <a:r>
              <a:rPr lang="ar-SA" sz="3600" dirty="0">
                <a:solidFill>
                  <a:schemeClr val="accent1"/>
                </a:solidFill>
              </a:rPr>
              <a:t>السجل</a:t>
            </a:r>
            <a:r>
              <a:rPr lang="ar-SA" sz="3600" dirty="0"/>
              <a:t>: هو مجموعة من الحقول ذات البيانات المتصلة التي تمثل كيانًا واحدًا، مثل شخص أو منتج أو معاملة. يتم تخزين كل سجل كصف في جدول قاعدة البيانات.</a:t>
            </a:r>
          </a:p>
        </p:txBody>
      </p:sp>
      <p:sp>
        <p:nvSpPr>
          <p:cNvPr id="5" name="Slide Number Placeholder 4">
            <a:extLst>
              <a:ext uri="{FF2B5EF4-FFF2-40B4-BE49-F238E27FC236}">
                <a16:creationId xmlns:a16="http://schemas.microsoft.com/office/drawing/2014/main" id="{0E7A31EF-6FCD-5242-EDD3-6DAC9A1B822C}"/>
              </a:ext>
            </a:extLst>
          </p:cNvPr>
          <p:cNvSpPr>
            <a:spLocks noGrp="1"/>
          </p:cNvSpPr>
          <p:nvPr>
            <p:ph type="sldNum" sz="quarter" idx="4"/>
          </p:nvPr>
        </p:nvSpPr>
        <p:spPr/>
        <p:txBody>
          <a:bodyPr/>
          <a:lstStyle/>
          <a:p>
            <a:fld id="{29CA5760-96F6-4BB9-9F01-E4123846D571}" type="slidenum">
              <a:rPr lang="en-AE" smtClean="0"/>
              <a:pPr/>
              <a:t>6</a:t>
            </a:fld>
            <a:r>
              <a:rPr lang="en-AE"/>
              <a:t> of 28</a:t>
            </a:r>
            <a:endParaRPr lang="en-AE" dirty="0"/>
          </a:p>
        </p:txBody>
      </p:sp>
    </p:spTree>
    <p:extLst>
      <p:ext uri="{BB962C8B-B14F-4D97-AF65-F5344CB8AC3E}">
        <p14:creationId xmlns:p14="http://schemas.microsoft.com/office/powerpoint/2010/main" val="426869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E103-A86C-6584-096E-FCC52CF9A413}"/>
              </a:ext>
            </a:extLst>
          </p:cNvPr>
          <p:cNvSpPr>
            <a:spLocks noGrp="1"/>
          </p:cNvSpPr>
          <p:nvPr>
            <p:ph type="title"/>
          </p:nvPr>
        </p:nvSpPr>
        <p:spPr/>
        <p:txBody>
          <a:bodyPr/>
          <a:lstStyle/>
          <a:p>
            <a:r>
              <a:rPr lang="en-US" sz="4400" dirty="0"/>
              <a:t> </a:t>
            </a:r>
            <a:r>
              <a:rPr lang="ar-SA" sz="6600" dirty="0"/>
              <a:t>خصائص قواعد البيانات</a:t>
            </a:r>
            <a:endParaRPr lang="en-AE" dirty="0"/>
          </a:p>
        </p:txBody>
      </p:sp>
      <p:sp>
        <p:nvSpPr>
          <p:cNvPr id="3" name="Content Placeholder 2">
            <a:extLst>
              <a:ext uri="{FF2B5EF4-FFF2-40B4-BE49-F238E27FC236}">
                <a16:creationId xmlns:a16="http://schemas.microsoft.com/office/drawing/2014/main" id="{3025F8EC-1111-123C-D8D4-AF1E6326D214}"/>
              </a:ext>
            </a:extLst>
          </p:cNvPr>
          <p:cNvSpPr>
            <a:spLocks noGrp="1"/>
          </p:cNvSpPr>
          <p:nvPr>
            <p:ph idx="1"/>
          </p:nvPr>
        </p:nvSpPr>
        <p:spPr/>
        <p:txBody>
          <a:bodyPr>
            <a:normAutofit/>
          </a:bodyPr>
          <a:lstStyle/>
          <a:p>
            <a:r>
              <a:rPr lang="ar-SA" sz="3600" dirty="0"/>
              <a:t>3.	</a:t>
            </a:r>
            <a:r>
              <a:rPr lang="ar-SA" sz="3600" dirty="0">
                <a:solidFill>
                  <a:schemeClr val="accent1"/>
                </a:solidFill>
              </a:rPr>
              <a:t>الحقل أو السمة</a:t>
            </a:r>
            <a:r>
              <a:rPr lang="ar-SA" sz="3600" dirty="0"/>
              <a:t>: هو قطعة معينة من المعلومات داخل سجل. على سبيل المثال، في جدول يحتوي على معلومات حول الموظفين، يمكن أن تتضمن الحقول معرف الموظف، الاسم، القسم، والراتب.</a:t>
            </a:r>
          </a:p>
          <a:p>
            <a:endParaRPr lang="ar-SA" sz="3600" dirty="0"/>
          </a:p>
          <a:p>
            <a:r>
              <a:rPr lang="ar-SA" sz="3600" dirty="0"/>
              <a:t>4.	</a:t>
            </a:r>
            <a:r>
              <a:rPr lang="ar-SA" sz="3600" dirty="0">
                <a:solidFill>
                  <a:schemeClr val="accent1"/>
                </a:solidFill>
              </a:rPr>
              <a:t>الجدول</a:t>
            </a:r>
            <a:r>
              <a:rPr lang="ar-SA" sz="3600" dirty="0"/>
              <a:t>: هو مجموعة من السجلات التي تشترك في نفس الهيكل. يتألف من صفوف وأعمدة، حيث يكون كل صف سجلًا وكل عمود حقلًا. تُستخدم الجداول لتنظيم وتخزين البيانات بشكل منهجي.</a:t>
            </a:r>
          </a:p>
        </p:txBody>
      </p:sp>
      <p:sp>
        <p:nvSpPr>
          <p:cNvPr id="5" name="Slide Number Placeholder 4">
            <a:extLst>
              <a:ext uri="{FF2B5EF4-FFF2-40B4-BE49-F238E27FC236}">
                <a16:creationId xmlns:a16="http://schemas.microsoft.com/office/drawing/2014/main" id="{20057CC6-3B55-A2B4-33A8-FBCC67E95512}"/>
              </a:ext>
            </a:extLst>
          </p:cNvPr>
          <p:cNvSpPr>
            <a:spLocks noGrp="1"/>
          </p:cNvSpPr>
          <p:nvPr>
            <p:ph type="sldNum" sz="quarter" idx="4"/>
          </p:nvPr>
        </p:nvSpPr>
        <p:spPr/>
        <p:txBody>
          <a:bodyPr/>
          <a:lstStyle/>
          <a:p>
            <a:fld id="{29CA5760-96F6-4BB9-9F01-E4123846D571}" type="slidenum">
              <a:rPr lang="en-AE" smtClean="0"/>
              <a:pPr/>
              <a:t>7</a:t>
            </a:fld>
            <a:r>
              <a:rPr lang="en-AE"/>
              <a:t> of 28</a:t>
            </a:r>
            <a:endParaRPr lang="en-AE" dirty="0"/>
          </a:p>
        </p:txBody>
      </p:sp>
    </p:spTree>
    <p:extLst>
      <p:ext uri="{BB962C8B-B14F-4D97-AF65-F5344CB8AC3E}">
        <p14:creationId xmlns:p14="http://schemas.microsoft.com/office/powerpoint/2010/main" val="22915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E103-A86C-6584-096E-FCC52CF9A413}"/>
              </a:ext>
            </a:extLst>
          </p:cNvPr>
          <p:cNvSpPr>
            <a:spLocks noGrp="1"/>
          </p:cNvSpPr>
          <p:nvPr>
            <p:ph type="title"/>
          </p:nvPr>
        </p:nvSpPr>
        <p:spPr/>
        <p:txBody>
          <a:bodyPr/>
          <a:lstStyle/>
          <a:p>
            <a:r>
              <a:rPr lang="en-US" sz="4400" dirty="0"/>
              <a:t> </a:t>
            </a:r>
            <a:r>
              <a:rPr lang="ar-SA" sz="6600" dirty="0"/>
              <a:t>خصائص قواعد البيانات</a:t>
            </a:r>
            <a:endParaRPr lang="en-AE" dirty="0"/>
          </a:p>
        </p:txBody>
      </p:sp>
      <p:sp>
        <p:nvSpPr>
          <p:cNvPr id="3" name="Content Placeholder 2">
            <a:extLst>
              <a:ext uri="{FF2B5EF4-FFF2-40B4-BE49-F238E27FC236}">
                <a16:creationId xmlns:a16="http://schemas.microsoft.com/office/drawing/2014/main" id="{3025F8EC-1111-123C-D8D4-AF1E6326D214}"/>
              </a:ext>
            </a:extLst>
          </p:cNvPr>
          <p:cNvSpPr>
            <a:spLocks noGrp="1"/>
          </p:cNvSpPr>
          <p:nvPr>
            <p:ph idx="1"/>
          </p:nvPr>
        </p:nvSpPr>
        <p:spPr/>
        <p:txBody>
          <a:bodyPr>
            <a:normAutofit lnSpcReduction="10000"/>
          </a:bodyPr>
          <a:lstStyle/>
          <a:p>
            <a:r>
              <a:rPr lang="ar-SA" sz="3600" dirty="0"/>
              <a:t>5.	</a:t>
            </a:r>
            <a:r>
              <a:rPr lang="ar-SA" sz="3600" dirty="0">
                <a:solidFill>
                  <a:schemeClr val="accent1"/>
                </a:solidFill>
              </a:rPr>
              <a:t>المخطط</a:t>
            </a:r>
            <a:r>
              <a:rPr lang="ar-SA" sz="3600" dirty="0"/>
              <a:t>: يحدد المخطط هيكل قاعدة البيانات، حيث يُحدد الجداول والحقول والعلاقات والقيود. يعمل كمخطط لكيفية تنظيم وتخزين البيانات.</a:t>
            </a:r>
          </a:p>
          <a:p>
            <a:endParaRPr lang="ar-SA" sz="3600" dirty="0"/>
          </a:p>
          <a:p>
            <a:r>
              <a:rPr lang="ar-SA" sz="3600" dirty="0"/>
              <a:t>6.	</a:t>
            </a:r>
            <a:r>
              <a:rPr lang="ar-SA" sz="3600" dirty="0">
                <a:solidFill>
                  <a:schemeClr val="accent1"/>
                </a:solidFill>
              </a:rPr>
              <a:t>نظام إدارة قواعد البيانات العلاقية </a:t>
            </a:r>
            <a:r>
              <a:rPr lang="en-US" sz="3200" dirty="0"/>
              <a:t>Relational Database </a:t>
            </a:r>
            <a:r>
              <a:rPr lang="ar-SA" sz="3200" dirty="0"/>
              <a:t> </a:t>
            </a:r>
            <a:r>
              <a:rPr lang="en-US" sz="3200" dirty="0"/>
              <a:t> </a:t>
            </a:r>
            <a:r>
              <a:rPr lang="ar-SA" sz="3200" dirty="0"/>
              <a:t> </a:t>
            </a:r>
            <a:r>
              <a:rPr lang="en-US" sz="3200" dirty="0"/>
              <a:t>  Management System (RDBMS) </a:t>
            </a:r>
            <a:r>
              <a:rPr lang="ar-SA" sz="3200" dirty="0"/>
              <a:t>: </a:t>
            </a:r>
            <a:r>
              <a:rPr lang="ar-SA" sz="3600" dirty="0"/>
              <a:t>تستخدم معظم قواعد البيانات الحديثة نموذجًا علاقيًا، حيث يتم تنظيم البيانات في جداول مع علاقات محددة مسبقًا. نظام إدارة قواعد البيانات العلاقية هو نظام برمجي يدير ويسهل تنظيم البيانات في قاعدة بيانات علاقية.</a:t>
            </a:r>
          </a:p>
        </p:txBody>
      </p:sp>
      <p:sp>
        <p:nvSpPr>
          <p:cNvPr id="5" name="Slide Number Placeholder 4">
            <a:extLst>
              <a:ext uri="{FF2B5EF4-FFF2-40B4-BE49-F238E27FC236}">
                <a16:creationId xmlns:a16="http://schemas.microsoft.com/office/drawing/2014/main" id="{D757B5D4-C38C-02FB-1EA1-94EB717FC127}"/>
              </a:ext>
            </a:extLst>
          </p:cNvPr>
          <p:cNvSpPr>
            <a:spLocks noGrp="1"/>
          </p:cNvSpPr>
          <p:nvPr>
            <p:ph type="sldNum" sz="quarter" idx="4"/>
          </p:nvPr>
        </p:nvSpPr>
        <p:spPr/>
        <p:txBody>
          <a:bodyPr/>
          <a:lstStyle/>
          <a:p>
            <a:fld id="{29CA5760-96F6-4BB9-9F01-E4123846D571}" type="slidenum">
              <a:rPr lang="en-AE" smtClean="0"/>
              <a:pPr/>
              <a:t>8</a:t>
            </a:fld>
            <a:r>
              <a:rPr lang="en-AE"/>
              <a:t> of 28</a:t>
            </a:r>
            <a:endParaRPr lang="en-AE" dirty="0"/>
          </a:p>
        </p:txBody>
      </p:sp>
    </p:spTree>
    <p:extLst>
      <p:ext uri="{BB962C8B-B14F-4D97-AF65-F5344CB8AC3E}">
        <p14:creationId xmlns:p14="http://schemas.microsoft.com/office/powerpoint/2010/main" val="340529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E103-A86C-6584-096E-FCC52CF9A413}"/>
              </a:ext>
            </a:extLst>
          </p:cNvPr>
          <p:cNvSpPr>
            <a:spLocks noGrp="1"/>
          </p:cNvSpPr>
          <p:nvPr>
            <p:ph type="title"/>
          </p:nvPr>
        </p:nvSpPr>
        <p:spPr/>
        <p:txBody>
          <a:bodyPr/>
          <a:lstStyle/>
          <a:p>
            <a:r>
              <a:rPr lang="en-US" sz="4400" dirty="0"/>
              <a:t> </a:t>
            </a:r>
            <a:r>
              <a:rPr lang="ar-SA" sz="6600" dirty="0"/>
              <a:t>خصائص قواعد البيانات</a:t>
            </a:r>
            <a:endParaRPr lang="en-AE" dirty="0"/>
          </a:p>
        </p:txBody>
      </p:sp>
      <p:sp>
        <p:nvSpPr>
          <p:cNvPr id="3" name="Content Placeholder 2">
            <a:extLst>
              <a:ext uri="{FF2B5EF4-FFF2-40B4-BE49-F238E27FC236}">
                <a16:creationId xmlns:a16="http://schemas.microsoft.com/office/drawing/2014/main" id="{3025F8EC-1111-123C-D8D4-AF1E6326D214}"/>
              </a:ext>
            </a:extLst>
          </p:cNvPr>
          <p:cNvSpPr>
            <a:spLocks noGrp="1"/>
          </p:cNvSpPr>
          <p:nvPr>
            <p:ph idx="1"/>
          </p:nvPr>
        </p:nvSpPr>
        <p:spPr/>
        <p:txBody>
          <a:bodyPr>
            <a:normAutofit/>
          </a:bodyPr>
          <a:lstStyle/>
          <a:p>
            <a:r>
              <a:rPr lang="ar-SA" sz="3600" dirty="0"/>
              <a:t>7</a:t>
            </a:r>
            <a:r>
              <a:rPr lang="ar-SA" sz="4000" dirty="0"/>
              <a:t>.	</a:t>
            </a:r>
            <a:r>
              <a:rPr lang="ar-SA" sz="4000" dirty="0">
                <a:solidFill>
                  <a:schemeClr val="accent1"/>
                </a:solidFill>
              </a:rPr>
              <a:t>المفتاح الأساسي</a:t>
            </a:r>
            <a:r>
              <a:rPr lang="ar-SA" sz="4000" dirty="0"/>
              <a:t>: هو معرف فريد لكل سجل في الجدول. يضمن أن يمكن تحديد كل سجل بشكل فريد ويساعد في تحديد العلاقات بين الجداول.</a:t>
            </a:r>
          </a:p>
          <a:p>
            <a:endParaRPr lang="ar-SA" sz="4000" dirty="0"/>
          </a:p>
          <a:p>
            <a:r>
              <a:rPr lang="ar-SA" sz="4000" dirty="0"/>
              <a:t>8.	</a:t>
            </a:r>
            <a:r>
              <a:rPr lang="ar-SA" sz="4000" dirty="0">
                <a:solidFill>
                  <a:schemeClr val="accent1"/>
                </a:solidFill>
              </a:rPr>
              <a:t>المفتاح الخارجي</a:t>
            </a:r>
            <a:r>
              <a:rPr lang="ar-SA" sz="4000" dirty="0"/>
              <a:t>: هو حقل في جدول يشير إلى المفتاح الأساسي في جدول آخر. يُنشئ العلاقات بين الجداول ويضمن سلامة البيانات.</a:t>
            </a:r>
          </a:p>
        </p:txBody>
      </p:sp>
      <p:sp>
        <p:nvSpPr>
          <p:cNvPr id="5" name="Slide Number Placeholder 4">
            <a:extLst>
              <a:ext uri="{FF2B5EF4-FFF2-40B4-BE49-F238E27FC236}">
                <a16:creationId xmlns:a16="http://schemas.microsoft.com/office/drawing/2014/main" id="{5F35F347-1306-2544-AA1D-7BE52DDED686}"/>
              </a:ext>
            </a:extLst>
          </p:cNvPr>
          <p:cNvSpPr>
            <a:spLocks noGrp="1"/>
          </p:cNvSpPr>
          <p:nvPr>
            <p:ph type="sldNum" sz="quarter" idx="4"/>
          </p:nvPr>
        </p:nvSpPr>
        <p:spPr/>
        <p:txBody>
          <a:bodyPr/>
          <a:lstStyle/>
          <a:p>
            <a:fld id="{29CA5760-96F6-4BB9-9F01-E4123846D571}" type="slidenum">
              <a:rPr lang="en-AE" smtClean="0"/>
              <a:pPr/>
              <a:t>9</a:t>
            </a:fld>
            <a:r>
              <a:rPr lang="en-AE"/>
              <a:t> of 28</a:t>
            </a:r>
            <a:endParaRPr lang="en-AE" dirty="0"/>
          </a:p>
        </p:txBody>
      </p:sp>
    </p:spTree>
    <p:extLst>
      <p:ext uri="{BB962C8B-B14F-4D97-AF65-F5344CB8AC3E}">
        <p14:creationId xmlns:p14="http://schemas.microsoft.com/office/powerpoint/2010/main" val="1275421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TotalTime>
  <Words>1825</Words>
  <Application>Microsoft Office PowerPoint</Application>
  <PresentationFormat>Widescreen</PresentationFormat>
  <Paragraphs>124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Simplified Arabic</vt:lpstr>
      <vt:lpstr>Times New Roman</vt:lpstr>
      <vt:lpstr>Office Theme</vt:lpstr>
      <vt:lpstr>تكنولوجيا المعلومات الادارية</vt:lpstr>
      <vt:lpstr>المحتويات</vt:lpstr>
      <vt:lpstr>مقال Essay</vt:lpstr>
      <vt:lpstr>الفصل الخامس: موضوعات متقدمة في نظم المعلومات الإدارية</vt:lpstr>
      <vt:lpstr>قواعد البيانات</vt:lpstr>
      <vt:lpstr> خصائص قواعد البيانات</vt:lpstr>
      <vt:lpstr> خصائص قواعد البيانات</vt:lpstr>
      <vt:lpstr> خصائص قواعد البيانات</vt:lpstr>
      <vt:lpstr> خصائص قواعد البيانات</vt:lpstr>
      <vt:lpstr> خصائص قواعد البيانات</vt:lpstr>
      <vt:lpstr> خصائص قواعد البيانات</vt:lpstr>
      <vt:lpstr>خصائص قواعد البيانات</vt:lpstr>
      <vt:lpstr>إدارة المعرفة</vt:lpstr>
      <vt:lpstr>مكونات إدارة المعرفة</vt:lpstr>
      <vt:lpstr>مكونات إدارة المعرفة</vt:lpstr>
      <vt:lpstr>مكونات إدارة المعرفة</vt:lpstr>
      <vt:lpstr>مكونات إدارة المعرفة</vt:lpstr>
      <vt:lpstr>مكونات إدارة المعرفة</vt:lpstr>
      <vt:lpstr>مكونات إدارة المعرفة</vt:lpstr>
      <vt:lpstr>الذكاء الاصطناعي </vt:lpstr>
      <vt:lpstr>أنواع الذكاء الاصطناعي </vt:lpstr>
      <vt:lpstr>أنواع الذكاء الاصطناعي </vt:lpstr>
      <vt:lpstr>التقنيات الرئيسية للذكاء الاصطناعي </vt:lpstr>
      <vt:lpstr>التقنيات الرئيسية للذكاء الاصطناعي </vt:lpstr>
      <vt:lpstr>التقنيات الرئيسية للذكاء الاصطناعي </vt:lpstr>
      <vt:lpstr>التقنيات الرئيسية للذكاء الاصطناعي </vt:lpstr>
      <vt:lpstr>التقنيات الرئيسية للذكاء الاصطناعي </vt:lpstr>
      <vt:lpstr>التقنيات الرئيسية للذكاء الاصطناعي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103</cp:revision>
  <cp:lastPrinted>2023-11-12T11:55:14Z</cp:lastPrinted>
  <dcterms:created xsi:type="dcterms:W3CDTF">2023-10-15T14:15:01Z</dcterms:created>
  <dcterms:modified xsi:type="dcterms:W3CDTF">2024-07-27T16:16:33Z</dcterms:modified>
</cp:coreProperties>
</file>