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74" r:id="rId6"/>
    <p:sldId id="283" r:id="rId7"/>
    <p:sldId id="260" r:id="rId8"/>
    <p:sldId id="262" r:id="rId9"/>
    <p:sldId id="263" r:id="rId10"/>
    <p:sldId id="264" r:id="rId11"/>
    <p:sldId id="265" r:id="rId12"/>
    <p:sldId id="275" r:id="rId13"/>
    <p:sldId id="276" r:id="rId14"/>
    <p:sldId id="277" r:id="rId15"/>
    <p:sldId id="266" r:id="rId16"/>
    <p:sldId id="261" r:id="rId17"/>
    <p:sldId id="268" r:id="rId18"/>
    <p:sldId id="284" r:id="rId19"/>
    <p:sldId id="269" r:id="rId20"/>
    <p:sldId id="279" r:id="rId21"/>
    <p:sldId id="280" r:id="rId22"/>
    <p:sldId id="281" r:id="rId23"/>
    <p:sldId id="270" r:id="rId24"/>
    <p:sldId id="285" r:id="rId25"/>
    <p:sldId id="271" r:id="rId26"/>
    <p:sldId id="272" r:id="rId27"/>
    <p:sldId id="273" r:id="rId28"/>
    <p:sldId id="282" r:id="rId29"/>
    <p:sldId id="267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C4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29" autoAdjust="0"/>
    <p:restoredTop sz="94434" autoAdjust="0"/>
  </p:normalViewPr>
  <p:slideViewPr>
    <p:cSldViewPr>
      <p:cViewPr varScale="1">
        <p:scale>
          <a:sx n="70" d="100"/>
          <a:sy n="70" d="100"/>
        </p:scale>
        <p:origin x="10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3035B-F612-4668-B294-16BF902A9B7B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D4EBA-F139-4A77-A3AA-3437EBEA0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53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Reem</a:t>
            </a:r>
            <a:r>
              <a:rPr lang="en-US" dirty="0" smtClean="0"/>
              <a:t> Al </a:t>
            </a:r>
            <a:r>
              <a:rPr lang="en-US" smtClean="0"/>
              <a:t>Shamsi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D4EBA-F139-4A77-A3AA-3437EBEA0F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7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C25EB-336F-4156-8A97-6EB9BAA6E317}" type="datetime1">
              <a:rPr lang="en-US" smtClean="0"/>
              <a:t>03-Apr-20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1EA5-0E53-49C3-9416-1F8DB23793DF}" type="datetime1">
              <a:rPr lang="en-US" smtClean="0"/>
              <a:t>03-Apr-20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41AD-3573-4D4A-9E31-FB0C4D53808D}" type="datetime1">
              <a:rPr lang="en-US" smtClean="0"/>
              <a:t>03-Apr-20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705E-500A-4000-AD7F-4D150E8384D9}" type="datetime1">
              <a:rPr lang="en-US" smtClean="0"/>
              <a:t>03-Apr-20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2D91-EA6B-4EED-8DCF-259AF02DAAF7}" type="datetime1">
              <a:rPr lang="en-US" smtClean="0"/>
              <a:t>03-Apr-20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C773-6DD0-4932-B4BF-74D256BBD3AA}" type="datetime1">
              <a:rPr lang="en-US" smtClean="0"/>
              <a:t>03-Apr-20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1B3B1-BF98-4F3E-9DE6-BC2F5258A897}" type="datetime1">
              <a:rPr lang="en-US" smtClean="0"/>
              <a:t>03-Apr-20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8BBF-0D01-482B-A5A2-3B979FA9D73B}" type="datetime1">
              <a:rPr lang="en-US" smtClean="0"/>
              <a:t>03-Apr-20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8230-2DBC-410D-868C-8E9DF9C76A86}" type="datetime1">
              <a:rPr lang="en-US" smtClean="0"/>
              <a:t>03-Apr-20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5569-F873-480C-A717-566C2BF8D7DF}" type="datetime1">
              <a:rPr lang="en-US" smtClean="0"/>
              <a:t>03-Apr-20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AE9A-5790-45B8-8190-D395017EFD04}" type="datetime1">
              <a:rPr lang="en-US" smtClean="0"/>
              <a:t>03-Apr-20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92DEBF0-F351-4A61-8D5A-929AB9E4A6B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80103EA-C2CE-4A64-8105-847A64D9B81E}" type="datetime1">
              <a:rPr lang="en-US" smtClean="0"/>
              <a:t>03-Apr-20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733800"/>
            <a:ext cx="7772400" cy="2914651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rgbClr val="CC0000"/>
                </a:solidFill>
              </a:rPr>
              <a:t>البيئة التسويقية </a:t>
            </a:r>
            <a:br>
              <a:rPr lang="ar-SA" dirty="0" smtClean="0">
                <a:solidFill>
                  <a:srgbClr val="CC0000"/>
                </a:solidFill>
              </a:rPr>
            </a:br>
            <a:r>
              <a:rPr lang="en-US" dirty="0" smtClean="0">
                <a:solidFill>
                  <a:srgbClr val="CC0000"/>
                </a:solidFill>
              </a:rPr>
              <a:t>Marketing Environment</a:t>
            </a:r>
            <a:br>
              <a:rPr lang="en-US" dirty="0" smtClean="0">
                <a:solidFill>
                  <a:srgbClr val="CC0000"/>
                </a:solidFill>
              </a:rPr>
            </a:b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1447800"/>
            <a:ext cx="5410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8800" dirty="0" smtClean="0"/>
              <a:t>الفصل الثاني</a:t>
            </a:r>
            <a:endParaRPr lang="en-US" sz="8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1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44562"/>
          </a:xfrm>
        </p:spPr>
        <p:txBody>
          <a:bodyPr/>
          <a:lstStyle/>
          <a:p>
            <a:pPr algn="r"/>
            <a:r>
              <a:rPr lang="ar-SA" dirty="0"/>
              <a:t>عوامل البيئة الجزئية</a:t>
            </a:r>
            <a:r>
              <a:rPr lang="ar-SA" dirty="0" smtClean="0"/>
              <a:t>: </a:t>
            </a:r>
            <a:r>
              <a:rPr lang="ar-SA" dirty="0" smtClean="0">
                <a:solidFill>
                  <a:srgbClr val="002060"/>
                </a:solidFill>
              </a:rPr>
              <a:t>وسطاء التسويق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4525963"/>
          </a:xfrm>
        </p:spPr>
        <p:txBody>
          <a:bodyPr>
            <a:normAutofit/>
          </a:bodyPr>
          <a:lstStyle/>
          <a:p>
            <a:pPr algn="r" rtl="1"/>
            <a:r>
              <a:rPr lang="ar-SA" sz="2800" dirty="0" smtClean="0">
                <a:solidFill>
                  <a:srgbClr val="002060"/>
                </a:solidFill>
              </a:rPr>
              <a:t>شركات مستقلة تساعد المنظمة في بيع و ترويج و توزيع السلع و الخدمات و تشمل: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sz="2800" dirty="0">
                <a:solidFill>
                  <a:srgbClr val="C00000"/>
                </a:solidFill>
              </a:rPr>
              <a:t> </a:t>
            </a:r>
            <a:r>
              <a:rPr lang="ar-SA" sz="2800" dirty="0" smtClean="0">
                <a:solidFill>
                  <a:srgbClr val="C00000"/>
                </a:solidFill>
              </a:rPr>
              <a:t>الوسطاء / معيدي البيع</a:t>
            </a:r>
            <a:r>
              <a:rPr lang="en-US" sz="3600" dirty="0">
                <a:solidFill>
                  <a:srgbClr val="C00000"/>
                </a:solidFill>
              </a:rPr>
              <a:t>resellers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ar-SA" sz="2800" dirty="0" smtClean="0">
                <a:solidFill>
                  <a:srgbClr val="C00000"/>
                </a:solidFill>
              </a:rPr>
              <a:t>: تاجر الجملة والتجزئة </a:t>
            </a:r>
            <a:endParaRPr lang="en-US" sz="2800" dirty="0" smtClean="0">
              <a:solidFill>
                <a:srgbClr val="C00000"/>
              </a:solidFill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SA" sz="2800" dirty="0" smtClean="0">
                <a:solidFill>
                  <a:srgbClr val="C00000"/>
                </a:solidFill>
              </a:rPr>
              <a:t>شركات التوزيع المادي / النقل و التخزين 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sz="2800" dirty="0" smtClean="0">
                <a:solidFill>
                  <a:srgbClr val="C00000"/>
                </a:solidFill>
              </a:rPr>
              <a:t>وكالات الخدمات التسويقية : الابحاث و الدراسات التسويقيه، وكالات الاعلان، الاعلام و العلاقات العامه، الاستشارات التسويقية .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sz="2800" dirty="0" smtClean="0">
                <a:solidFill>
                  <a:srgbClr val="C00000"/>
                </a:solidFill>
              </a:rPr>
              <a:t>الوسطاء المال</a:t>
            </a:r>
            <a:r>
              <a:rPr lang="ar-AE" sz="2800" dirty="0" smtClean="0">
                <a:solidFill>
                  <a:srgbClr val="C00000"/>
                </a:solidFill>
              </a:rPr>
              <a:t>ي</a:t>
            </a:r>
            <a:r>
              <a:rPr lang="ar-SA" sz="2800" dirty="0" smtClean="0">
                <a:solidFill>
                  <a:srgbClr val="C00000"/>
                </a:solidFill>
              </a:rPr>
              <a:t>ون: البنوك ،وشركات الائتمان، التأمين، و غيرها.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3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44562"/>
          </a:xfrm>
        </p:spPr>
        <p:txBody>
          <a:bodyPr/>
          <a:lstStyle/>
          <a:p>
            <a:pPr algn="r" rtl="1"/>
            <a:r>
              <a:rPr lang="ar-SA" dirty="0"/>
              <a:t>عوامل البيئة </a:t>
            </a:r>
            <a:r>
              <a:rPr lang="ar-SA" dirty="0" smtClean="0"/>
              <a:t>الجزئية: </a:t>
            </a:r>
            <a:r>
              <a:rPr lang="ar-SA" dirty="0" smtClean="0">
                <a:solidFill>
                  <a:srgbClr val="002060"/>
                </a:solidFill>
              </a:rPr>
              <a:t>الزبائن</a:t>
            </a:r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24000"/>
            <a:ext cx="6781800" cy="4602163"/>
          </a:xfrm>
        </p:spPr>
        <p:txBody>
          <a:bodyPr>
            <a:normAutofit/>
          </a:bodyPr>
          <a:lstStyle/>
          <a:p>
            <a:pPr marL="114300" indent="0" algn="r" rtl="1">
              <a:buNone/>
            </a:pPr>
            <a:r>
              <a:rPr lang="ar-AE" sz="2800" dirty="0" smtClean="0">
                <a:solidFill>
                  <a:srgbClr val="FF0000"/>
                </a:solidFill>
              </a:rPr>
              <a:t>توجد خمسة انواع من الاسواق</a:t>
            </a:r>
          </a:p>
          <a:p>
            <a:pPr algn="r" rtl="1"/>
            <a:r>
              <a:rPr lang="ar-SA" sz="2800" dirty="0" smtClean="0">
                <a:solidFill>
                  <a:srgbClr val="002060"/>
                </a:solidFill>
              </a:rPr>
              <a:t>اسواق المستهلكين: يقومون بشراء السلع/الخدمات بهدف الاستهلاك الشخصي</a:t>
            </a:r>
          </a:p>
          <a:p>
            <a:pPr algn="r" rtl="1"/>
            <a:r>
              <a:rPr lang="ar-SA" sz="2800" dirty="0" smtClean="0">
                <a:solidFill>
                  <a:srgbClr val="002060"/>
                </a:solidFill>
              </a:rPr>
              <a:t>الاسواق الصناعية: تقوم بشراء السلع و الخدمات بهدف اجراء المزيد من العمليات التحويليه او استخدامها في انتاج سلع اخرى </a:t>
            </a:r>
          </a:p>
          <a:p>
            <a:pPr algn="r" rtl="1"/>
            <a:r>
              <a:rPr lang="ar-SA" sz="2800" dirty="0" smtClean="0">
                <a:solidFill>
                  <a:srgbClr val="002060"/>
                </a:solidFill>
              </a:rPr>
              <a:t>اسواق وسطاء تجاريون: اعادة البيع مقابل ربح </a:t>
            </a:r>
          </a:p>
          <a:p>
            <a:pPr algn="r" rtl="1"/>
            <a:r>
              <a:rPr lang="ar-SA" sz="2800" dirty="0" smtClean="0">
                <a:solidFill>
                  <a:srgbClr val="002060"/>
                </a:solidFill>
              </a:rPr>
              <a:t>الاسواق الحكومية: تشتري بهدف انتاج خدمات عامه. </a:t>
            </a:r>
          </a:p>
          <a:p>
            <a:pPr algn="r" rtl="1"/>
            <a:r>
              <a:rPr lang="ar-SA" sz="2800" dirty="0" smtClean="0">
                <a:solidFill>
                  <a:srgbClr val="002060"/>
                </a:solidFill>
              </a:rPr>
              <a:t>الاسواق الدولية: 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33400"/>
            <a:ext cx="8047769" cy="604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solidFill>
                  <a:srgbClr val="FF0000"/>
                </a:solidFill>
              </a:rPr>
              <a:t>عوامل البيئة الجزئية: </a:t>
            </a:r>
            <a:r>
              <a:rPr lang="ar-AE" dirty="0" smtClean="0">
                <a:solidFill>
                  <a:srgbClr val="FF0000"/>
                </a:solidFill>
              </a:rPr>
              <a:t>المنافسون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4400" dirty="0" smtClean="0"/>
              <a:t>و هي الشركات التي تقدم منتجات مشابهة لمنتجات الشركة او يمكن ان تحل بدلا منها</a:t>
            </a:r>
          </a:p>
          <a:p>
            <a:pPr algn="r" rtl="1"/>
            <a:r>
              <a:rPr lang="ar-AE" sz="4400" dirty="0" smtClean="0"/>
              <a:t>على الشركة ان تتعرف على سلوك المنافسين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7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14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15656"/>
            <a:ext cx="8213035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45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002060"/>
                </a:solidFill>
              </a:rPr>
              <a:t>Publics</a:t>
            </a:r>
            <a:r>
              <a:rPr lang="en-US" dirty="0" smtClean="0"/>
              <a:t>    </a:t>
            </a:r>
            <a:r>
              <a:rPr lang="ar-SA" dirty="0" smtClean="0"/>
              <a:t>عوامل </a:t>
            </a:r>
            <a:r>
              <a:rPr lang="ar-SA" dirty="0"/>
              <a:t>البيئة </a:t>
            </a:r>
            <a:r>
              <a:rPr lang="ar-SA" dirty="0" smtClean="0"/>
              <a:t>الجزئية: </a:t>
            </a:r>
            <a:r>
              <a:rPr lang="ar-SA" dirty="0" smtClean="0">
                <a:solidFill>
                  <a:srgbClr val="002060"/>
                </a:solidFill>
              </a:rPr>
              <a:t>الجمهور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96200" cy="5029199"/>
          </a:xfrm>
        </p:spPr>
        <p:txBody>
          <a:bodyPr>
            <a:noAutofit/>
          </a:bodyPr>
          <a:lstStyle/>
          <a:p>
            <a:pPr marL="114300" indent="0" algn="r" rtl="1">
              <a:buNone/>
            </a:pPr>
            <a:r>
              <a:rPr lang="ar-AE" sz="2400" b="1" dirty="0" smtClean="0">
                <a:solidFill>
                  <a:srgbClr val="FF0000"/>
                </a:solidFill>
              </a:rPr>
              <a:t>الاشخاص الذين لديهم اهتماما حقيقيا او محتملا بشركة معينة و لهم القدرة على التأثير على الشركة</a:t>
            </a:r>
          </a:p>
          <a:p>
            <a:pPr algn="r" rtl="1"/>
            <a:r>
              <a:rPr lang="ar-SA" sz="2400" dirty="0" smtClean="0"/>
              <a:t>الجمهور المالى :</a:t>
            </a:r>
            <a:r>
              <a:rPr lang="ar-SA" sz="2800" dirty="0" smtClean="0"/>
              <a:t> بنوك و شركات الاستثمار و شركات التأمين</a:t>
            </a:r>
          </a:p>
          <a:p>
            <a:pPr algn="r" rtl="1"/>
            <a:r>
              <a:rPr lang="ar-SA" sz="2400" dirty="0" smtClean="0"/>
              <a:t>الجمهور الاعلامي: </a:t>
            </a:r>
            <a:r>
              <a:rPr lang="ar-SA" sz="2800" dirty="0" smtClean="0"/>
              <a:t>الصحف، المجلات، الاذاعة ، و التلفزيون.</a:t>
            </a:r>
          </a:p>
          <a:p>
            <a:pPr algn="r" rtl="1"/>
            <a:r>
              <a:rPr lang="ar-SA" sz="2800" dirty="0" smtClean="0"/>
              <a:t>الجمهور الحكومي: وزارة التموين، وحدة المواصفات و المقاييس  </a:t>
            </a:r>
          </a:p>
          <a:p>
            <a:pPr algn="r" rtl="1"/>
            <a:r>
              <a:rPr lang="ar-SA" sz="2800" dirty="0" smtClean="0"/>
              <a:t>الجمهور المدني:  جمعيات حماية المستهلك </a:t>
            </a:r>
          </a:p>
          <a:p>
            <a:pPr algn="r" rtl="1"/>
            <a:r>
              <a:rPr lang="ar-SA" sz="2800" dirty="0" smtClean="0"/>
              <a:t>الجمهور العام: </a:t>
            </a:r>
            <a:r>
              <a:rPr lang="ar-AE" sz="2800" dirty="0" smtClean="0"/>
              <a:t>رأي الجمهور بنشاطات الشركة</a:t>
            </a:r>
            <a:endParaRPr lang="ar-SA" sz="2800" dirty="0" smtClean="0"/>
          </a:p>
          <a:p>
            <a:pPr algn="r" rtl="1"/>
            <a:r>
              <a:rPr lang="ar-SA" sz="2800" dirty="0" smtClean="0"/>
              <a:t>الجمهور الداخلي للمنظمة: جميع العاملين</a:t>
            </a:r>
            <a:r>
              <a:rPr lang="ar-AE" sz="2800" dirty="0" smtClean="0"/>
              <a:t> في الشركة</a:t>
            </a:r>
            <a:r>
              <a:rPr lang="ar-SA" sz="2800" dirty="0" smtClean="0"/>
              <a:t> باختلاف المستويات الادارية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عوامل البيئة الخارجية ( الكلية)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842205" y="3862408"/>
            <a:ext cx="1676400" cy="95372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solidFill>
                  <a:srgbClr val="FF0000"/>
                </a:solidFill>
              </a:rPr>
              <a:t>البيئة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sz="2800" dirty="0" smtClean="0">
                <a:solidFill>
                  <a:srgbClr val="FF0000"/>
                </a:solidFill>
              </a:rPr>
              <a:t>السياسية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3862407"/>
            <a:ext cx="1828800" cy="953729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solidFill>
                  <a:srgbClr val="FF0000"/>
                </a:solidFill>
              </a:rPr>
              <a:t>البيئة الثقافية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24200" y="2504767"/>
            <a:ext cx="1828800" cy="963561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solidFill>
                  <a:srgbClr val="FF0000"/>
                </a:solidFill>
              </a:rPr>
              <a:t>البيئة الاقتصادية 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42205" y="2459538"/>
            <a:ext cx="1777795" cy="97831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 smtClean="0">
                <a:solidFill>
                  <a:srgbClr val="FF0000"/>
                </a:solidFill>
              </a:rPr>
              <a:t>البيئة الديموغرافية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76016" y="3868208"/>
            <a:ext cx="1838632" cy="9906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solidFill>
                  <a:srgbClr val="FF0000"/>
                </a:solidFill>
              </a:rPr>
              <a:t>البيئة</a:t>
            </a:r>
            <a:r>
              <a:rPr lang="ar-SA" sz="2400" dirty="0" smtClean="0">
                <a:solidFill>
                  <a:srgbClr val="FF0000"/>
                </a:solidFill>
              </a:rPr>
              <a:t> </a:t>
            </a:r>
            <a:r>
              <a:rPr lang="ar-SA" sz="2400" dirty="0">
                <a:solidFill>
                  <a:srgbClr val="FF0000"/>
                </a:solidFill>
              </a:rPr>
              <a:t>التكنولوجية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8200" y="2514600"/>
            <a:ext cx="1790700" cy="9906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solidFill>
                  <a:srgbClr val="FF0000"/>
                </a:solidFill>
              </a:rPr>
              <a:t>البيئة الطبيعية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البيئة الديموغرافية السكانية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>
            <a:noAutofit/>
          </a:bodyPr>
          <a:lstStyle/>
          <a:p>
            <a:pPr marL="233363" algn="r" rtl="1"/>
            <a:r>
              <a:rPr lang="ar-SA" sz="2800" dirty="0" smtClean="0"/>
              <a:t>الديموغرافيا: علم يهتم بدراسة السكان من حيث التوزيع ، الكثافة ، الحجم، العمر، الجنس، و نسب التزايد ، ونوع الاعمال و غيرها من المعلومات الاحصائية المتعلقة بالسكان.</a:t>
            </a:r>
          </a:p>
          <a:p>
            <a:pPr marL="233363" algn="r" rtl="1"/>
            <a:endParaRPr lang="ar-SA" sz="2800" dirty="0" smtClean="0"/>
          </a:p>
          <a:p>
            <a:pPr marL="231775" indent="-117475" algn="r" rtl="1"/>
            <a:r>
              <a:rPr lang="ar-SA" sz="2800" dirty="0" smtClean="0"/>
              <a:t>دراسة العوامل الديموغرافية للسوق مهمة كون الاسواق تتكون من الافراد السكان</a:t>
            </a:r>
          </a:p>
          <a:p>
            <a:pPr marL="231775" indent="-117475" algn="r" rtl="1"/>
            <a:endParaRPr lang="ar-SA" sz="2800" dirty="0" smtClean="0"/>
          </a:p>
          <a:p>
            <a:pPr marL="231775" indent="-117475" algn="r" rtl="1"/>
            <a:r>
              <a:rPr lang="ar-SA" sz="2800" dirty="0"/>
              <a:t> </a:t>
            </a:r>
            <a:r>
              <a:rPr lang="ar-SA" sz="2800" dirty="0" smtClean="0"/>
              <a:t>و التغيرات الديموغرافية تأثر على القرارات  التسويقية . مثال نسبة الافراد من كبار السن و الطلب على الخدمات الطبية. او انخفاض اعداد الموال</a:t>
            </a:r>
            <a:r>
              <a:rPr lang="ar-AE" sz="2800" dirty="0" smtClean="0"/>
              <a:t>ي</a:t>
            </a:r>
            <a:r>
              <a:rPr lang="ar-SA" sz="2800" dirty="0" smtClean="0"/>
              <a:t>د يشكل انخفاض بالطلب عل</a:t>
            </a:r>
            <a:r>
              <a:rPr lang="ar-AE" sz="2800" dirty="0" smtClean="0"/>
              <a:t>ى</a:t>
            </a:r>
            <a:r>
              <a:rPr lang="ar-SA" sz="2800" dirty="0" smtClean="0"/>
              <a:t> السلع و الخدمات في هذا المجال.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0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</a:t>
            </a:r>
            <a:r>
              <a:rPr lang="ar-AE" sz="6600" b="1" dirty="0" smtClean="0">
                <a:solidFill>
                  <a:srgbClr val="C00000"/>
                </a:solidFill>
              </a:rPr>
              <a:t>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29200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4000" dirty="0" smtClean="0"/>
              <a:t>تعد </a:t>
            </a:r>
            <a:r>
              <a:rPr lang="ar-AE" sz="4000" dirty="0" smtClean="0">
                <a:solidFill>
                  <a:srgbClr val="FF0000"/>
                </a:solidFill>
              </a:rPr>
              <a:t>البيئة الاقتصادية </a:t>
            </a:r>
            <a:r>
              <a:rPr lang="ar-AE" sz="4000" dirty="0" smtClean="0"/>
              <a:t>إحدى أهم مكونات البيئة الخارجية (الكلية) و تؤدي التغيرات بها الى فتح فرصا جديدة للشركة قيد الدراسة او تمثل تهديدات لتحقيق اهدافها التسويقية. ناقش كيف تؤثرالتغيرات في توزيع الدخل و القوة الشرائية و تغير نمط الاستهلاك و الدورات الاقتصادية على الانشطة التسويقية لمنظمات الاعمال المعاصرة.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AA2-4478-44B5-9CDE-B23C8A57C9C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012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44562"/>
          </a:xfrm>
        </p:spPr>
        <p:txBody>
          <a:bodyPr/>
          <a:lstStyle/>
          <a:p>
            <a:pPr algn="r" rtl="1"/>
            <a:r>
              <a:rPr lang="ar-SA" dirty="0" smtClean="0">
                <a:solidFill>
                  <a:srgbClr val="FF0000"/>
                </a:solidFill>
              </a:rPr>
              <a:t>البيئة الاقتصادية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>
            <a:normAutofit/>
          </a:bodyPr>
          <a:lstStyle/>
          <a:p>
            <a:pPr algn="r" rtl="1"/>
            <a:r>
              <a:rPr lang="ar-SA" sz="2800" dirty="0" smtClean="0"/>
              <a:t>تتكون من العوامل التي تؤثر على القوة الشرائية لد</a:t>
            </a:r>
            <a:r>
              <a:rPr lang="ar-AE" sz="2800" dirty="0" smtClean="0"/>
              <a:t>ى</a:t>
            </a:r>
            <a:r>
              <a:rPr lang="ar-SA" sz="2800" dirty="0" smtClean="0"/>
              <a:t> الافراد و انماط الاستهلاك لديهم .</a:t>
            </a:r>
          </a:p>
          <a:p>
            <a:pPr algn="r" rtl="1"/>
            <a:r>
              <a:rPr lang="ar-SA" sz="2800" dirty="0" smtClean="0"/>
              <a:t>لابد من التعرف على الاتجاهات الرئيسية في البيئة الاقتصادية  من حيث:</a:t>
            </a:r>
            <a:endParaRPr lang="ar-AE" sz="2800" dirty="0" smtClean="0"/>
          </a:p>
          <a:p>
            <a:pPr marL="114300" indent="0" algn="r" rtl="1">
              <a:buNone/>
            </a:pPr>
            <a:endParaRPr lang="ar-SA" sz="2800" dirty="0" smtClean="0"/>
          </a:p>
          <a:p>
            <a:pPr marL="114300" indent="0" algn="r" rtl="1">
              <a:buNone/>
            </a:pPr>
            <a:r>
              <a:rPr lang="ar-SA" sz="2800" dirty="0" smtClean="0">
                <a:solidFill>
                  <a:srgbClr val="FF0000"/>
                </a:solidFill>
              </a:rPr>
              <a:t>توزيع الدخل و التغير في القوة الشرائية </a:t>
            </a:r>
          </a:p>
          <a:p>
            <a:pPr marL="114300" indent="0" algn="r" rtl="1">
              <a:buNone/>
            </a:pPr>
            <a:r>
              <a:rPr lang="ar-SA" sz="2800" dirty="0" smtClean="0"/>
              <a:t>الازمات الاقتصادية و ارتفاع اسعار الطاقة قد تدفع باتجاه ارتفاع الضرائب و بالتالى معدل التضخم مما يؤدي الى انخفاض القوة الشرائية للافراد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4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44562"/>
          </a:xfrm>
        </p:spPr>
        <p:txBody>
          <a:bodyPr/>
          <a:lstStyle/>
          <a:p>
            <a:pPr algn="r"/>
            <a:r>
              <a:rPr lang="ar-SA" dirty="0" smtClean="0">
                <a:solidFill>
                  <a:srgbClr val="CC0000"/>
                </a:solidFill>
              </a:rPr>
              <a:t>تعريف البيئة التسويقية 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001000" cy="4906963"/>
          </a:xfrm>
        </p:spPr>
        <p:txBody>
          <a:bodyPr>
            <a:normAutofit/>
          </a:bodyPr>
          <a:lstStyle/>
          <a:p>
            <a:pPr algn="just" rtl="1"/>
            <a:r>
              <a:rPr lang="ar-SA" dirty="0" smtClean="0"/>
              <a:t>تتشكل البيئة التسويقية  من مجموعة من القو</a:t>
            </a:r>
            <a:r>
              <a:rPr lang="ar-AE" dirty="0" smtClean="0"/>
              <a:t>ى</a:t>
            </a:r>
            <a:r>
              <a:rPr lang="ar-SA" dirty="0" smtClean="0"/>
              <a:t> والعوامل التي تؤثر على المنظمة من الخارج وتعمل كذلك على تطوير ودعم خدمات التسويق لاقامة العلاقات ذات المنفعة المتبادلة مع الزبائن.</a:t>
            </a:r>
          </a:p>
          <a:p>
            <a:pPr algn="just" rtl="1"/>
            <a:r>
              <a:rPr lang="ar-SA" dirty="0" smtClean="0"/>
              <a:t>تشمل البيئة التسويقة قدرات و امكانيات المنظمة و كذلك الاخطار المحيطة بعملها.</a:t>
            </a:r>
          </a:p>
          <a:p>
            <a:pPr algn="just" rtl="1"/>
            <a:r>
              <a:rPr lang="ar-SA" dirty="0" smtClean="0"/>
              <a:t>مجموعه من العوامل أو القوى أو المتغيرات أو الظروف أو القيود التي تحدد سلوك المنظمة و طرق التصرف اللازمة لانجاحها و بقائها أو لتحقيق أهدافها.</a:t>
            </a:r>
          </a:p>
          <a:p>
            <a:pPr algn="just" rtl="1"/>
            <a:r>
              <a:rPr lang="ar-SA" dirty="0" smtClean="0"/>
              <a:t>جميع العوامل والمتغيرات والقوى والعناصر المؤثرة في نشاط منشأ</a:t>
            </a:r>
            <a:r>
              <a:rPr lang="ar-AE" dirty="0" smtClean="0"/>
              <a:t>ة</a:t>
            </a:r>
            <a:r>
              <a:rPr lang="ar-SA" dirty="0" smtClean="0"/>
              <a:t> الاعمال و فعال</a:t>
            </a:r>
            <a:r>
              <a:rPr lang="ar-AE" dirty="0" smtClean="0"/>
              <a:t>ي</a:t>
            </a:r>
            <a:r>
              <a:rPr lang="ar-SA" dirty="0" smtClean="0"/>
              <a:t>اتها خلال فترة زمنية معينة سواء أكان ذلك بشكل مباشر او غير مباشر.</a:t>
            </a:r>
          </a:p>
          <a:p>
            <a:pPr algn="just" rtl="1"/>
            <a:r>
              <a:rPr lang="ar-SA" dirty="0" smtClean="0"/>
              <a:t>هي العوامل التي تؤثر بطريقة مباشرة بمدى قدرة المنشأه في الحصول على المدخلات ومد</a:t>
            </a:r>
            <a:r>
              <a:rPr lang="ar-AE" dirty="0" smtClean="0"/>
              <a:t>ى</a:t>
            </a:r>
            <a:r>
              <a:rPr lang="ar-SA" dirty="0" smtClean="0"/>
              <a:t> قدرتها على توليد المخرجات. المدخلات تشمل المصادر البشرية، المال</a:t>
            </a:r>
            <a:r>
              <a:rPr lang="ar-AE" dirty="0" smtClean="0"/>
              <a:t>ي</a:t>
            </a:r>
            <a:r>
              <a:rPr lang="ar-SA" dirty="0" smtClean="0"/>
              <a:t>ة، و المواد الأولية و المعلومات ، في حين أن المخرجات تشمل عناصر المزيج التسويقي : المنتج، السعر، التوزيع و الترويج.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3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44562"/>
          </a:xfrm>
        </p:spPr>
        <p:txBody>
          <a:bodyPr/>
          <a:lstStyle/>
          <a:p>
            <a:pPr algn="r" rtl="1"/>
            <a:r>
              <a:rPr lang="ar-SA" dirty="0" smtClean="0">
                <a:solidFill>
                  <a:srgbClr val="FF0000"/>
                </a:solidFill>
              </a:rPr>
              <a:t>البيئة الاقتصادية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>
            <a:noAutofit/>
          </a:bodyPr>
          <a:lstStyle/>
          <a:p>
            <a:pPr algn="r" rtl="1"/>
            <a:r>
              <a:rPr lang="ar-SA" sz="2800" dirty="0" smtClean="0"/>
              <a:t>تتكون من العوامل التي تؤثر عل</a:t>
            </a:r>
            <a:r>
              <a:rPr lang="ar-AE" sz="2800" dirty="0" smtClean="0"/>
              <a:t>ى</a:t>
            </a:r>
            <a:r>
              <a:rPr lang="ar-SA" sz="2800" dirty="0" smtClean="0"/>
              <a:t> القوة الشرائية لد</a:t>
            </a:r>
            <a:r>
              <a:rPr lang="ar-AE" sz="2800" dirty="0" smtClean="0"/>
              <a:t>ى</a:t>
            </a:r>
            <a:r>
              <a:rPr lang="ar-SA" sz="2800" dirty="0" smtClean="0"/>
              <a:t> الافراد و انماط الاستهلاك لديهم .</a:t>
            </a:r>
          </a:p>
          <a:p>
            <a:pPr algn="r" rtl="1"/>
            <a:r>
              <a:rPr lang="ar-SA" sz="2800" dirty="0" smtClean="0"/>
              <a:t>لابد من التعرف على الاتجاهات الرئيسية في البيئة الاقتصادية  من حيث:</a:t>
            </a:r>
          </a:p>
          <a:p>
            <a:pPr marL="114300" indent="0" algn="r" rtl="1">
              <a:buNone/>
            </a:pPr>
            <a:r>
              <a:rPr lang="ar-SA" sz="2800" dirty="0" smtClean="0">
                <a:solidFill>
                  <a:srgbClr val="FF0000"/>
                </a:solidFill>
              </a:rPr>
              <a:t>تغير طبيعة الانفاق للمستهلكين</a:t>
            </a:r>
            <a:r>
              <a:rPr lang="ar-AE" sz="2800" dirty="0" smtClean="0">
                <a:solidFill>
                  <a:srgbClr val="FF0000"/>
                </a:solidFill>
              </a:rPr>
              <a:t> (نمط الاستهلاك)</a:t>
            </a:r>
            <a:endParaRPr lang="ar-SA" sz="2800" dirty="0" smtClean="0">
              <a:solidFill>
                <a:srgbClr val="FF0000"/>
              </a:solidFill>
            </a:endParaRPr>
          </a:p>
          <a:p>
            <a:pPr marL="114300" indent="0" algn="r" rtl="1">
              <a:buNone/>
            </a:pPr>
            <a:r>
              <a:rPr lang="ar-SA" sz="2800" dirty="0" smtClean="0"/>
              <a:t>تتاثر انماط الاستهلاك بمستويات الدخل بشكل كبير(وفقا </a:t>
            </a:r>
            <a:r>
              <a:rPr lang="ar-SA" sz="2800" dirty="0"/>
              <a:t>لقانون </a:t>
            </a:r>
            <a:r>
              <a:rPr lang="en-US" sz="2800" dirty="0"/>
              <a:t>Angle</a:t>
            </a:r>
            <a:r>
              <a:rPr lang="ar-SA" sz="2800" dirty="0" smtClean="0"/>
              <a:t>)</a:t>
            </a:r>
            <a:r>
              <a:rPr lang="en-US" sz="2800" dirty="0" smtClean="0"/>
              <a:t> </a:t>
            </a:r>
            <a:r>
              <a:rPr lang="ar-SA" sz="2800" dirty="0" smtClean="0"/>
              <a:t> عندما يزيد دخل الفرد فان النمط الاستهلاكي يتغير:</a:t>
            </a:r>
            <a:endParaRPr lang="ar-SA" sz="2800" dirty="0"/>
          </a:p>
          <a:p>
            <a:pPr marL="231775" indent="-117475" algn="r" rtl="1">
              <a:buFont typeface="Wingdings" pitchFamily="2" charset="2"/>
              <a:buChar char="Ø"/>
            </a:pPr>
            <a:r>
              <a:rPr lang="ar-SA" sz="2800" dirty="0" smtClean="0"/>
              <a:t>  يزداد الانفاق على الترفيه</a:t>
            </a:r>
            <a:endParaRPr lang="en-US" sz="2800" dirty="0" smtClean="0"/>
          </a:p>
          <a:p>
            <a:pPr marL="231775" indent="-117475" algn="r" rtl="1">
              <a:buFont typeface="Wingdings" pitchFamily="2" charset="2"/>
              <a:buChar char="Ø"/>
            </a:pPr>
            <a:r>
              <a:rPr lang="ar-SA" sz="2800" dirty="0" smtClean="0"/>
              <a:t> و تقل النسبة </a:t>
            </a:r>
            <a:r>
              <a:rPr lang="ar-AE" sz="2800" dirty="0" smtClean="0"/>
              <a:t>المخصصة </a:t>
            </a:r>
            <a:r>
              <a:rPr lang="ar-SA" sz="2800" dirty="0" smtClean="0"/>
              <a:t>عل</a:t>
            </a:r>
            <a:r>
              <a:rPr lang="ar-AE" sz="2800" dirty="0" smtClean="0"/>
              <a:t>ى</a:t>
            </a:r>
            <a:r>
              <a:rPr lang="ar-SA" sz="2800" dirty="0" smtClean="0"/>
              <a:t> الغذاء </a:t>
            </a:r>
            <a:endParaRPr lang="en-US" sz="2800" dirty="0" smtClean="0"/>
          </a:p>
          <a:p>
            <a:pPr marL="231775" indent="-117475" algn="r" rtl="1">
              <a:buFont typeface="Wingdings" pitchFamily="2" charset="2"/>
              <a:buChar char="Ø"/>
            </a:pPr>
            <a:r>
              <a:rPr lang="ar-SA" sz="2800" dirty="0" smtClean="0"/>
              <a:t>و يبقى الانفاق عل</a:t>
            </a:r>
            <a:r>
              <a:rPr lang="ar-AE" sz="2800" dirty="0" smtClean="0"/>
              <a:t>ى</a:t>
            </a:r>
            <a:r>
              <a:rPr lang="ar-SA" sz="2800" dirty="0" smtClean="0"/>
              <a:t> المسكن ثابتا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3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44562"/>
          </a:xfrm>
        </p:spPr>
        <p:txBody>
          <a:bodyPr/>
          <a:lstStyle/>
          <a:p>
            <a:pPr algn="r" rtl="1"/>
            <a:r>
              <a:rPr lang="ar-SA" dirty="0" smtClean="0">
                <a:solidFill>
                  <a:srgbClr val="FF0000"/>
                </a:solidFill>
              </a:rPr>
              <a:t>البيئة الاقتصادية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>
            <a:normAutofit/>
          </a:bodyPr>
          <a:lstStyle/>
          <a:p>
            <a:pPr algn="r" rtl="1"/>
            <a:r>
              <a:rPr lang="ar-SA" dirty="0" smtClean="0"/>
              <a:t>تتكون من العوامل التي تؤثر على القوة الشرائية لد</a:t>
            </a:r>
            <a:r>
              <a:rPr lang="ar-AE" dirty="0" smtClean="0"/>
              <a:t>ى</a:t>
            </a:r>
            <a:r>
              <a:rPr lang="ar-SA" dirty="0" smtClean="0"/>
              <a:t> الافراد و انماط الاستهلاك لديهم .</a:t>
            </a:r>
          </a:p>
          <a:p>
            <a:pPr algn="r" rtl="1"/>
            <a:r>
              <a:rPr lang="ar-SA" dirty="0" smtClean="0"/>
              <a:t>لابد من التعرف على الاتجاهات الرئيسية في البيئة الاقتصادية  من حيث:</a:t>
            </a:r>
            <a:endParaRPr lang="ar-AE" dirty="0" smtClean="0"/>
          </a:p>
          <a:p>
            <a:pPr algn="r" rtl="1"/>
            <a:endParaRPr lang="ar-SA" dirty="0" smtClean="0"/>
          </a:p>
          <a:p>
            <a:pPr marL="114300" indent="0" algn="r" rtl="1">
              <a:buNone/>
            </a:pPr>
            <a:r>
              <a:rPr lang="ar-SA" sz="2400" dirty="0" smtClean="0">
                <a:solidFill>
                  <a:srgbClr val="FF0000"/>
                </a:solidFill>
              </a:rPr>
              <a:t>مراحل الدورة ال</a:t>
            </a:r>
            <a:r>
              <a:rPr lang="ar-AE" sz="2400" dirty="0" smtClean="0">
                <a:solidFill>
                  <a:srgbClr val="FF0000"/>
                </a:solidFill>
              </a:rPr>
              <a:t>ا</a:t>
            </a:r>
            <a:r>
              <a:rPr lang="ar-SA" sz="2400" dirty="0" smtClean="0">
                <a:solidFill>
                  <a:srgbClr val="FF0000"/>
                </a:solidFill>
              </a:rPr>
              <a:t>قتصادية </a:t>
            </a:r>
            <a:endParaRPr lang="ar-AE" sz="2400" dirty="0" smtClean="0">
              <a:solidFill>
                <a:srgbClr val="FF0000"/>
              </a:solidFill>
            </a:endParaRPr>
          </a:p>
          <a:p>
            <a:pPr marL="114300" indent="0" algn="r" rtl="1">
              <a:buNone/>
            </a:pPr>
            <a:endParaRPr lang="ar-AE" sz="2400" dirty="0" smtClean="0">
              <a:solidFill>
                <a:srgbClr val="FF0000"/>
              </a:solidFill>
            </a:endParaRPr>
          </a:p>
          <a:p>
            <a:pPr algn="r" rtl="1"/>
            <a:r>
              <a:rPr lang="ar-SA" sz="2400" dirty="0">
                <a:solidFill>
                  <a:srgbClr val="002060"/>
                </a:solidFill>
              </a:rPr>
              <a:t>المرحلة الاولى: مرحلة الرواج /الرفاهية </a:t>
            </a:r>
            <a:r>
              <a:rPr lang="en-US" sz="2400" dirty="0">
                <a:solidFill>
                  <a:srgbClr val="002060"/>
                </a:solidFill>
              </a:rPr>
              <a:t>Prosperity phase  </a:t>
            </a:r>
          </a:p>
          <a:p>
            <a:pPr marL="114300" indent="0" algn="r" rtl="1">
              <a:buNone/>
            </a:pPr>
            <a:r>
              <a:rPr lang="ar-SA" sz="2400" dirty="0"/>
              <a:t>تميل الشركات </a:t>
            </a:r>
            <a:r>
              <a:rPr lang="ar-SA" sz="2400" dirty="0" smtClean="0"/>
              <a:t>الى </a:t>
            </a:r>
            <a:r>
              <a:rPr lang="ar-SA" sz="2400" dirty="0"/>
              <a:t>التوسع في الاعمال بسبب الرخاء الاقتصادي و تصبح الفترة مناسبة للنمو و توسيع خطوط الانتاج و زياده الحملات الدعائية و الترويجية  و </a:t>
            </a:r>
            <a:r>
              <a:rPr lang="ar-SA" sz="2400" dirty="0" smtClean="0"/>
              <a:t>بالتالى </a:t>
            </a:r>
            <a:r>
              <a:rPr lang="ar-SA" sz="2400" dirty="0"/>
              <a:t>زياده الحصة السوقية ( دخول اسواق جديدة) </a:t>
            </a:r>
            <a:r>
              <a:rPr lang="ar-AE" sz="2400" dirty="0" smtClean="0"/>
              <a:t>و</a:t>
            </a:r>
            <a:r>
              <a:rPr lang="ar-SA" sz="2400" dirty="0" smtClean="0"/>
              <a:t>الافراد </a:t>
            </a:r>
            <a:r>
              <a:rPr lang="ar-SA" sz="2400" dirty="0"/>
              <a:t>يكون لديهم قوة شرائية </a:t>
            </a:r>
          </a:p>
          <a:p>
            <a:pPr marL="114300" indent="0" algn="r" rtl="1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61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22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" y="1600200"/>
            <a:ext cx="8365064" cy="396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579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92162"/>
          </a:xfrm>
        </p:spPr>
        <p:txBody>
          <a:bodyPr/>
          <a:lstStyle/>
          <a:p>
            <a:pPr algn="r" rtl="1"/>
            <a:r>
              <a:rPr lang="ar-SA" dirty="0" smtClean="0"/>
              <a:t>مراحل الدورة الاقتصادية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4953000"/>
          </a:xfrm>
        </p:spPr>
        <p:txBody>
          <a:bodyPr>
            <a:noAutofit/>
          </a:bodyPr>
          <a:lstStyle/>
          <a:p>
            <a:pPr algn="r" rtl="1"/>
            <a:r>
              <a:rPr lang="ar-SA" sz="2400" dirty="0" smtClean="0">
                <a:solidFill>
                  <a:srgbClr val="002060"/>
                </a:solidFill>
              </a:rPr>
              <a:t>المرحلة الثانية: مرحلة </a:t>
            </a:r>
            <a:r>
              <a:rPr lang="ar-AE" sz="2400" dirty="0" smtClean="0">
                <a:solidFill>
                  <a:srgbClr val="002060"/>
                </a:solidFill>
              </a:rPr>
              <a:t>الانكماش </a:t>
            </a:r>
            <a:r>
              <a:rPr lang="en-US" sz="2400" dirty="0" smtClean="0">
                <a:solidFill>
                  <a:srgbClr val="002060"/>
                </a:solidFill>
              </a:rPr>
              <a:t>Recession Phase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sz="2400" dirty="0" smtClean="0"/>
              <a:t>تتباطأ عجلة الاقتصاد و النشاط الاقتصاد يتراجع و بالتالى تنخفض القوة الشرائية لدى الافراد و علىه يتغير النمط الشرائي و بالمقابل يستجيب المسوقين من خلال التركيز على القيمة الاستهلاكية و المزايا في السلع و الخدمات المقدمة.</a:t>
            </a:r>
            <a:endParaRPr lang="ar-AE" sz="2400" dirty="0" smtClean="0"/>
          </a:p>
          <a:p>
            <a:pPr algn="r" rtl="1">
              <a:buFont typeface="Wingdings" pitchFamily="2" charset="2"/>
              <a:buChar char="Ø"/>
            </a:pPr>
            <a:endParaRPr lang="ar-SA" sz="2400" dirty="0" smtClean="0"/>
          </a:p>
          <a:p>
            <a:pPr algn="r" rtl="1"/>
            <a:r>
              <a:rPr lang="ar-SA" sz="2400" dirty="0" smtClean="0">
                <a:solidFill>
                  <a:srgbClr val="002060"/>
                </a:solidFill>
              </a:rPr>
              <a:t>مرحلة الكساد </a:t>
            </a:r>
            <a:r>
              <a:rPr lang="en-US" sz="2400" dirty="0" smtClean="0">
                <a:solidFill>
                  <a:srgbClr val="002060"/>
                </a:solidFill>
              </a:rPr>
              <a:t>Depression Phase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sz="2400" dirty="0" smtClean="0"/>
              <a:t>المزيد من التراجع الاقتصادي و الانفاق يقتصر على الضروريات فقط </a:t>
            </a:r>
            <a:endParaRPr lang="ar-AE" sz="2400" dirty="0" smtClean="0"/>
          </a:p>
          <a:p>
            <a:pPr algn="r" rtl="1">
              <a:buFont typeface="Wingdings" pitchFamily="2" charset="2"/>
              <a:buChar char="Ø"/>
            </a:pPr>
            <a:endParaRPr lang="ar-SA" sz="2400" dirty="0" smtClean="0"/>
          </a:p>
          <a:p>
            <a:pPr algn="r" rtl="1"/>
            <a:r>
              <a:rPr lang="ar-SA" sz="2400" dirty="0" smtClean="0">
                <a:solidFill>
                  <a:srgbClr val="002060"/>
                </a:solidFill>
              </a:rPr>
              <a:t>مرحلة الانتعاش </a:t>
            </a:r>
            <a:r>
              <a:rPr lang="en-US" sz="2400" dirty="0" smtClean="0">
                <a:solidFill>
                  <a:srgbClr val="002060"/>
                </a:solidFill>
              </a:rPr>
              <a:t>Recovery phase </a:t>
            </a:r>
            <a:r>
              <a:rPr lang="ar-SA" sz="2400" dirty="0" smtClean="0">
                <a:solidFill>
                  <a:srgbClr val="002060"/>
                </a:solidFill>
              </a:rPr>
              <a:t> </a:t>
            </a:r>
            <a:endParaRPr lang="en-US" sz="2400" dirty="0" smtClean="0">
              <a:solidFill>
                <a:srgbClr val="002060"/>
              </a:solidFill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SA" sz="2400" dirty="0" smtClean="0"/>
              <a:t>يميل الافراد الى الانفاق بحذر كون اثار الركود لا تزال حاضرة في الاذهان</a:t>
            </a:r>
            <a:r>
              <a:rPr lang="ar-SA" sz="2400" dirty="0" smtClean="0">
                <a:solidFill>
                  <a:srgbClr val="002060"/>
                </a:solidFill>
              </a:rPr>
              <a:t>.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4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</a:t>
            </a:r>
            <a:r>
              <a:rPr lang="ar-AE" sz="6600" b="1" dirty="0" smtClean="0">
                <a:solidFill>
                  <a:srgbClr val="C00000"/>
                </a:solidFill>
              </a:rPr>
              <a:t>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29200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3700" dirty="0" smtClean="0"/>
              <a:t>تعد </a:t>
            </a:r>
            <a:r>
              <a:rPr lang="ar-AE" sz="3700" dirty="0" smtClean="0">
                <a:solidFill>
                  <a:srgbClr val="FF0000"/>
                </a:solidFill>
              </a:rPr>
              <a:t>البيئة الطبيعية </a:t>
            </a:r>
            <a:r>
              <a:rPr lang="ar-AE" sz="3700" dirty="0" smtClean="0"/>
              <a:t>إحدى أهم مكونات البيئة الخارجية (الكلية) و تؤدي التغيرات بها الى فتح فرصا جديدة للشركة قيد الدراسة او تمثل تهديدات لتحقيق اهدافها التسويقية. ناقش كيف تؤثرالتغيرات في تكلفة الطاقة و المواد الاولية و العجز في امداداتها و تلوث البيئة و محاولة الحكومة في تنظيم استخدام المصادر الطبيعية و الحد من التلوث على الانشطة التسويقية لمنظمات الاعمال المعاصرة.</a:t>
            </a:r>
            <a:endParaRPr lang="en-US" sz="3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AA2-4478-44B5-9CDE-B23C8A57C9C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601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solidFill>
                  <a:srgbClr val="426C43"/>
                </a:solidFill>
              </a:rPr>
              <a:t>البيئة الطبيعية </a:t>
            </a:r>
            <a:endParaRPr lang="en-US" dirty="0">
              <a:solidFill>
                <a:srgbClr val="426C4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>
            <a:noAutofit/>
          </a:bodyPr>
          <a:lstStyle/>
          <a:p>
            <a:pPr algn="r" rtl="1"/>
            <a:r>
              <a:rPr lang="ar-SA" sz="2400" dirty="0" smtClean="0"/>
              <a:t>تت</a:t>
            </a:r>
            <a:r>
              <a:rPr lang="ar-AE" sz="2400" dirty="0" smtClean="0"/>
              <a:t>أ</a:t>
            </a:r>
            <a:r>
              <a:rPr lang="ar-SA" sz="2400" dirty="0" smtClean="0"/>
              <a:t>لف من المصادر و الموارد التي تحتاجها المنظمات كمدخلات في عملياتها الانتاجية .</a:t>
            </a:r>
          </a:p>
          <a:p>
            <a:pPr algn="r" rtl="1"/>
            <a:r>
              <a:rPr lang="ar-SA" sz="2400" dirty="0" smtClean="0"/>
              <a:t>هناك مشاكل بيئية عديدة مثل التلوث في الهواء و الماء و التربة و ايضا النقص في موارد الطاقة و الاحتباس الحراري على سبيل المثال.</a:t>
            </a:r>
          </a:p>
          <a:p>
            <a:pPr algn="r" rtl="1"/>
            <a:r>
              <a:rPr lang="ar-SA" sz="2400" dirty="0" smtClean="0"/>
              <a:t>لذا على المسوقين الانتباه الى اربعة عوامل بيئية تؤثر على الفعالىات التسويقية:</a:t>
            </a:r>
            <a:endParaRPr lang="ar-AE" sz="2400" dirty="0" smtClean="0"/>
          </a:p>
          <a:p>
            <a:pPr lvl="1" algn="r" rtl="1">
              <a:buFont typeface="Wingdings" pitchFamily="2" charset="2"/>
              <a:buChar char="Ø"/>
            </a:pPr>
            <a:r>
              <a:rPr lang="ar-SA" sz="2800" dirty="0" smtClean="0">
                <a:solidFill>
                  <a:srgbClr val="FF0000"/>
                </a:solidFill>
              </a:rPr>
              <a:t> زيادة تكلفة الطاقة</a:t>
            </a:r>
            <a:r>
              <a:rPr lang="ar-AE" sz="2800" dirty="0" smtClean="0">
                <a:solidFill>
                  <a:srgbClr val="FF0000"/>
                </a:solidFill>
              </a:rPr>
              <a:t> و المواد الاولية</a:t>
            </a:r>
            <a:r>
              <a:rPr lang="ar-SA" sz="2800" dirty="0" smtClean="0">
                <a:solidFill>
                  <a:srgbClr val="FF0000"/>
                </a:solidFill>
              </a:rPr>
              <a:t> </a:t>
            </a:r>
          </a:p>
          <a:p>
            <a:pPr lvl="1" algn="r" rtl="1">
              <a:buFont typeface="Wingdings" pitchFamily="2" charset="2"/>
              <a:buChar char="Ø"/>
            </a:pPr>
            <a:r>
              <a:rPr lang="ar-SA" sz="2800" dirty="0" smtClean="0">
                <a:solidFill>
                  <a:srgbClr val="FF0000"/>
                </a:solidFill>
              </a:rPr>
              <a:t>العجز في المواد الخام </a:t>
            </a:r>
            <a:r>
              <a:rPr lang="ar-AE" sz="2800" dirty="0" smtClean="0">
                <a:solidFill>
                  <a:srgbClr val="FF0000"/>
                </a:solidFill>
              </a:rPr>
              <a:t>و امدادات الطاقة</a:t>
            </a:r>
            <a:endParaRPr lang="ar-SA" sz="2800" dirty="0" smtClean="0">
              <a:solidFill>
                <a:srgbClr val="FF0000"/>
              </a:solidFill>
            </a:endParaRPr>
          </a:p>
          <a:p>
            <a:pPr lvl="1" algn="r" rtl="1">
              <a:buFont typeface="Wingdings" pitchFamily="2" charset="2"/>
              <a:buChar char="Ø"/>
            </a:pPr>
            <a:r>
              <a:rPr lang="ar-SA" sz="2800" dirty="0" smtClean="0">
                <a:solidFill>
                  <a:srgbClr val="FF0000"/>
                </a:solidFill>
              </a:rPr>
              <a:t>تلوث البيئة </a:t>
            </a:r>
          </a:p>
          <a:p>
            <a:pPr lvl="1" algn="r" rtl="1">
              <a:buFont typeface="Wingdings" pitchFamily="2" charset="2"/>
              <a:buChar char="Ø"/>
            </a:pPr>
            <a:r>
              <a:rPr lang="ar-SA" sz="2800" dirty="0" smtClean="0">
                <a:solidFill>
                  <a:srgbClr val="FF0000"/>
                </a:solidFill>
              </a:rPr>
              <a:t>التنظيم الحكومي لاستخدام </a:t>
            </a:r>
            <a:r>
              <a:rPr lang="ar-AE" sz="2800" dirty="0" smtClean="0">
                <a:solidFill>
                  <a:srgbClr val="FF0000"/>
                </a:solidFill>
              </a:rPr>
              <a:t>ال</a:t>
            </a:r>
            <a:r>
              <a:rPr lang="ar-SA" sz="2800" dirty="0" smtClean="0">
                <a:solidFill>
                  <a:srgbClr val="FF0000"/>
                </a:solidFill>
              </a:rPr>
              <a:t>موارد </a:t>
            </a:r>
            <a:r>
              <a:rPr lang="ar-AE" sz="2800" dirty="0" smtClean="0">
                <a:solidFill>
                  <a:srgbClr val="FF0000"/>
                </a:solidFill>
              </a:rPr>
              <a:t>الطبيعية و حماية البيئة</a:t>
            </a:r>
          </a:p>
          <a:p>
            <a:pPr marL="411480" lvl="1" indent="0" rtl="1">
              <a:buNone/>
            </a:pPr>
            <a:r>
              <a:rPr lang="ar-AE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راجع الكتاب للحصول على الاجابة النموذجية</a:t>
            </a:r>
            <a:endParaRPr lang="en-US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68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solidFill>
                  <a:srgbClr val="FF0000"/>
                </a:solidFill>
              </a:rPr>
              <a:t>البيئة التكنولوجية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400" dirty="0" smtClean="0"/>
              <a:t> التقنية بات عاملا هاما في الاعمال كونها تعمل على تخفيض التكال</a:t>
            </a:r>
            <a:r>
              <a:rPr lang="ar-AE" sz="2400" dirty="0" smtClean="0"/>
              <a:t>ي</a:t>
            </a:r>
            <a:r>
              <a:rPr lang="ar-SA" sz="2400" dirty="0" smtClean="0"/>
              <a:t>ف و زياد</a:t>
            </a:r>
            <a:r>
              <a:rPr lang="ar-AE" sz="2400" dirty="0" smtClean="0"/>
              <a:t>ة</a:t>
            </a:r>
            <a:r>
              <a:rPr lang="ar-SA" sz="2400" dirty="0" smtClean="0"/>
              <a:t> الموارد و ايضا تعظيم المنافع للمنظات و المستهلكين.</a:t>
            </a:r>
          </a:p>
          <a:p>
            <a:pPr algn="r" rtl="1"/>
            <a:endParaRPr lang="ar-SA" sz="2400" dirty="0" smtClean="0"/>
          </a:p>
          <a:p>
            <a:pPr algn="r" rtl="1"/>
            <a:r>
              <a:rPr lang="ar-SA" sz="2400" dirty="0" smtClean="0"/>
              <a:t>انما ايضا هناك جوانب سلبية للتقنية و يمكن توضيح التأثير المزدوج للتقنية من خلال الاتجاهات التال</a:t>
            </a:r>
            <a:r>
              <a:rPr lang="ar-AE" sz="2400" dirty="0" smtClean="0"/>
              <a:t>ي</a:t>
            </a:r>
            <a:r>
              <a:rPr lang="ar-SA" sz="2400" dirty="0" smtClean="0"/>
              <a:t>ة:</a:t>
            </a:r>
          </a:p>
          <a:p>
            <a:pPr algn="r" rtl="1"/>
            <a:endParaRPr lang="ar-SA" sz="2400" dirty="0" smtClean="0"/>
          </a:p>
          <a:p>
            <a:pPr algn="r" rtl="1">
              <a:buFont typeface="Wingdings" pitchFamily="2" charset="2"/>
              <a:buChar char="Ø"/>
            </a:pPr>
            <a:r>
              <a:rPr lang="ar-SA" sz="2400" dirty="0" smtClean="0">
                <a:solidFill>
                  <a:srgbClr val="002060"/>
                </a:solidFill>
              </a:rPr>
              <a:t>التسارع التقني و التقدم العلمي </a:t>
            </a:r>
            <a:r>
              <a:rPr lang="ar-SA" sz="2400" dirty="0" smtClean="0"/>
              <a:t>: للمحافظة على التواجد في السوق لابد من مواكبة التطورات التقنية  المتسارع</a:t>
            </a:r>
            <a:r>
              <a:rPr lang="ar-AE" sz="2400" dirty="0" smtClean="0"/>
              <a:t>ة</a:t>
            </a:r>
            <a:r>
              <a:rPr lang="ar-SA" sz="2400" dirty="0" smtClean="0"/>
              <a:t> في بعض القطاعات مثل الاتصالات.</a:t>
            </a:r>
          </a:p>
          <a:p>
            <a:pPr algn="r" rtl="1">
              <a:buFont typeface="Wingdings" pitchFamily="2" charset="2"/>
              <a:buChar char="Ø"/>
            </a:pPr>
            <a:endParaRPr lang="ar-SA" sz="2400" dirty="0" smtClean="0"/>
          </a:p>
          <a:p>
            <a:pPr algn="r" rtl="1">
              <a:buFont typeface="Wingdings" pitchFamily="2" charset="2"/>
              <a:buChar char="Ø"/>
            </a:pPr>
            <a:r>
              <a:rPr lang="ar-SA" sz="2400" dirty="0" smtClean="0">
                <a:solidFill>
                  <a:srgbClr val="002060"/>
                </a:solidFill>
              </a:rPr>
              <a:t>زيادة المخصصات المال</a:t>
            </a:r>
            <a:r>
              <a:rPr lang="ar-AE" sz="2400" dirty="0" smtClean="0">
                <a:solidFill>
                  <a:srgbClr val="002060"/>
                </a:solidFill>
              </a:rPr>
              <a:t>ي</a:t>
            </a:r>
            <a:r>
              <a:rPr lang="ar-SA" sz="2400" dirty="0" smtClean="0">
                <a:solidFill>
                  <a:srgbClr val="002060"/>
                </a:solidFill>
              </a:rPr>
              <a:t>ة لاجراء البحوث و البرامج العلمية</a:t>
            </a:r>
            <a:r>
              <a:rPr lang="ar-SA" sz="2400" dirty="0" smtClean="0"/>
              <a:t>: </a:t>
            </a:r>
            <a:r>
              <a:rPr lang="ar-SA" sz="2400" dirty="0"/>
              <a:t>الاستثمار في الابحاث العلمية للوصول </a:t>
            </a:r>
            <a:r>
              <a:rPr lang="ar-SA" sz="2400" dirty="0" smtClean="0"/>
              <a:t>ال</a:t>
            </a:r>
            <a:r>
              <a:rPr lang="ar-AE" sz="2400" dirty="0" smtClean="0"/>
              <a:t>ى</a:t>
            </a:r>
            <a:r>
              <a:rPr lang="ar-SA" sz="2400" dirty="0" smtClean="0"/>
              <a:t> </a:t>
            </a:r>
            <a:r>
              <a:rPr lang="ar-SA" sz="2400" dirty="0"/>
              <a:t>سلع و منتجات </a:t>
            </a:r>
            <a:r>
              <a:rPr lang="ar-SA" sz="2400" dirty="0" smtClean="0"/>
              <a:t>جديدة</a:t>
            </a:r>
            <a:r>
              <a:rPr lang="ar-AE" sz="2400" dirty="0" smtClean="0"/>
              <a:t>.</a:t>
            </a:r>
            <a:endParaRPr lang="ar-SA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33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solidFill>
                  <a:srgbClr val="FF0000"/>
                </a:solidFill>
              </a:rPr>
              <a:t>البيئة السياسة و القانونية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>
            <a:noAutofit/>
          </a:bodyPr>
          <a:lstStyle/>
          <a:p>
            <a:pPr algn="r" rtl="1"/>
            <a:r>
              <a:rPr lang="ar-SA" sz="3200" dirty="0" smtClean="0"/>
              <a:t>يصعب الفصل بين السياسة و القانون . و البيئة السياسة عبارة عن القوانين و الهيئات و المؤسسات ال</a:t>
            </a:r>
            <a:r>
              <a:rPr lang="ar-AE" sz="3200" dirty="0"/>
              <a:t>ح</a:t>
            </a:r>
            <a:r>
              <a:rPr lang="ar-SA" sz="3200" dirty="0" smtClean="0"/>
              <a:t>كومية التي تؤثر و تقيد عمل المنظمات و الافراد في مجتمع ما.</a:t>
            </a:r>
          </a:p>
          <a:p>
            <a:pPr algn="r" rtl="1"/>
            <a:r>
              <a:rPr lang="ar-SA" sz="3200" dirty="0" smtClean="0"/>
              <a:t>يمكن القول ان المنظمات تعمل ضمن مظلة الانظمة و القوانين المعمول بها في السوق و بالتالى هذه القوانين قد تحد من امكاني</a:t>
            </a:r>
            <a:r>
              <a:rPr lang="ar-AE" sz="3200" dirty="0" smtClean="0"/>
              <a:t>ة</a:t>
            </a:r>
            <a:r>
              <a:rPr lang="ar-SA" sz="3200" dirty="0" smtClean="0"/>
              <a:t> المنظمات على تحقيق اهدافها في الربحية او التواجد ضمن اسواق محددة .</a:t>
            </a:r>
          </a:p>
          <a:p>
            <a:pPr algn="r" rtl="1"/>
            <a:r>
              <a:rPr lang="ar-SA" sz="3200" dirty="0" smtClean="0"/>
              <a:t>عادة حدوث تغير في البيئة السياسة غالبا ما يقود الى احداث تغيرات في البيئة القانونية  ايضا.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52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solidFill>
                  <a:srgbClr val="FF0000"/>
                </a:solidFill>
              </a:rPr>
              <a:t>البيئة السياسة و القانونية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>
            <a:noAutofit/>
          </a:bodyPr>
          <a:lstStyle/>
          <a:p>
            <a:pPr algn="r" rtl="1"/>
            <a:r>
              <a:rPr lang="ar-SA" sz="3200" dirty="0" smtClean="0"/>
              <a:t>تتكون البيئة السياسة و القانونية من تشر</a:t>
            </a:r>
            <a:r>
              <a:rPr lang="ar-AE" sz="3200" dirty="0" smtClean="0"/>
              <a:t>ي</a:t>
            </a:r>
            <a:r>
              <a:rPr lang="ar-SA" sz="3200" dirty="0" smtClean="0"/>
              <a:t>عات تنظيم العمل التجاري </a:t>
            </a:r>
            <a:r>
              <a:rPr lang="ar-AE" sz="3200" dirty="0" smtClean="0"/>
              <a:t>ل</a:t>
            </a:r>
            <a:r>
              <a:rPr lang="ar-SA" sz="3200" dirty="0" smtClean="0"/>
              <a:t>لمؤسسات و الدوائر الحكومية و منظ</a:t>
            </a:r>
            <a:r>
              <a:rPr lang="ar-AE" sz="3200" dirty="0" smtClean="0"/>
              <a:t>م</a:t>
            </a:r>
            <a:r>
              <a:rPr lang="ar-SA" sz="3200" dirty="0" smtClean="0"/>
              <a:t>ات حماية المصلحة العامة مثل:</a:t>
            </a:r>
          </a:p>
          <a:p>
            <a:pPr algn="r" rtl="1"/>
            <a:r>
              <a:rPr lang="ar-SA" sz="3200" dirty="0" smtClean="0">
                <a:solidFill>
                  <a:srgbClr val="002060"/>
                </a:solidFill>
              </a:rPr>
              <a:t>تشريعات تنظيم العمل التجاري </a:t>
            </a:r>
            <a:r>
              <a:rPr lang="ar-SA" sz="3200" dirty="0" smtClean="0"/>
              <a:t>: منع الاحتكار ( حرية المنافسة) </a:t>
            </a:r>
            <a:r>
              <a:rPr lang="ar-AE" sz="3200" dirty="0" smtClean="0"/>
              <a:t>و</a:t>
            </a:r>
            <a:r>
              <a:rPr lang="ar-SA" sz="3200" dirty="0" smtClean="0"/>
              <a:t>حماية المستهلكين من الشركات </a:t>
            </a:r>
          </a:p>
          <a:p>
            <a:pPr algn="r" rtl="1"/>
            <a:r>
              <a:rPr lang="ar-SA" sz="3200" dirty="0" smtClean="0">
                <a:solidFill>
                  <a:srgbClr val="002060"/>
                </a:solidFill>
              </a:rPr>
              <a:t>المؤسسات الحكومية</a:t>
            </a:r>
            <a:r>
              <a:rPr lang="ar-SA" sz="3200" dirty="0" smtClean="0"/>
              <a:t>: و التي تعمل على تفعيل القوانين و الت</a:t>
            </a:r>
            <a:r>
              <a:rPr lang="ar-AE" sz="3200" dirty="0" smtClean="0"/>
              <a:t>أ</a:t>
            </a:r>
            <a:r>
              <a:rPr lang="ar-SA" sz="3200" dirty="0" smtClean="0"/>
              <a:t>كد من تطبيق</a:t>
            </a:r>
            <a:r>
              <a:rPr lang="ar-AE" sz="3200" dirty="0" smtClean="0"/>
              <a:t>ه</a:t>
            </a:r>
            <a:r>
              <a:rPr lang="ar-SA" sz="3200" dirty="0" smtClean="0"/>
              <a:t>ا من قبل المنظمات ( مؤسسة المواصفات و المقاييس)</a:t>
            </a:r>
          </a:p>
          <a:p>
            <a:pPr algn="r" rtl="1"/>
            <a:r>
              <a:rPr lang="ar-SA" sz="3200" dirty="0" smtClean="0">
                <a:solidFill>
                  <a:srgbClr val="002060"/>
                </a:solidFill>
              </a:rPr>
              <a:t>منظمات حماية المصلحة العامة</a:t>
            </a:r>
            <a:r>
              <a:rPr lang="ar-SA" sz="3200" dirty="0" smtClean="0"/>
              <a:t>: جمعية حماية المستهلك.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85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>
                <a:solidFill>
                  <a:srgbClr val="FF0000"/>
                </a:solidFill>
              </a:rPr>
              <a:t>البيــــــــــئة الثقـــــــــــــافيــــــــــة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620000" cy="4800600"/>
          </a:xfrm>
        </p:spPr>
        <p:txBody>
          <a:bodyPr>
            <a:normAutofit/>
          </a:bodyPr>
          <a:lstStyle/>
          <a:p>
            <a:pPr algn="r" rtl="1"/>
            <a:r>
              <a:rPr lang="ar-SA" sz="3600" dirty="0" smtClean="0"/>
              <a:t>تتكون من كافة القوى </a:t>
            </a:r>
            <a:r>
              <a:rPr lang="ar-AE" sz="3600" dirty="0" smtClean="0"/>
              <a:t>و</a:t>
            </a:r>
            <a:r>
              <a:rPr lang="ar-SA" sz="3600" dirty="0" smtClean="0"/>
              <a:t> الجهات التي تؤثر</a:t>
            </a:r>
            <a:r>
              <a:rPr lang="ar-AE" sz="3600" dirty="0" smtClean="0"/>
              <a:t> </a:t>
            </a:r>
            <a:r>
              <a:rPr lang="ar-SA" sz="3600" dirty="0" smtClean="0"/>
              <a:t>و تساهم في صياغة و ادراك القيم و الاذواق و قواعد السلوك في المجتمع .</a:t>
            </a:r>
          </a:p>
          <a:p>
            <a:pPr marL="114300" indent="0" algn="r" rtl="1">
              <a:buNone/>
            </a:pPr>
            <a:endParaRPr lang="ar-SA" sz="3600" dirty="0" smtClean="0"/>
          </a:p>
          <a:p>
            <a:pPr algn="r" rtl="1"/>
            <a:r>
              <a:rPr lang="ar-SA" sz="3600" dirty="0" smtClean="0"/>
              <a:t>و بشكل عام تؤثر عل</a:t>
            </a:r>
            <a:r>
              <a:rPr lang="ar-AE" sz="3600" dirty="0" smtClean="0"/>
              <a:t>ى</a:t>
            </a:r>
            <a:r>
              <a:rPr lang="ar-SA" sz="3600" dirty="0" smtClean="0"/>
              <a:t> القيم و المعتقدات و العادات  </a:t>
            </a:r>
            <a:r>
              <a:rPr lang="ar-AE" sz="3600" dirty="0" smtClean="0"/>
              <a:t>و</a:t>
            </a:r>
            <a:r>
              <a:rPr lang="ar-SA" sz="3600" dirty="0" smtClean="0"/>
              <a:t>عل</a:t>
            </a:r>
            <a:r>
              <a:rPr lang="ar-AE" sz="3600" dirty="0" smtClean="0"/>
              <a:t>ى</a:t>
            </a:r>
            <a:r>
              <a:rPr lang="ar-SA" sz="3600" dirty="0" smtClean="0"/>
              <a:t> الس</a:t>
            </a:r>
            <a:r>
              <a:rPr lang="ar-AE" sz="3600" dirty="0" smtClean="0"/>
              <a:t>ل</a:t>
            </a:r>
            <a:r>
              <a:rPr lang="ar-SA" sz="3600" dirty="0" smtClean="0"/>
              <a:t>وك الشرائي للافراد و الذي بدوره يؤثر على القرارت التسويقية للمنظمات.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8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/>
          <a:lstStyle/>
          <a:p>
            <a:pPr algn="r"/>
            <a:r>
              <a:rPr lang="ar-SA" dirty="0" smtClean="0">
                <a:solidFill>
                  <a:srgbClr val="CC0000"/>
                </a:solidFill>
              </a:rPr>
              <a:t>تعريف البيئة التسويقية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953000"/>
          </a:xfrm>
        </p:spPr>
        <p:txBody>
          <a:bodyPr>
            <a:noAutofit/>
          </a:bodyPr>
          <a:lstStyle/>
          <a:p>
            <a:pPr algn="just" rtl="1"/>
            <a:r>
              <a:rPr lang="ar-SA" sz="2600" dirty="0" smtClean="0"/>
              <a:t>المنظمة هي نظام مفتوح على البيئة الخارجية يستمد منها احتياجاته (المدخلات) و يقدم لها مخرجات.</a:t>
            </a:r>
            <a:endParaRPr lang="ar-AE" sz="2600" dirty="0" smtClean="0"/>
          </a:p>
          <a:p>
            <a:pPr marL="114300" indent="0" algn="just" rtl="1">
              <a:buNone/>
            </a:pPr>
            <a:endParaRPr lang="ar-SA" sz="2600" dirty="0" smtClean="0"/>
          </a:p>
          <a:p>
            <a:pPr algn="just" rtl="1"/>
            <a:r>
              <a:rPr lang="ar-SA" sz="2600" dirty="0" smtClean="0">
                <a:solidFill>
                  <a:srgbClr val="FF0000"/>
                </a:solidFill>
              </a:rPr>
              <a:t>تتصف البيئة التسويقية بأنها متغيرة و غير مستقرة مما يؤدي الى</a:t>
            </a:r>
            <a:r>
              <a:rPr lang="ar-SA" sz="2600" dirty="0" smtClean="0"/>
              <a:t>:</a:t>
            </a:r>
          </a:p>
          <a:p>
            <a:pPr algn="just" rtl="1">
              <a:buFont typeface="Wingdings" pitchFamily="2" charset="2"/>
              <a:buChar char="Ø"/>
            </a:pPr>
            <a:r>
              <a:rPr lang="ar-SA" sz="2600" dirty="0" smtClean="0"/>
              <a:t>توفير فرص جديدة امام بعض المنظمات و حرمان البعض</a:t>
            </a:r>
            <a:r>
              <a:rPr lang="ar-AE" sz="2600" dirty="0" smtClean="0"/>
              <a:t> الاخر</a:t>
            </a:r>
            <a:r>
              <a:rPr lang="ar-SA" sz="2600" dirty="0" smtClean="0"/>
              <a:t> </a:t>
            </a:r>
          </a:p>
          <a:p>
            <a:pPr algn="just" rtl="1">
              <a:buFont typeface="Wingdings" pitchFamily="2" charset="2"/>
              <a:buChar char="Ø"/>
            </a:pPr>
            <a:r>
              <a:rPr lang="ar-SA" sz="2600" dirty="0" smtClean="0"/>
              <a:t>تختلف درجة تأثير البيئة على المنظمات و قدرتها على القيام بوظائفها بدرجات متفاوته سواء على الصعيد المحلي او الدولي</a:t>
            </a:r>
          </a:p>
          <a:p>
            <a:pPr algn="just" rtl="1">
              <a:buFont typeface="Wingdings" pitchFamily="2" charset="2"/>
              <a:buChar char="Ø"/>
            </a:pPr>
            <a:r>
              <a:rPr lang="ar-SA" sz="2600" dirty="0" smtClean="0"/>
              <a:t>تختلف قدرة المنظمات في السيطرة على البيئة التسويقية وعل</a:t>
            </a:r>
            <a:r>
              <a:rPr lang="ar-AE" sz="2600" dirty="0" smtClean="0"/>
              <a:t>ي</a:t>
            </a:r>
            <a:r>
              <a:rPr lang="ar-SA" sz="2600" dirty="0" smtClean="0"/>
              <a:t>ه تتأثر قدرتها على التكيف و المحافظة على المكانة التنافسية</a:t>
            </a:r>
          </a:p>
          <a:p>
            <a:pPr algn="just" rtl="1">
              <a:buFont typeface="Wingdings" pitchFamily="2" charset="2"/>
              <a:buChar char="Ø"/>
            </a:pPr>
            <a:r>
              <a:rPr lang="ar-SA" sz="2600" dirty="0" smtClean="0"/>
              <a:t>التخطيط التسويقي يعتمد على تحليل الفرص التسويقية الحال</a:t>
            </a:r>
            <a:r>
              <a:rPr lang="ar-AE" sz="2600" dirty="0" smtClean="0"/>
              <a:t>ي</a:t>
            </a:r>
            <a:r>
              <a:rPr lang="ar-SA" sz="2600" dirty="0" smtClean="0"/>
              <a:t>ة و المرتقبة في البيئة التي تعمل بها المنظمة. </a:t>
            </a:r>
          </a:p>
          <a:p>
            <a:pPr algn="just" rtl="1">
              <a:buFont typeface="Wingdings" pitchFamily="2" charset="2"/>
              <a:buChar char="Ø"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6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sz="6000" dirty="0">
                <a:solidFill>
                  <a:srgbClr val="FF0000"/>
                </a:solidFill>
              </a:rPr>
              <a:t>مشكلات تسويقية معاصرة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r" rtl="1">
              <a:buNone/>
            </a:pPr>
            <a:r>
              <a:rPr lang="ar-SA" sz="2800" dirty="0"/>
              <a:t>تشمل البيئة التسويقة قدرات و امكانيات المنظمة و كذلك الاخطار المحيطة بعملها،</a:t>
            </a:r>
            <a:r>
              <a:rPr lang="ar-AE" sz="2800" dirty="0"/>
              <a:t> و تمثل </a:t>
            </a:r>
            <a:r>
              <a:rPr lang="ar-SA" sz="2800" dirty="0"/>
              <a:t>مجموعة من العوامل أو القوى أو المتغيرات أو الظروف أو القيود التي تحدد سلوك المنظمة و طرق التصرف اللازمة لانجاحها و بقائها أو لتحقيق أهدافها. تؤثر البيئة التسويقة بطريقة مباشرة بمدى قدرة المنشأه في الحصول على المدخلات ومد</a:t>
            </a:r>
            <a:r>
              <a:rPr lang="ar-AE" sz="2800" dirty="0"/>
              <a:t>ى</a:t>
            </a:r>
            <a:r>
              <a:rPr lang="ar-SA" sz="2800" dirty="0"/>
              <a:t> قدرتها على توليد المخرجات. المدخلات تشمل المصادر البشرية، المال</a:t>
            </a:r>
            <a:r>
              <a:rPr lang="ar-AE" sz="2800" dirty="0"/>
              <a:t>ي</a:t>
            </a:r>
            <a:r>
              <a:rPr lang="ar-SA" sz="2800" dirty="0"/>
              <a:t>ة، و المواد الأولية و المعلومات ، في حين أن المخرجات تشمل عناصر المزيج التسويقي : المنتج، السعر، التوزيع و الترويج. حلّل تأثير فيروس كورونا المستجد (كوفيد 19) لمنشأة تعمل في أسواق إمارة أبو ظبي في دولة الامارات العربية المتحدة.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990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/>
          <a:lstStyle/>
          <a:p>
            <a:pPr algn="r"/>
            <a:r>
              <a:rPr lang="ar-SA" dirty="0" smtClean="0">
                <a:solidFill>
                  <a:srgbClr val="CC0000"/>
                </a:solidFill>
              </a:rPr>
              <a:t>عوامل البيئة التسويقية 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543800" cy="4830763"/>
          </a:xfrm>
        </p:spPr>
        <p:txBody>
          <a:bodyPr>
            <a:noAutofit/>
          </a:bodyPr>
          <a:lstStyle/>
          <a:p>
            <a:pPr algn="r" rtl="1"/>
            <a:r>
              <a:rPr lang="ar-SA" sz="2600" dirty="0">
                <a:solidFill>
                  <a:srgbClr val="FF0000"/>
                </a:solidFill>
              </a:rPr>
              <a:t>عوامل البيئية  الداخلية (الجزئية): </a:t>
            </a:r>
            <a:r>
              <a:rPr lang="ar-SA" sz="2600" dirty="0"/>
              <a:t>و تشمل الاهداف التنظيمية ، المصادر المال</a:t>
            </a:r>
            <a:r>
              <a:rPr lang="ar-AE" sz="2600" dirty="0"/>
              <a:t>ي</a:t>
            </a:r>
            <a:r>
              <a:rPr lang="ar-SA" sz="2600" dirty="0"/>
              <a:t>ة و المهارات الادارية  و هي عوامل يمكن السيطرة عليها من قبل المنظمة و ايضا تشمل عوامل اخرى قريبة من المنظمة و ال</a:t>
            </a:r>
            <a:r>
              <a:rPr lang="ar-AE" sz="2600" dirty="0"/>
              <a:t>ى</a:t>
            </a:r>
            <a:r>
              <a:rPr lang="ar-SA" sz="2600" dirty="0"/>
              <a:t> حد ما خاضعة لسيطرتها مثل الموردون و الوسطاء التسويقيين و العملاء/الزبائن ، و المنافسون. و ينتج عن تحليل البيئة الداخلية  تحديد نقاط القوة و الضعف.</a:t>
            </a:r>
            <a:endParaRPr lang="en-US" sz="2600" dirty="0"/>
          </a:p>
          <a:p>
            <a:pPr marL="114300" indent="0" algn="r" rtl="1">
              <a:buNone/>
            </a:pPr>
            <a:endParaRPr lang="ar-SA" sz="2600" dirty="0" smtClean="0"/>
          </a:p>
          <a:p>
            <a:pPr algn="r" rtl="1"/>
            <a:r>
              <a:rPr lang="ar-SA" sz="2600" dirty="0" smtClean="0"/>
              <a:t> </a:t>
            </a:r>
            <a:r>
              <a:rPr lang="ar-SA" sz="2600" dirty="0" smtClean="0">
                <a:solidFill>
                  <a:srgbClr val="CC0000"/>
                </a:solidFill>
              </a:rPr>
              <a:t>عوامل البيئية الخارجية (الكلية):</a:t>
            </a:r>
            <a:r>
              <a:rPr lang="ar-SA" sz="2600" dirty="0" smtClean="0"/>
              <a:t> و تشمل العوامل الاقتصادية ، والاجتماعية،  و الثقافية، والقانونية، والطبيعية، والتقنية وهي عوامل لا يمكن للمنظمة السيطرة علىها. وينتج عن تحليل عناصر البيئة الخارجية تحديد الفرص و التحديات في السوق.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57200"/>
            <a:ext cx="80264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</a:t>
            </a:r>
            <a:r>
              <a:rPr lang="ar-AE" sz="6600" b="1" dirty="0" smtClean="0">
                <a:solidFill>
                  <a:srgbClr val="C00000"/>
                </a:solidFill>
              </a:rPr>
              <a:t>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29200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4000" dirty="0"/>
              <a:t>ت</a:t>
            </a:r>
            <a:r>
              <a:rPr lang="ar-AE" sz="4000" dirty="0" smtClean="0"/>
              <a:t>عني </a:t>
            </a:r>
            <a:r>
              <a:rPr lang="ar-AE" sz="4000" dirty="0" smtClean="0">
                <a:solidFill>
                  <a:srgbClr val="FF0000"/>
                </a:solidFill>
              </a:rPr>
              <a:t>عوامل البيئة الجزئية </a:t>
            </a:r>
            <a:r>
              <a:rPr lang="ar-AE" sz="4000" dirty="0" smtClean="0"/>
              <a:t>تلك العوامل المرتبطة بشدة مع الشركة قيد الدراسة و التي تؤثر على قدرتها في خدمة الزبائن، و تشمل الشركة نفسها و الموردون و الوسطاء و الزبائن و المنافسون و الاشخاص المتصلون بالشركة. حلّل تأثير عوامل البيئة الجزئية على الانشطة التسويقية لمنظمات الاعمال المعاصرة.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3AA2-4478-44B5-9CDE-B23C8A57C9C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27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عوامل البيئة الجزئية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4735" y="2450306"/>
            <a:ext cx="1066800" cy="6096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>
                <a:solidFill>
                  <a:srgbClr val="FF0000"/>
                </a:solidFill>
              </a:rPr>
              <a:t>الموردون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2743200"/>
            <a:ext cx="1143000" cy="609600"/>
          </a:xfrm>
          <a:prstGeom prst="rect">
            <a:avLst/>
          </a:prstGeom>
          <a:noFill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>
                <a:solidFill>
                  <a:srgbClr val="FF0000"/>
                </a:solidFill>
              </a:rPr>
              <a:t>الشركة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2027238"/>
            <a:ext cx="1143000" cy="6096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mtClean="0"/>
              <a:t>اااا</a:t>
            </a:r>
            <a:r>
              <a:rPr lang="ar-SA" smtClean="0">
                <a:solidFill>
                  <a:srgbClr val="FF0000"/>
                </a:solidFill>
              </a:rPr>
              <a:t>المنافسون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21499" y="2331065"/>
            <a:ext cx="1143000" cy="6096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>
                <a:solidFill>
                  <a:srgbClr val="FF0000"/>
                </a:solidFill>
              </a:rPr>
              <a:t>الزبائن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54034" y="2332038"/>
            <a:ext cx="1143000" cy="6096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>
                <a:solidFill>
                  <a:srgbClr val="FF0000"/>
                </a:solidFill>
              </a:rPr>
              <a:t>وسطاء</a:t>
            </a:r>
            <a:r>
              <a:rPr lang="ar-SA" dirty="0"/>
              <a:t> </a:t>
            </a:r>
            <a:r>
              <a:rPr lang="ar-SA" dirty="0">
                <a:solidFill>
                  <a:srgbClr val="FF0000"/>
                </a:solidFill>
              </a:rPr>
              <a:t>التسويق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3973333"/>
            <a:ext cx="6324600" cy="762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>
                <a:solidFill>
                  <a:srgbClr val="FF0000"/>
                </a:solidFill>
              </a:rPr>
              <a:t>(</a:t>
            </a:r>
            <a:r>
              <a:rPr lang="ar-SA" dirty="0" smtClean="0">
                <a:solidFill>
                  <a:srgbClr val="FF0000"/>
                </a:solidFill>
              </a:rPr>
              <a:t>الجمهور/ الاشخاص</a:t>
            </a:r>
            <a:r>
              <a:rPr lang="ar-AE" dirty="0" smtClean="0">
                <a:solidFill>
                  <a:srgbClr val="FF0000"/>
                </a:solidFill>
              </a:rPr>
              <a:t>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ar-AE" dirty="0" smtClean="0">
                <a:solidFill>
                  <a:srgbClr val="FF0000"/>
                </a:solidFill>
              </a:rPr>
              <a:t>   </a:t>
            </a:r>
            <a:r>
              <a:rPr lang="ar-SA" dirty="0" smtClean="0">
                <a:solidFill>
                  <a:srgbClr val="FF0000"/>
                </a:solidFill>
              </a:rPr>
              <a:t>الجهات ذات الاتصال المباشر مع الشركة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6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990600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dirty="0" smtClean="0"/>
              <a:t/>
            </a:r>
            <a:br>
              <a:rPr lang="ar-SA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ar-SA" dirty="0">
                <a:solidFill>
                  <a:srgbClr val="FF0000"/>
                </a:solidFill>
              </a:rPr>
              <a:t>عوامل البيئة الجزئية:  الشركة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7543800" cy="4724400"/>
          </a:xfrm>
        </p:spPr>
        <p:txBody>
          <a:bodyPr>
            <a:noAutofit/>
          </a:bodyPr>
          <a:lstStyle/>
          <a:p>
            <a:pPr marL="457200" indent="-457200" algn="just" rtl="1">
              <a:buFont typeface="Wingdings" pitchFamily="2" charset="2"/>
              <a:buChar char="§"/>
            </a:pPr>
            <a:r>
              <a:rPr lang="ar-SA" sz="3200" b="1" dirty="0" smtClean="0">
                <a:solidFill>
                  <a:srgbClr val="002060"/>
                </a:solidFill>
              </a:rPr>
              <a:t>الادارة العل</a:t>
            </a:r>
            <a:r>
              <a:rPr lang="ar-AE" sz="3200" b="1" dirty="0" smtClean="0">
                <a:solidFill>
                  <a:srgbClr val="002060"/>
                </a:solidFill>
              </a:rPr>
              <a:t>ي</a:t>
            </a:r>
            <a:r>
              <a:rPr lang="ar-SA" sz="3200" b="1" dirty="0" smtClean="0">
                <a:solidFill>
                  <a:srgbClr val="002060"/>
                </a:solidFill>
              </a:rPr>
              <a:t>ا </a:t>
            </a:r>
            <a:r>
              <a:rPr lang="ar-AE" sz="3200" b="1" dirty="0" smtClean="0">
                <a:solidFill>
                  <a:srgbClr val="002060"/>
                </a:solidFill>
              </a:rPr>
              <a:t>: تأمين الانسجام بين اقسام الشركة لتحقيق اهداف التسويق</a:t>
            </a:r>
            <a:endParaRPr lang="ar-SA" sz="3200" b="1" dirty="0" smtClean="0">
              <a:solidFill>
                <a:srgbClr val="002060"/>
              </a:solidFill>
            </a:endParaRPr>
          </a:p>
          <a:p>
            <a:pPr marL="457200" indent="-457200" algn="just" rtl="1">
              <a:buFont typeface="Wingdings" pitchFamily="2" charset="2"/>
              <a:buChar char="§"/>
            </a:pPr>
            <a:r>
              <a:rPr lang="ar-SA" sz="3200" b="1" dirty="0" smtClean="0">
                <a:solidFill>
                  <a:srgbClr val="002060"/>
                </a:solidFill>
              </a:rPr>
              <a:t>قسم المال</a:t>
            </a:r>
            <a:r>
              <a:rPr lang="ar-AE" sz="3200" b="1" dirty="0" smtClean="0">
                <a:solidFill>
                  <a:srgbClr val="002060"/>
                </a:solidFill>
              </a:rPr>
              <a:t>ي</a:t>
            </a:r>
            <a:r>
              <a:rPr lang="ar-SA" sz="3200" b="1" dirty="0" smtClean="0">
                <a:solidFill>
                  <a:srgbClr val="002060"/>
                </a:solidFill>
              </a:rPr>
              <a:t>ة </a:t>
            </a:r>
            <a:r>
              <a:rPr lang="ar-AE" sz="3200" b="1" dirty="0" smtClean="0">
                <a:solidFill>
                  <a:srgbClr val="002060"/>
                </a:solidFill>
              </a:rPr>
              <a:t>: توفير المال لدعم خطط التسويق</a:t>
            </a:r>
            <a:endParaRPr lang="ar-SA" sz="3200" b="1" dirty="0" smtClean="0">
              <a:solidFill>
                <a:srgbClr val="002060"/>
              </a:solidFill>
            </a:endParaRPr>
          </a:p>
          <a:p>
            <a:pPr marL="457200" indent="-457200" algn="just" rtl="1">
              <a:buFont typeface="Wingdings" pitchFamily="2" charset="2"/>
              <a:buChar char="§"/>
            </a:pPr>
            <a:r>
              <a:rPr lang="ar-SA" sz="3200" b="1" dirty="0" smtClean="0">
                <a:solidFill>
                  <a:srgbClr val="002060"/>
                </a:solidFill>
              </a:rPr>
              <a:t>قسم الأبحاث و التطوير </a:t>
            </a:r>
            <a:r>
              <a:rPr lang="ar-AE" sz="3200" b="1" dirty="0" smtClean="0">
                <a:solidFill>
                  <a:srgbClr val="002060"/>
                </a:solidFill>
              </a:rPr>
              <a:t>: تصميم السلع الجذابة</a:t>
            </a:r>
            <a:endParaRPr lang="ar-SA" sz="3200" b="1" dirty="0" smtClean="0">
              <a:solidFill>
                <a:srgbClr val="002060"/>
              </a:solidFill>
            </a:endParaRPr>
          </a:p>
          <a:p>
            <a:pPr marL="457200" indent="-457200" algn="just" rtl="1">
              <a:buFont typeface="Wingdings" pitchFamily="2" charset="2"/>
              <a:buChar char="§"/>
            </a:pPr>
            <a:r>
              <a:rPr lang="ar-SA" sz="3200" b="1" dirty="0" smtClean="0">
                <a:solidFill>
                  <a:srgbClr val="002060"/>
                </a:solidFill>
              </a:rPr>
              <a:t>قسم التزويد و المشتريات </a:t>
            </a:r>
            <a:r>
              <a:rPr lang="ar-AE" sz="3200" b="1" dirty="0" smtClean="0">
                <a:solidFill>
                  <a:srgbClr val="002060"/>
                </a:solidFill>
              </a:rPr>
              <a:t>: توفير المواد الاولية و الوسيطة</a:t>
            </a:r>
            <a:endParaRPr lang="ar-SA" sz="3200" b="1" dirty="0" smtClean="0">
              <a:solidFill>
                <a:srgbClr val="002060"/>
              </a:solidFill>
            </a:endParaRPr>
          </a:p>
          <a:p>
            <a:pPr marL="457200" indent="-457200" algn="just" rtl="1">
              <a:buFont typeface="Wingdings" pitchFamily="2" charset="2"/>
              <a:buChar char="§"/>
            </a:pPr>
            <a:r>
              <a:rPr lang="ar-SA" sz="3200" b="1" dirty="0" smtClean="0">
                <a:solidFill>
                  <a:srgbClr val="002060"/>
                </a:solidFill>
              </a:rPr>
              <a:t>قسم الانتاج و العمليات </a:t>
            </a:r>
            <a:r>
              <a:rPr lang="ar-AE" sz="3200" b="1" dirty="0" smtClean="0">
                <a:solidFill>
                  <a:srgbClr val="002060"/>
                </a:solidFill>
              </a:rPr>
              <a:t>: انتاج السلع بجودة عالية</a:t>
            </a:r>
            <a:endParaRPr lang="ar-SA" sz="3200" b="1" dirty="0" smtClean="0">
              <a:solidFill>
                <a:srgbClr val="002060"/>
              </a:solidFill>
            </a:endParaRPr>
          </a:p>
          <a:p>
            <a:pPr marL="457200" indent="-457200" algn="just" rtl="1">
              <a:buFont typeface="Wingdings" pitchFamily="2" charset="2"/>
              <a:buChar char="§"/>
            </a:pPr>
            <a:r>
              <a:rPr lang="ar-SA" sz="3200" b="1" dirty="0" smtClean="0">
                <a:solidFill>
                  <a:srgbClr val="002060"/>
                </a:solidFill>
              </a:rPr>
              <a:t>قسم المحاسبة</a:t>
            </a:r>
            <a:r>
              <a:rPr lang="ar-AE" sz="3200" b="1" dirty="0" smtClean="0">
                <a:solidFill>
                  <a:srgbClr val="002060"/>
                </a:solidFill>
              </a:rPr>
              <a:t>: تقدير التكاليف و العوائد</a:t>
            </a:r>
            <a:r>
              <a:rPr lang="ar-SA" sz="3200" b="1" dirty="0" smtClean="0">
                <a:solidFill>
                  <a:srgbClr val="002060"/>
                </a:solidFill>
              </a:rPr>
              <a:t> 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838200"/>
          </a:xfrm>
        </p:spPr>
        <p:txBody>
          <a:bodyPr/>
          <a:lstStyle/>
          <a:p>
            <a:pPr algn="r"/>
            <a:r>
              <a:rPr lang="ar-SA" sz="5400" dirty="0"/>
              <a:t>عوامل البيئة الجزئية: </a:t>
            </a:r>
            <a:r>
              <a:rPr lang="ar-SA" sz="5400" dirty="0">
                <a:solidFill>
                  <a:srgbClr val="002060"/>
                </a:solidFill>
              </a:rPr>
              <a:t> </a:t>
            </a:r>
            <a:r>
              <a:rPr lang="ar-SA" sz="5400" dirty="0" smtClean="0">
                <a:solidFill>
                  <a:srgbClr val="002060"/>
                </a:solidFill>
              </a:rPr>
              <a:t>الموردون 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09600" y="1447800"/>
            <a:ext cx="7391400" cy="4495800"/>
          </a:xfrm>
        </p:spPr>
        <p:txBody>
          <a:bodyPr>
            <a:noAutofit/>
          </a:bodyPr>
          <a:lstStyle/>
          <a:p>
            <a:pPr marL="457200" indent="-457200" algn="r" rtl="1">
              <a:buFont typeface="Arial" pitchFamily="34" charset="0"/>
              <a:buChar char="•"/>
            </a:pPr>
            <a:r>
              <a:rPr lang="ar-SA" sz="2400" dirty="0" smtClean="0">
                <a:solidFill>
                  <a:srgbClr val="002060"/>
                </a:solidFill>
              </a:rPr>
              <a:t>الشركات والأفراد الذين يوفرون المدخلات للمنظمة: </a:t>
            </a:r>
          </a:p>
          <a:p>
            <a:pPr algn="r" rtl="1"/>
            <a:endParaRPr lang="ar-SA" sz="2400" dirty="0" smtClean="0">
              <a:solidFill>
                <a:srgbClr val="002060"/>
              </a:solidFill>
            </a:endParaRPr>
          </a:p>
          <a:p>
            <a:pPr marL="457200" indent="-457200" algn="r" rtl="1">
              <a:buFont typeface="Wingdings" pitchFamily="2" charset="2"/>
              <a:buChar char="Ø"/>
            </a:pPr>
            <a:r>
              <a:rPr lang="ar-SA" sz="2400" dirty="0" smtClean="0">
                <a:solidFill>
                  <a:srgbClr val="C00000"/>
                </a:solidFill>
              </a:rPr>
              <a:t> المواد الاولية و قطع الغيار و مكونات الانتاج من معدات و الالىات.</a:t>
            </a:r>
          </a:p>
          <a:p>
            <a:pPr marL="457200" indent="-457200" algn="r" rtl="1">
              <a:buFont typeface="Wingdings" pitchFamily="2" charset="2"/>
              <a:buChar char="Ø"/>
            </a:pPr>
            <a:r>
              <a:rPr lang="ar-SA" sz="2400" dirty="0" smtClean="0">
                <a:solidFill>
                  <a:srgbClr val="C00000"/>
                </a:solidFill>
              </a:rPr>
              <a:t>المصادر المالىة </a:t>
            </a:r>
          </a:p>
          <a:p>
            <a:pPr marL="457200" indent="-457200" algn="r" rtl="1">
              <a:buFont typeface="Wingdings" pitchFamily="2" charset="2"/>
              <a:buChar char="Ø"/>
            </a:pPr>
            <a:r>
              <a:rPr lang="ar-SA" sz="2400" dirty="0" smtClean="0">
                <a:solidFill>
                  <a:srgbClr val="C00000"/>
                </a:solidFill>
              </a:rPr>
              <a:t>القو</a:t>
            </a:r>
            <a:r>
              <a:rPr lang="ar-AE" sz="2400" dirty="0" smtClean="0">
                <a:solidFill>
                  <a:srgbClr val="C00000"/>
                </a:solidFill>
              </a:rPr>
              <a:t>ى</a:t>
            </a:r>
            <a:r>
              <a:rPr lang="ar-SA" sz="2400" dirty="0" smtClean="0">
                <a:solidFill>
                  <a:srgbClr val="C00000"/>
                </a:solidFill>
              </a:rPr>
              <a:t> العاملة</a:t>
            </a:r>
          </a:p>
          <a:p>
            <a:pPr marL="457200" indent="-457200" algn="r" rtl="1">
              <a:buFont typeface="Wingdings" pitchFamily="2" charset="2"/>
              <a:buChar char="Ø"/>
            </a:pPr>
            <a:r>
              <a:rPr lang="ar-SA" sz="2400" dirty="0" smtClean="0">
                <a:solidFill>
                  <a:srgbClr val="C00000"/>
                </a:solidFill>
              </a:rPr>
              <a:t>الموارد التقنية  </a:t>
            </a:r>
          </a:p>
          <a:p>
            <a:pPr marL="457200" indent="-457200" algn="r" rtl="1">
              <a:buFont typeface="Arial" pitchFamily="34" charset="0"/>
              <a:buChar char="•"/>
            </a:pPr>
            <a:r>
              <a:rPr lang="ar-SA" sz="2400" dirty="0" smtClean="0">
                <a:solidFill>
                  <a:srgbClr val="002060"/>
                </a:solidFill>
              </a:rPr>
              <a:t> </a:t>
            </a:r>
            <a:r>
              <a:rPr lang="ar-SA" sz="2400" dirty="0">
                <a:solidFill>
                  <a:srgbClr val="002060"/>
                </a:solidFill>
              </a:rPr>
              <a:t>الحلقه الاهم في نظام </a:t>
            </a:r>
            <a:r>
              <a:rPr lang="ar-SA" sz="2400" dirty="0" smtClean="0">
                <a:solidFill>
                  <a:srgbClr val="002060"/>
                </a:solidFill>
              </a:rPr>
              <a:t>خلق وتوزيع المنفع</a:t>
            </a:r>
            <a:r>
              <a:rPr lang="ar-AE" sz="2400" dirty="0" smtClean="0">
                <a:solidFill>
                  <a:srgbClr val="002060"/>
                </a:solidFill>
              </a:rPr>
              <a:t>ة</a:t>
            </a:r>
            <a:r>
              <a:rPr lang="ar-SA" sz="2400" dirty="0" smtClean="0">
                <a:solidFill>
                  <a:srgbClr val="002060"/>
                </a:solidFill>
              </a:rPr>
              <a:t> </a:t>
            </a:r>
            <a:r>
              <a:rPr lang="ar-SA" sz="2400" dirty="0">
                <a:solidFill>
                  <a:srgbClr val="002060"/>
                </a:solidFill>
              </a:rPr>
              <a:t>او القيمة الاستهلاكية لكل </a:t>
            </a:r>
            <a:r>
              <a:rPr lang="ar-SA" sz="2400" dirty="0" smtClean="0">
                <a:solidFill>
                  <a:srgbClr val="002060"/>
                </a:solidFill>
              </a:rPr>
              <a:t>منظمة</a:t>
            </a:r>
            <a:r>
              <a:rPr lang="ar-AE" sz="2400" dirty="0" smtClean="0">
                <a:solidFill>
                  <a:srgbClr val="002060"/>
                </a:solidFill>
              </a:rPr>
              <a:t>، لان التأخير بتسليم المواد بالوقت و السعر المناسب يؤثر سلبيا</a:t>
            </a:r>
            <a:endParaRPr lang="ar-SA" sz="2400" dirty="0" smtClean="0">
              <a:solidFill>
                <a:srgbClr val="002060"/>
              </a:solidFill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ar-SA" sz="2400" dirty="0" smtClean="0">
                <a:solidFill>
                  <a:srgbClr val="002060"/>
                </a:solidFill>
              </a:rPr>
              <a:t> تسعي </a:t>
            </a:r>
            <a:r>
              <a:rPr lang="ar-SA" sz="2400" dirty="0">
                <a:solidFill>
                  <a:srgbClr val="002060"/>
                </a:solidFill>
              </a:rPr>
              <a:t>المنظمات </a:t>
            </a:r>
            <a:r>
              <a:rPr lang="ar-SA" sz="2400" dirty="0" smtClean="0">
                <a:solidFill>
                  <a:srgbClr val="002060"/>
                </a:solidFill>
              </a:rPr>
              <a:t>الى </a:t>
            </a:r>
            <a:r>
              <a:rPr lang="ar-SA" sz="2400" dirty="0">
                <a:solidFill>
                  <a:srgbClr val="002060"/>
                </a:solidFill>
              </a:rPr>
              <a:t>اقامة علاقات طويلة الامد مع الموردون تصل </a:t>
            </a:r>
            <a:r>
              <a:rPr lang="ar-SA" sz="2400" dirty="0" smtClean="0">
                <a:solidFill>
                  <a:srgbClr val="002060"/>
                </a:solidFill>
              </a:rPr>
              <a:t>ال</a:t>
            </a:r>
            <a:r>
              <a:rPr lang="ar-AE" sz="2400" dirty="0" smtClean="0">
                <a:solidFill>
                  <a:srgbClr val="002060"/>
                </a:solidFill>
              </a:rPr>
              <a:t>ى</a:t>
            </a:r>
            <a:r>
              <a:rPr lang="ar-SA" sz="2400" dirty="0" smtClean="0">
                <a:solidFill>
                  <a:srgbClr val="002060"/>
                </a:solidFill>
              </a:rPr>
              <a:t> </a:t>
            </a:r>
            <a:r>
              <a:rPr lang="ar-SA" sz="2400" dirty="0">
                <a:solidFill>
                  <a:srgbClr val="002060"/>
                </a:solidFill>
              </a:rPr>
              <a:t>شراكة حقيقية </a:t>
            </a:r>
            <a:endParaRPr lang="ar-SA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DEBF0-F351-4A61-8D5A-929AB9E4A6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8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3554</TotalTime>
  <Words>1884</Words>
  <Application>Microsoft Office PowerPoint</Application>
  <PresentationFormat>On-screen Show (4:3)</PresentationFormat>
  <Paragraphs>181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Cambria</vt:lpstr>
      <vt:lpstr>Times New Roman</vt:lpstr>
      <vt:lpstr>Wingdings</vt:lpstr>
      <vt:lpstr>Adjacency</vt:lpstr>
      <vt:lpstr>البيئة التسويقية  Marketing Environment </vt:lpstr>
      <vt:lpstr>تعريف البيئة التسويقية </vt:lpstr>
      <vt:lpstr>تعريف البيئة التسويقية </vt:lpstr>
      <vt:lpstr>عوامل البيئة التسويقية </vt:lpstr>
      <vt:lpstr>PowerPoint Presentation</vt:lpstr>
      <vt:lpstr>أسئلة للمناقشة</vt:lpstr>
      <vt:lpstr>عوامل البيئة الجزئية </vt:lpstr>
      <vt:lpstr>  عوامل البيئة الجزئية:  الشركة </vt:lpstr>
      <vt:lpstr>عوامل البيئة الجزئية:  الموردون </vt:lpstr>
      <vt:lpstr>عوامل البيئة الجزئية: وسطاء التسويق</vt:lpstr>
      <vt:lpstr>عوامل البيئة الجزئية: الزبائن </vt:lpstr>
      <vt:lpstr>PowerPoint Presentation</vt:lpstr>
      <vt:lpstr>عوامل البيئة الجزئية: المنافسون</vt:lpstr>
      <vt:lpstr>PowerPoint Presentation</vt:lpstr>
      <vt:lpstr>Publics    عوامل البيئة الجزئية: الجمهور </vt:lpstr>
      <vt:lpstr>عوامل البيئة الخارجية ( الكلية)</vt:lpstr>
      <vt:lpstr>البيئة الديموغرافية السكانية  </vt:lpstr>
      <vt:lpstr>أسئلة للمناقشة</vt:lpstr>
      <vt:lpstr>البيئة الاقتصادية </vt:lpstr>
      <vt:lpstr>البيئة الاقتصادية </vt:lpstr>
      <vt:lpstr>البيئة الاقتصادية </vt:lpstr>
      <vt:lpstr>PowerPoint Presentation</vt:lpstr>
      <vt:lpstr>مراحل الدورة الاقتصادية </vt:lpstr>
      <vt:lpstr>أسئلة للمناقشة</vt:lpstr>
      <vt:lpstr>البيئة الطبيعية </vt:lpstr>
      <vt:lpstr>البيئة التكنولوجية </vt:lpstr>
      <vt:lpstr>البيئة السياسة و القانونية</vt:lpstr>
      <vt:lpstr>البيئة السياسة و القانونية</vt:lpstr>
      <vt:lpstr>البيــــــــــئة الثقـــــــــــــافيــــــــــة </vt:lpstr>
      <vt:lpstr>مشكلات تسويقية معاصرة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البيئة التسويقية  Marketing Environment </dc:title>
  <dc:creator>Kholoud Ibrahim AlQeisi</dc:creator>
  <cp:lastModifiedBy>Salim Al Jundi </cp:lastModifiedBy>
  <cp:revision>75</cp:revision>
  <dcterms:created xsi:type="dcterms:W3CDTF">2016-09-18T10:48:05Z</dcterms:created>
  <dcterms:modified xsi:type="dcterms:W3CDTF">2020-04-03T16:57:30Z</dcterms:modified>
</cp:coreProperties>
</file>