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73" r:id="rId2"/>
    <p:sldId id="283" r:id="rId3"/>
    <p:sldId id="275" r:id="rId4"/>
    <p:sldId id="257" r:id="rId5"/>
    <p:sldId id="276" r:id="rId6"/>
    <p:sldId id="259" r:id="rId7"/>
    <p:sldId id="278" r:id="rId8"/>
    <p:sldId id="260" r:id="rId9"/>
    <p:sldId id="277" r:id="rId10"/>
    <p:sldId id="279" r:id="rId11"/>
    <p:sldId id="294" r:id="rId12"/>
    <p:sldId id="262" r:id="rId13"/>
    <p:sldId id="264" r:id="rId14"/>
    <p:sldId id="265" r:id="rId15"/>
    <p:sldId id="291" r:id="rId16"/>
    <p:sldId id="293" r:id="rId17"/>
    <p:sldId id="266" r:id="rId18"/>
    <p:sldId id="280" r:id="rId19"/>
    <p:sldId id="267" r:id="rId20"/>
    <p:sldId id="285" r:id="rId21"/>
    <p:sldId id="295" r:id="rId22"/>
    <p:sldId id="268" r:id="rId23"/>
    <p:sldId id="281" r:id="rId24"/>
    <p:sldId id="284" r:id="rId25"/>
    <p:sldId id="269" r:id="rId26"/>
    <p:sldId id="282" r:id="rId27"/>
    <p:sldId id="292" r:id="rId28"/>
    <p:sldId id="286" r:id="rId29"/>
    <p:sldId id="270" r:id="rId30"/>
    <p:sldId id="287" r:id="rId31"/>
    <p:sldId id="289" r:id="rId32"/>
    <p:sldId id="288" r:id="rId33"/>
    <p:sldId id="290" r:id="rId34"/>
    <p:sldId id="271" r:id="rId35"/>
    <p:sldId id="29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97" autoAdjust="0"/>
    <p:restoredTop sz="94660"/>
  </p:normalViewPr>
  <p:slideViewPr>
    <p:cSldViewPr snapToGrid="0">
      <p:cViewPr varScale="1">
        <p:scale>
          <a:sx n="94" d="100"/>
          <a:sy n="94" d="100"/>
        </p:scale>
        <p:origin x="91"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702B7-D7E0-4CC1-93F9-AE7123347AED}" type="datetimeFigureOut">
              <a:rPr lang="en-US" smtClean="0"/>
              <a:t>18-Sep-24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7C07BE-98EB-4392-B174-D128BE280796}" type="slidenum">
              <a:rPr lang="en-US" smtClean="0"/>
              <a:t>‹#›</a:t>
            </a:fld>
            <a:endParaRPr lang="en-US"/>
          </a:p>
        </p:txBody>
      </p:sp>
    </p:spTree>
    <p:extLst>
      <p:ext uri="{BB962C8B-B14F-4D97-AF65-F5344CB8AC3E}">
        <p14:creationId xmlns:p14="http://schemas.microsoft.com/office/powerpoint/2010/main" val="103443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Reem</a:t>
            </a:r>
            <a:r>
              <a:rPr lang="en-US" dirty="0"/>
              <a:t> Al </a:t>
            </a:r>
            <a:r>
              <a:rPr lang="en-US"/>
              <a:t>Shamsi</a:t>
            </a:r>
            <a:endParaRPr lang="en-US" dirty="0"/>
          </a:p>
        </p:txBody>
      </p:sp>
      <p:sp>
        <p:nvSpPr>
          <p:cNvPr id="4" name="Slide Number Placeholder 3"/>
          <p:cNvSpPr>
            <a:spLocks noGrp="1"/>
          </p:cNvSpPr>
          <p:nvPr>
            <p:ph type="sldNum" sz="quarter" idx="10"/>
          </p:nvPr>
        </p:nvSpPr>
        <p:spPr/>
        <p:txBody>
          <a:bodyPr/>
          <a:lstStyle/>
          <a:p>
            <a:fld id="{AECD4EBA-F139-4A77-A3AA-3437EBEA0FF1}" type="slidenum">
              <a:rPr lang="en-US" smtClean="0"/>
              <a:t>1</a:t>
            </a:fld>
            <a:endParaRPr lang="en-US"/>
          </a:p>
        </p:txBody>
      </p:sp>
    </p:spTree>
    <p:extLst>
      <p:ext uri="{BB962C8B-B14F-4D97-AF65-F5344CB8AC3E}">
        <p14:creationId xmlns:p14="http://schemas.microsoft.com/office/powerpoint/2010/main" val="3043404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sz="1400">
                <a:solidFill>
                  <a:schemeClr val="tx1"/>
                </a:solidFill>
              </a:defRPr>
            </a:lvl1pPr>
          </a:lstStyle>
          <a:p>
            <a:fld id="{520937D2-A1C1-4C7A-B0E3-C512CF5D1096}" type="datetime2">
              <a:rPr lang="en-US" smtClean="0"/>
              <a:t>Wednesday, September 18, 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sz="1600">
                <a:solidFill>
                  <a:schemeClr val="tx1"/>
                </a:solidFill>
              </a:defRPr>
            </a:lvl1pPr>
          </a:lstStyle>
          <a:p>
            <a:fld id="{1E9E7BDF-8570-49C1-B93E-BAB12EA92DA3}" type="slidenum">
              <a:rPr lang="en-US" smtClean="0"/>
              <a:pPr/>
              <a:t>‹#›</a:t>
            </a:fld>
            <a:endParaRPr lang="en-US" dirty="0"/>
          </a:p>
        </p:txBody>
      </p:sp>
    </p:spTree>
    <p:extLst>
      <p:ext uri="{BB962C8B-B14F-4D97-AF65-F5344CB8AC3E}">
        <p14:creationId xmlns:p14="http://schemas.microsoft.com/office/powerpoint/2010/main" val="182248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B08FA7-1306-411D-9B96-F6A3AD90609B}" type="datetime2">
              <a:rPr lang="en-US" smtClean="0"/>
              <a:t>Wednesday, September 18,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520015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60B25C-FECD-4BEB-A022-D8FD6EA6C7AD}" type="datetime2">
              <a:rPr lang="en-US" smtClean="0"/>
              <a:t>Wednesday, September 18,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3778461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endParaRPr lang="ar-SA"/>
          </a:p>
        </p:txBody>
      </p:sp>
      <p:sp>
        <p:nvSpPr>
          <p:cNvPr id="3" name="ClipArt Placeholder 2"/>
          <p:cNvSpPr>
            <a:spLocks noGrp="1"/>
          </p:cNvSpPr>
          <p:nvPr>
            <p:ph type="clipArt" sz="half" idx="1"/>
          </p:nvPr>
        </p:nvSpPr>
        <p:spPr>
          <a:xfrm>
            <a:off x="609600" y="1600201"/>
            <a:ext cx="5384800" cy="4530725"/>
          </a:xfrm>
        </p:spPr>
        <p:txBody>
          <a:bodyPr/>
          <a:lstStyle/>
          <a:p>
            <a:pPr lvl="0"/>
            <a:endParaRPr lang="ar-SA" noProof="0"/>
          </a:p>
        </p:txBody>
      </p:sp>
      <p:sp>
        <p:nvSpPr>
          <p:cNvPr id="4" name="Text Placeholder 3"/>
          <p:cNvSpPr>
            <a:spLocks noGrp="1"/>
          </p:cNvSpPr>
          <p:nvPr>
            <p:ph type="body"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39"/>
          <p:cNvSpPr>
            <a:spLocks noGrp="1" noChangeArrowheads="1"/>
          </p:cNvSpPr>
          <p:nvPr>
            <p:ph type="dt" sz="half" idx="10"/>
          </p:nvPr>
        </p:nvSpPr>
        <p:spPr>
          <a:ln/>
        </p:spPr>
        <p:txBody>
          <a:bodyPr/>
          <a:lstStyle>
            <a:lvl1pPr>
              <a:defRPr/>
            </a:lvl1pPr>
          </a:lstStyle>
          <a:p>
            <a:pPr>
              <a:defRPr/>
            </a:pPr>
            <a:fld id="{0C3FDE86-6261-435D-8135-543A25A000F6}" type="datetime2">
              <a:rPr lang="en-US" smtClean="0"/>
              <a:t>Wednesday, September 18, 2024</a:t>
            </a:fld>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8610600" y="6356350"/>
            <a:ext cx="2743200" cy="365125"/>
          </a:xfrm>
          <a:prstGeom prst="rect">
            <a:avLst/>
          </a:prstGeom>
          <a:ln/>
        </p:spPr>
        <p:txBody>
          <a:bodyPr/>
          <a:lstStyle>
            <a:lvl1pPr>
              <a:defRPr sz="1600">
                <a:solidFill>
                  <a:schemeClr val="tx1"/>
                </a:solidFill>
              </a:defRPr>
            </a:lvl1pPr>
          </a:lstStyle>
          <a:p>
            <a:pPr>
              <a:defRPr/>
            </a:pPr>
            <a:fld id="{0BE6D904-ED59-4E61-96A8-EAE736E8E385}" type="slidenum">
              <a:rPr lang="ar-SA" altLang="en-US" smtClean="0"/>
              <a:pPr>
                <a:defRPr/>
              </a:pPr>
              <a:t>‹#›</a:t>
            </a:fld>
            <a:endParaRPr lang="en-US" altLang="en-US" dirty="0"/>
          </a:p>
        </p:txBody>
      </p:sp>
    </p:spTree>
    <p:extLst>
      <p:ext uri="{BB962C8B-B14F-4D97-AF65-F5344CB8AC3E}">
        <p14:creationId xmlns:p14="http://schemas.microsoft.com/office/powerpoint/2010/main" val="1945556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endParaRPr lang="ar-SA"/>
          </a:p>
        </p:txBody>
      </p:sp>
      <p:sp>
        <p:nvSpPr>
          <p:cNvPr id="3" name="Content Placeholder 2"/>
          <p:cNvSpPr>
            <a:spLocks noGrp="1"/>
          </p:cNvSpPr>
          <p:nvPr>
            <p:ph sz="quarter" idx="1"/>
          </p:nvPr>
        </p:nvSpPr>
        <p:spPr>
          <a:xfrm>
            <a:off x="609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quarter" idx="2"/>
          </p:nvPr>
        </p:nvSpPr>
        <p:spPr>
          <a:xfrm>
            <a:off x="609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half" idx="3"/>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Rectangle 39"/>
          <p:cNvSpPr>
            <a:spLocks noGrp="1" noChangeArrowheads="1"/>
          </p:cNvSpPr>
          <p:nvPr>
            <p:ph type="dt" sz="half" idx="10"/>
          </p:nvPr>
        </p:nvSpPr>
        <p:spPr>
          <a:ln/>
        </p:spPr>
        <p:txBody>
          <a:bodyPr/>
          <a:lstStyle>
            <a:lvl1pPr>
              <a:defRPr/>
            </a:lvl1pPr>
          </a:lstStyle>
          <a:p>
            <a:pPr>
              <a:defRPr/>
            </a:pPr>
            <a:fld id="{3D809AC4-090D-40B7-ABC2-B63E903FBA02}" type="datetime2">
              <a:rPr lang="en-US" smtClean="0"/>
              <a:t>Wednesday, September 18, 2024</a:t>
            </a:fld>
            <a:endParaRPr lang="en-US"/>
          </a:p>
        </p:txBody>
      </p:sp>
      <p:sp>
        <p:nvSpPr>
          <p:cNvPr id="7" name="Rectangle 40"/>
          <p:cNvSpPr>
            <a:spLocks noGrp="1" noChangeArrowheads="1"/>
          </p:cNvSpPr>
          <p:nvPr>
            <p:ph type="ftr" sz="quarter" idx="11"/>
          </p:nvPr>
        </p:nvSpPr>
        <p:spPr>
          <a:ln/>
        </p:spPr>
        <p:txBody>
          <a:bodyPr/>
          <a:lstStyle>
            <a:lvl1pPr>
              <a:defRPr/>
            </a:lvl1pPr>
          </a:lstStyle>
          <a:p>
            <a:pPr>
              <a:defRPr/>
            </a:pPr>
            <a:endParaRPr lang="en-US"/>
          </a:p>
        </p:txBody>
      </p:sp>
      <p:sp>
        <p:nvSpPr>
          <p:cNvPr id="8" name="Rectangle 41"/>
          <p:cNvSpPr>
            <a:spLocks noGrp="1" noChangeArrowheads="1"/>
          </p:cNvSpPr>
          <p:nvPr>
            <p:ph type="sldNum" sz="quarter" idx="12"/>
          </p:nvPr>
        </p:nvSpPr>
        <p:spPr>
          <a:xfrm>
            <a:off x="8610600" y="6356350"/>
            <a:ext cx="2743200" cy="365125"/>
          </a:xfrm>
          <a:prstGeom prst="rect">
            <a:avLst/>
          </a:prstGeom>
          <a:ln/>
        </p:spPr>
        <p:txBody>
          <a:bodyPr/>
          <a:lstStyle>
            <a:lvl1pPr>
              <a:defRPr/>
            </a:lvl1pPr>
          </a:lstStyle>
          <a:p>
            <a:pPr>
              <a:defRPr/>
            </a:pPr>
            <a:fld id="{7C7197C1-C40E-4CE7-A5FB-3F570D40F750}" type="slidenum">
              <a:rPr lang="ar-SA" altLang="en-US"/>
              <a:pPr>
                <a:defRPr/>
              </a:pPr>
              <a:t>‹#›</a:t>
            </a:fld>
            <a:endParaRPr lang="en-US" altLang="en-US"/>
          </a:p>
        </p:txBody>
      </p:sp>
    </p:spTree>
    <p:extLst>
      <p:ext uri="{BB962C8B-B14F-4D97-AF65-F5344CB8AC3E}">
        <p14:creationId xmlns:p14="http://schemas.microsoft.com/office/powerpoint/2010/main" val="1124851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endParaRPr lang="ar-SA"/>
          </a:p>
        </p:txBody>
      </p:sp>
      <p:sp>
        <p:nvSpPr>
          <p:cNvPr id="3" name="Text Placeholder 2"/>
          <p:cNvSpPr>
            <a:spLocks noGrp="1"/>
          </p:cNvSpPr>
          <p:nvPr>
            <p:ph type="body" sz="half" idx="1"/>
          </p:nvPr>
        </p:nvSpPr>
        <p:spPr>
          <a:xfrm>
            <a:off x="609600" y="1600201"/>
            <a:ext cx="10972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609600" y="3941763"/>
            <a:ext cx="10972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39"/>
          <p:cNvSpPr>
            <a:spLocks noGrp="1" noChangeArrowheads="1"/>
          </p:cNvSpPr>
          <p:nvPr>
            <p:ph type="dt" sz="half" idx="10"/>
          </p:nvPr>
        </p:nvSpPr>
        <p:spPr>
          <a:ln/>
        </p:spPr>
        <p:txBody>
          <a:bodyPr/>
          <a:lstStyle>
            <a:lvl1pPr>
              <a:defRPr/>
            </a:lvl1pPr>
          </a:lstStyle>
          <a:p>
            <a:pPr>
              <a:defRPr/>
            </a:pPr>
            <a:fld id="{28501475-5440-4EF1-A88A-A908233767F8}" type="datetime2">
              <a:rPr lang="en-US" smtClean="0"/>
              <a:t>Wednesday, September 18, 2024</a:t>
            </a:fld>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8610600" y="6356350"/>
            <a:ext cx="2743200" cy="365125"/>
          </a:xfrm>
          <a:prstGeom prst="rect">
            <a:avLst/>
          </a:prstGeom>
          <a:ln/>
        </p:spPr>
        <p:txBody>
          <a:bodyPr/>
          <a:lstStyle>
            <a:lvl1pPr>
              <a:defRPr/>
            </a:lvl1pPr>
          </a:lstStyle>
          <a:p>
            <a:pPr>
              <a:defRPr/>
            </a:pPr>
            <a:fld id="{30A1D260-68D8-40CE-B11B-6AFAE8426F30}" type="slidenum">
              <a:rPr lang="ar-SA" altLang="en-US"/>
              <a:pPr>
                <a:defRPr/>
              </a:pPr>
              <a:t>‹#›</a:t>
            </a:fld>
            <a:endParaRPr lang="en-US" altLang="en-US"/>
          </a:p>
        </p:txBody>
      </p:sp>
    </p:spTree>
    <p:extLst>
      <p:ext uri="{BB962C8B-B14F-4D97-AF65-F5344CB8AC3E}">
        <p14:creationId xmlns:p14="http://schemas.microsoft.com/office/powerpoint/2010/main" val="1295242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endParaRPr lang="ar-SA"/>
          </a:p>
        </p:txBody>
      </p:sp>
      <p:sp>
        <p:nvSpPr>
          <p:cNvPr id="3" name="Content Placeholder 2"/>
          <p:cNvSpPr>
            <a:spLocks noGrp="1"/>
          </p:cNvSpPr>
          <p:nvPr>
            <p:ph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39"/>
          <p:cNvSpPr>
            <a:spLocks noGrp="1" noChangeArrowheads="1"/>
          </p:cNvSpPr>
          <p:nvPr>
            <p:ph type="dt" sz="half" idx="10"/>
          </p:nvPr>
        </p:nvSpPr>
        <p:spPr>
          <a:ln/>
        </p:spPr>
        <p:txBody>
          <a:bodyPr/>
          <a:lstStyle>
            <a:lvl1pPr>
              <a:defRPr/>
            </a:lvl1pPr>
          </a:lstStyle>
          <a:p>
            <a:pPr>
              <a:defRPr/>
            </a:pPr>
            <a:fld id="{7E11795E-E260-4B72-8EB4-6049F9B1BAF5}" type="datetime2">
              <a:rPr lang="en-US" smtClean="0"/>
              <a:t>Wednesday, September 18, 2024</a:t>
            </a:fld>
            <a:endParaRPr lang="en-US"/>
          </a:p>
        </p:txBody>
      </p:sp>
      <p:sp>
        <p:nvSpPr>
          <p:cNvPr id="6" name="Rectangle 40"/>
          <p:cNvSpPr>
            <a:spLocks noGrp="1" noChangeArrowheads="1"/>
          </p:cNvSpPr>
          <p:nvPr>
            <p:ph type="ftr" sz="quarter" idx="11"/>
          </p:nvPr>
        </p:nvSpPr>
        <p:spPr>
          <a:ln/>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8610600" y="6356350"/>
            <a:ext cx="2743200" cy="365125"/>
          </a:xfrm>
          <a:prstGeom prst="rect">
            <a:avLst/>
          </a:prstGeom>
          <a:ln/>
        </p:spPr>
        <p:txBody>
          <a:bodyPr/>
          <a:lstStyle>
            <a:lvl1pPr>
              <a:defRPr/>
            </a:lvl1pPr>
          </a:lstStyle>
          <a:p>
            <a:pPr>
              <a:defRPr/>
            </a:pPr>
            <a:fld id="{CE454F2C-4DE2-462D-9EC1-1A0C223509BD}" type="slidenum">
              <a:rPr lang="ar-SA" altLang="en-US"/>
              <a:pPr>
                <a:defRPr/>
              </a:pPr>
              <a:t>‹#›</a:t>
            </a:fld>
            <a:endParaRPr lang="en-US" altLang="en-US"/>
          </a:p>
        </p:txBody>
      </p:sp>
    </p:spTree>
    <p:extLst>
      <p:ext uri="{BB962C8B-B14F-4D97-AF65-F5344CB8AC3E}">
        <p14:creationId xmlns:p14="http://schemas.microsoft.com/office/powerpoint/2010/main" val="33746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534393-7624-4C0A-9B97-22FFB65186BC}" type="datetime2">
              <a:rPr lang="en-US" smtClean="0"/>
              <a:t>Wednesday, September 18,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1846519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D62073-B399-4AFC-96E9-437C7F1D50CC}" type="datetime2">
              <a:rPr lang="en-US" smtClean="0"/>
              <a:t>Wednesday, September 18,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2863665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9C23DA-E430-44DC-A053-9C6A8F13B35D}" type="datetime2">
              <a:rPr lang="en-US" smtClean="0"/>
              <a:t>Wednesday, September 18,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60907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60BD1B-0F22-4277-95F6-9F38A4351FBB}" type="datetime2">
              <a:rPr lang="en-US" smtClean="0"/>
              <a:t>Wednesday, September 18, 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2064364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41852E-01DD-46A7-9C79-13561B6149EB}" type="datetime2">
              <a:rPr lang="en-US" smtClean="0"/>
              <a:t>Wednesday, September 18, 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186433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A8CA52-0390-4AD1-9196-D9A6E551A57C}" type="datetime2">
              <a:rPr lang="en-US" smtClean="0"/>
              <a:t>Wednesday, September 18, 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98138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99DF86-A71B-4478-8E21-236285D25DC2}" type="datetime2">
              <a:rPr lang="en-US" smtClean="0"/>
              <a:t>Wednesday, September 18,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123085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0BDE84-4FE8-4D7D-92D3-7E8E8EF07190}" type="datetime2">
              <a:rPr lang="en-US" smtClean="0"/>
              <a:t>Wednesday, September 18,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E9E7BDF-8570-49C1-B93E-BAB12EA92DA3}" type="slidenum">
              <a:rPr lang="en-US" smtClean="0"/>
              <a:t>‹#›</a:t>
            </a:fld>
            <a:endParaRPr lang="en-US"/>
          </a:p>
        </p:txBody>
      </p:sp>
    </p:spTree>
    <p:extLst>
      <p:ext uri="{BB962C8B-B14F-4D97-AF65-F5344CB8AC3E}">
        <p14:creationId xmlns:p14="http://schemas.microsoft.com/office/powerpoint/2010/main" val="121250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57000">
              <a:schemeClr val="accent6">
                <a:lumMod val="0"/>
                <a:lumOff val="100000"/>
              </a:schemeClr>
            </a:gs>
            <a:gs pos="95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400">
                <a:solidFill>
                  <a:schemeClr val="tx1"/>
                </a:solidFill>
              </a:defRPr>
            </a:lvl1pPr>
          </a:lstStyle>
          <a:p>
            <a:fld id="{1B1D92E8-A381-4A01-AD9F-4FCA8129E12E}" type="datetime2">
              <a:rPr lang="en-US" smtClean="0"/>
              <a:t>Wednesday, September 18, 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ounded Rectangle 6"/>
          <p:cNvSpPr/>
          <p:nvPr userDrawn="1"/>
        </p:nvSpPr>
        <p:spPr>
          <a:xfrm>
            <a:off x="10287000" y="6266656"/>
            <a:ext cx="1905000" cy="54451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fld id="{C1963450-7810-4CD9-8904-F452DBB3FB81}" type="slidenum">
              <a:rPr lang="en-US" sz="3200" smtClean="0"/>
              <a:t>‹#›</a:t>
            </a:fld>
            <a:r>
              <a:rPr lang="en-US" sz="3200" dirty="0"/>
              <a:t> of 35</a:t>
            </a:r>
          </a:p>
        </p:txBody>
      </p:sp>
    </p:spTree>
    <p:extLst>
      <p:ext uri="{BB962C8B-B14F-4D97-AF65-F5344CB8AC3E}">
        <p14:creationId xmlns:p14="http://schemas.microsoft.com/office/powerpoint/2010/main" val="4176648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797" y="3966693"/>
            <a:ext cx="9388699" cy="2389657"/>
          </a:xfrm>
        </p:spPr>
        <p:txBody>
          <a:bodyPr>
            <a:normAutofit/>
          </a:bodyPr>
          <a:lstStyle/>
          <a:p>
            <a:pPr algn="ctr"/>
            <a:r>
              <a:rPr lang="ar-AE" sz="8900" dirty="0">
                <a:solidFill>
                  <a:srgbClr val="002060"/>
                </a:solidFill>
              </a:rPr>
              <a:t>تعريف </a:t>
            </a:r>
            <a:r>
              <a:rPr lang="ar-AE" sz="8900">
                <a:solidFill>
                  <a:srgbClr val="002060"/>
                </a:solidFill>
              </a:rPr>
              <a:t>الإدارة ومدارسها</a:t>
            </a:r>
            <a:br>
              <a:rPr lang="en-US" dirty="0">
                <a:solidFill>
                  <a:srgbClr val="CC0000"/>
                </a:solidFill>
              </a:rPr>
            </a:br>
            <a:endParaRPr lang="en-US" dirty="0">
              <a:solidFill>
                <a:srgbClr val="CC0000"/>
              </a:solidFill>
            </a:endParaRPr>
          </a:p>
        </p:txBody>
      </p:sp>
      <p:sp>
        <p:nvSpPr>
          <p:cNvPr id="3" name="TextBox 2"/>
          <p:cNvSpPr txBox="1"/>
          <p:nvPr/>
        </p:nvSpPr>
        <p:spPr>
          <a:xfrm>
            <a:off x="3393046" y="2155018"/>
            <a:ext cx="5410200" cy="1446550"/>
          </a:xfrm>
          <a:prstGeom prst="rect">
            <a:avLst/>
          </a:prstGeom>
          <a:noFill/>
        </p:spPr>
        <p:txBody>
          <a:bodyPr wrap="square" rtlCol="0">
            <a:spAutoFit/>
          </a:bodyPr>
          <a:lstStyle/>
          <a:p>
            <a:pPr algn="ctr"/>
            <a:r>
              <a:rPr lang="ar-AE" sz="8800" dirty="0">
                <a:solidFill>
                  <a:srgbClr val="C00000"/>
                </a:solidFill>
              </a:rPr>
              <a:t>الفصل الاول</a:t>
            </a:r>
            <a:endParaRPr lang="en-US" sz="8800" dirty="0">
              <a:solidFill>
                <a:srgbClr val="C00000"/>
              </a:solidFill>
            </a:endParaRPr>
          </a:p>
        </p:txBody>
      </p:sp>
      <p:sp>
        <p:nvSpPr>
          <p:cNvPr id="5" name="TextBox 4"/>
          <p:cNvSpPr txBox="1"/>
          <p:nvPr/>
        </p:nvSpPr>
        <p:spPr>
          <a:xfrm>
            <a:off x="785611" y="515155"/>
            <a:ext cx="10251583" cy="923330"/>
          </a:xfrm>
          <a:prstGeom prst="rect">
            <a:avLst/>
          </a:prstGeom>
          <a:noFill/>
        </p:spPr>
        <p:txBody>
          <a:bodyPr wrap="square" rtlCol="0">
            <a:spAutoFit/>
          </a:bodyPr>
          <a:lstStyle/>
          <a:p>
            <a:pPr algn="ctr" rtl="1"/>
            <a:r>
              <a:rPr lang="ar-AE" sz="5400" dirty="0"/>
              <a:t>د.سالم الجندي: مبادئ الإدارة </a:t>
            </a:r>
            <a:r>
              <a:rPr lang="en-US" sz="5400" dirty="0"/>
              <a:t>0501200A</a:t>
            </a:r>
          </a:p>
        </p:txBody>
      </p:sp>
      <p:sp>
        <p:nvSpPr>
          <p:cNvPr id="6" name="Date Placeholder 5"/>
          <p:cNvSpPr>
            <a:spLocks noGrp="1"/>
          </p:cNvSpPr>
          <p:nvPr>
            <p:ph type="dt" sz="half" idx="10"/>
          </p:nvPr>
        </p:nvSpPr>
        <p:spPr/>
        <p:txBody>
          <a:bodyPr/>
          <a:lstStyle/>
          <a:p>
            <a:fld id="{487412F2-F926-4A81-99D0-94BCD5275E9B}" type="datetime2">
              <a:rPr lang="en-US" smtClean="0"/>
              <a:t>Wednesday, September 18, 2024</a:t>
            </a:fld>
            <a:endParaRPr lang="en-US" dirty="0"/>
          </a:p>
        </p:txBody>
      </p:sp>
    </p:spTree>
    <p:extLst>
      <p:ext uri="{BB962C8B-B14F-4D97-AF65-F5344CB8AC3E}">
        <p14:creationId xmlns:p14="http://schemas.microsoft.com/office/powerpoint/2010/main" val="3310981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E4875-5169-479A-ACF7-45FFD8B9EB96}" type="datetime2">
              <a:rPr lang="en-US" smtClean="0"/>
              <a:t>Wednesday, September 18, 2024</a:t>
            </a:fld>
            <a:endParaRPr lang="en-US"/>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08339" y="272738"/>
            <a:ext cx="10496282" cy="533695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7"/>
          <p:cNvSpPr>
            <a:spLocks noChangeArrowheads="1"/>
          </p:cNvSpPr>
          <p:nvPr/>
        </p:nvSpPr>
        <p:spPr bwMode="auto">
          <a:xfrm>
            <a:off x="1736602" y="5533113"/>
            <a:ext cx="68739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ar-SA" altLang="zh-CN" sz="2800" b="1" dirty="0">
                <a:cs typeface="Arabic Transparent" panose="020B0604020202020204" pitchFamily="34" charset="0"/>
              </a:rPr>
              <a:t>توضيح مختصر لبعض نظريات الإدارة في العصر الحديث.</a:t>
            </a:r>
            <a:r>
              <a:rPr lang="en-US" altLang="zh-CN" sz="1600" b="1" dirty="0">
                <a:solidFill>
                  <a:schemeClr val="accent1"/>
                </a:solidFill>
                <a:ea typeface="SimSun" panose="02010600030101010101" pitchFamily="2" charset="-122"/>
                <a:cs typeface="Arabic Transparent" panose="020B0604020202020204" pitchFamily="34" charset="0"/>
              </a:rPr>
              <a:t> </a:t>
            </a:r>
          </a:p>
        </p:txBody>
      </p:sp>
    </p:spTree>
    <p:extLst>
      <p:ext uri="{BB962C8B-B14F-4D97-AF65-F5344CB8AC3E}">
        <p14:creationId xmlns:p14="http://schemas.microsoft.com/office/powerpoint/2010/main" val="382305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C6828-9435-4C52-AEBF-FBD7038496E9}" type="datetime2">
              <a:rPr lang="en-US" smtClean="0"/>
              <a:t>Wednesday, September 18, 2024</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4849" y="412124"/>
            <a:ext cx="8594007" cy="5945002"/>
          </a:xfrm>
          <a:prstGeom prst="rect">
            <a:avLst/>
          </a:prstGeom>
        </p:spPr>
      </p:pic>
    </p:spTree>
    <p:extLst>
      <p:ext uri="{BB962C8B-B14F-4D97-AF65-F5344CB8AC3E}">
        <p14:creationId xmlns:p14="http://schemas.microsoft.com/office/powerpoint/2010/main" val="296359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81200" y="61914"/>
            <a:ext cx="8229600" cy="630237"/>
          </a:xfrm>
        </p:spPr>
        <p:txBody>
          <a:bodyPr>
            <a:normAutofit/>
          </a:bodyPr>
          <a:lstStyle/>
          <a:p>
            <a:pPr algn="ctr" eaLnBrk="1" hangingPunct="1">
              <a:defRPr/>
            </a:pPr>
            <a:r>
              <a:rPr lang="ar-SA" altLang="zh-CN" sz="3600" b="1" dirty="0">
                <a:solidFill>
                  <a:srgbClr val="C00000"/>
                </a:solidFill>
                <a:cs typeface="Arabic Transparent" pitchFamily="2" charset="0"/>
              </a:rPr>
              <a:t>نظره تاريخية في الإدارة</a:t>
            </a:r>
            <a:endParaRPr lang="en-US" sz="3600" dirty="0">
              <a:solidFill>
                <a:srgbClr val="C00000"/>
              </a:solidFill>
              <a:cs typeface="Arabic Transparent" pitchFamily="2" charset="0"/>
            </a:endParaRPr>
          </a:p>
        </p:txBody>
      </p:sp>
      <p:sp>
        <p:nvSpPr>
          <p:cNvPr id="49155" name="Rectangle 3"/>
          <p:cNvSpPr>
            <a:spLocks noGrp="1" noChangeArrowheads="1"/>
          </p:cNvSpPr>
          <p:nvPr>
            <p:ph type="body" sz="half" idx="3"/>
          </p:nvPr>
        </p:nvSpPr>
        <p:spPr>
          <a:xfrm>
            <a:off x="838200" y="692151"/>
            <a:ext cx="10688391" cy="5664200"/>
          </a:xfrm>
          <a:solidFill>
            <a:schemeClr val="bg1"/>
          </a:solidFill>
        </p:spPr>
        <p:txBody>
          <a:bodyPr>
            <a:noAutofit/>
          </a:bodyPr>
          <a:lstStyle/>
          <a:p>
            <a:pPr algn="r" rtl="1" eaLnBrk="1" fontAlgn="ctr" hangingPunct="1">
              <a:buFont typeface="Wingdings" panose="05000000000000000000" pitchFamily="2" charset="2"/>
              <a:buNone/>
            </a:pPr>
            <a:r>
              <a:rPr lang="ar-SA" sz="2400" dirty="0">
                <a:solidFill>
                  <a:srgbClr val="000000"/>
                </a:solidFill>
                <a:latin typeface="Arial" panose="020B0604020202020204" pitchFamily="34" charset="0"/>
              </a:rPr>
              <a:t>الإدارة كممارسة بدأت مع وجود الإنسان في كوكب الأرض، أما الإدارة كعلم </a:t>
            </a:r>
            <a:r>
              <a:rPr lang="en-US" sz="2400" dirty="0">
                <a:solidFill>
                  <a:srgbClr val="000000"/>
                </a:solidFill>
                <a:latin typeface="Arial" panose="020B0604020202020204" pitchFamily="34" charset="0"/>
              </a:rPr>
              <a:t> </a:t>
            </a:r>
            <a:r>
              <a:rPr lang="ar-SA" sz="2400" dirty="0">
                <a:solidFill>
                  <a:srgbClr val="000000"/>
                </a:solidFill>
                <a:latin typeface="Arial" panose="020B0604020202020204" pitchFamily="34" charset="0"/>
              </a:rPr>
              <a:t>فإنها لم تتبلور بشكل واضح إلا مع بداية القرن العشرين.</a:t>
            </a:r>
          </a:p>
          <a:p>
            <a:pPr algn="r" rtl="1" eaLnBrk="1" fontAlgn="ctr" hangingPunct="1">
              <a:buFont typeface="Wingdings" panose="05000000000000000000" pitchFamily="2" charset="2"/>
              <a:buNone/>
            </a:pPr>
            <a:endParaRPr lang="ar-SA" sz="2400" dirty="0">
              <a:solidFill>
                <a:srgbClr val="000000"/>
              </a:solidFill>
              <a:latin typeface="Arial" panose="020B0604020202020204" pitchFamily="34" charset="0"/>
            </a:endParaRPr>
          </a:p>
          <a:p>
            <a:pPr algn="r" rtl="1" eaLnBrk="1" fontAlgn="ctr" hangingPunct="1">
              <a:buFont typeface="Wingdings" panose="05000000000000000000" pitchFamily="2" charset="2"/>
              <a:buNone/>
            </a:pPr>
            <a:r>
              <a:rPr lang="ar-SA" sz="2400" b="1" dirty="0">
                <a:solidFill>
                  <a:srgbClr val="000000"/>
                </a:solidFill>
                <a:latin typeface="Arial" panose="020B0604020202020204" pitchFamily="34" charset="0"/>
              </a:rPr>
              <a:t>المدرسة الكلاسيكية :</a:t>
            </a:r>
            <a:br>
              <a:rPr lang="ar-SA" sz="2400" dirty="0">
                <a:solidFill>
                  <a:srgbClr val="000000"/>
                </a:solidFill>
                <a:latin typeface="Arial" panose="020B0604020202020204" pitchFamily="34" charset="0"/>
              </a:rPr>
            </a:br>
            <a:endParaRPr lang="ar-SA" sz="800" dirty="0">
              <a:solidFill>
                <a:srgbClr val="000000"/>
              </a:solidFill>
              <a:latin typeface="Arial" panose="020B0604020202020204" pitchFamily="34" charset="0"/>
            </a:endParaRPr>
          </a:p>
          <a:p>
            <a:pPr algn="r" rtl="1" eaLnBrk="1" fontAlgn="ctr" hangingPunct="1">
              <a:buFont typeface="Wingdings" panose="05000000000000000000" pitchFamily="2" charset="2"/>
              <a:buNone/>
            </a:pPr>
            <a:r>
              <a:rPr lang="ar-SA" sz="2400" b="1" dirty="0">
                <a:solidFill>
                  <a:srgbClr val="000000"/>
                </a:solidFill>
                <a:latin typeface="Arial" panose="020B0604020202020204" pitchFamily="34" charset="0"/>
              </a:rPr>
              <a:t>نظرية الإدارة العلمية </a:t>
            </a:r>
            <a:r>
              <a:rPr lang="en-US" sz="2400" b="1" dirty="0">
                <a:solidFill>
                  <a:srgbClr val="000000"/>
                </a:solidFill>
                <a:latin typeface="Arial" panose="020B0604020202020204" pitchFamily="34" charset="0"/>
              </a:rPr>
              <a:t>Scientific Management</a:t>
            </a:r>
            <a:r>
              <a:rPr lang="ar-SA" sz="2400" b="1" dirty="0">
                <a:solidFill>
                  <a:srgbClr val="000000"/>
                </a:solidFill>
                <a:latin typeface="Arial" panose="020B0604020202020204" pitchFamily="34" charset="0"/>
              </a:rPr>
              <a:t> .</a:t>
            </a:r>
            <a:br>
              <a:rPr lang="ar-SA" sz="2400" dirty="0">
                <a:solidFill>
                  <a:srgbClr val="000000"/>
                </a:solidFill>
                <a:latin typeface="Arial" panose="020B0604020202020204" pitchFamily="34" charset="0"/>
              </a:rPr>
            </a:br>
            <a:r>
              <a:rPr lang="ar-SA" sz="2400" dirty="0">
                <a:solidFill>
                  <a:srgbClr val="000000"/>
                </a:solidFill>
                <a:latin typeface="Arial" panose="020B0604020202020204" pitchFamily="34" charset="0"/>
              </a:rPr>
              <a:t>    وهي عبارة عن أسلوب في الإدارة يهتم أساساً بتطوير أداء الفرد أي أنها تركز على العمل (</a:t>
            </a:r>
            <a:r>
              <a:rPr lang="en-US" sz="2400" dirty="0">
                <a:solidFill>
                  <a:srgbClr val="000000"/>
                </a:solidFill>
                <a:latin typeface="Arial" panose="020B0604020202020204" pitchFamily="34" charset="0"/>
              </a:rPr>
              <a:t>work</a:t>
            </a:r>
            <a:r>
              <a:rPr lang="ar-SA" sz="2400" dirty="0">
                <a:solidFill>
                  <a:srgbClr val="000000"/>
                </a:solidFill>
                <a:latin typeface="Arial" panose="020B0604020202020204" pitchFamily="34" charset="0"/>
              </a:rPr>
              <a:t>) وليس على الفرد العامل</a:t>
            </a:r>
            <a:r>
              <a:rPr lang="en-US" sz="2400" dirty="0">
                <a:solidFill>
                  <a:srgbClr val="000000"/>
                </a:solidFill>
                <a:latin typeface="Arial" panose="020B0604020202020204" pitchFamily="34" charset="0"/>
              </a:rPr>
              <a:t> </a:t>
            </a:r>
            <a:r>
              <a:rPr lang="ar-SA" sz="2400" dirty="0">
                <a:solidFill>
                  <a:srgbClr val="000000"/>
                </a:solidFill>
                <a:latin typeface="Arial" panose="020B0604020202020204" pitchFamily="34" charset="0"/>
              </a:rPr>
              <a:t>(</a:t>
            </a:r>
            <a:r>
              <a:rPr lang="en-US" sz="2400" dirty="0">
                <a:solidFill>
                  <a:srgbClr val="000000"/>
                </a:solidFill>
                <a:latin typeface="Arial" panose="020B0604020202020204" pitchFamily="34" charset="0"/>
              </a:rPr>
              <a:t>individual</a:t>
            </a:r>
            <a:r>
              <a:rPr lang="ar-SA" sz="2400" dirty="0">
                <a:solidFill>
                  <a:srgbClr val="000000"/>
                </a:solidFill>
                <a:latin typeface="Arial" panose="020B0604020202020204" pitchFamily="34" charset="0"/>
              </a:rPr>
              <a:t> )  وظروفه.</a:t>
            </a:r>
            <a:br>
              <a:rPr lang="ar-SA" sz="2400" dirty="0">
                <a:solidFill>
                  <a:srgbClr val="000000"/>
                </a:solidFill>
                <a:latin typeface="Arial" panose="020B0604020202020204" pitchFamily="34" charset="0"/>
              </a:rPr>
            </a:br>
            <a:br>
              <a:rPr lang="ar-SA" sz="2400" b="1" dirty="0">
                <a:solidFill>
                  <a:srgbClr val="000000"/>
                </a:solidFill>
                <a:latin typeface="Arial" panose="020B0604020202020204" pitchFamily="34" charset="0"/>
              </a:rPr>
            </a:br>
            <a:r>
              <a:rPr lang="ar-SA" sz="2400" b="1" dirty="0">
                <a:solidFill>
                  <a:srgbClr val="000000"/>
                </a:solidFill>
                <a:latin typeface="Arial" panose="020B0604020202020204" pitchFamily="34" charset="0"/>
              </a:rPr>
              <a:t>وترتكز هذه النظرية على أربعة أسس هي :</a:t>
            </a:r>
            <a:br>
              <a:rPr lang="ar-SA" sz="2400" dirty="0">
                <a:solidFill>
                  <a:srgbClr val="000000"/>
                </a:solidFill>
                <a:latin typeface="Arial" panose="020B0604020202020204" pitchFamily="34" charset="0"/>
              </a:rPr>
            </a:br>
            <a:r>
              <a:rPr lang="ar-SA" sz="2400" dirty="0">
                <a:solidFill>
                  <a:srgbClr val="000000"/>
                </a:solidFill>
                <a:latin typeface="Arial" panose="020B0604020202020204" pitchFamily="34" charset="0"/>
              </a:rPr>
              <a:t>- استخدام الأسلوب العلمي في التوصل إلى حلول للمشاكل.</a:t>
            </a:r>
            <a:br>
              <a:rPr lang="ar-SA" sz="2400" dirty="0">
                <a:solidFill>
                  <a:srgbClr val="000000"/>
                </a:solidFill>
                <a:latin typeface="Arial" panose="020B0604020202020204" pitchFamily="34" charset="0"/>
              </a:rPr>
            </a:br>
            <a:r>
              <a:rPr lang="ar-SA" sz="2400" dirty="0">
                <a:solidFill>
                  <a:srgbClr val="000000"/>
                </a:solidFill>
                <a:latin typeface="Arial" panose="020B0604020202020204" pitchFamily="34" charset="0"/>
              </a:rPr>
              <a:t>- </a:t>
            </a:r>
            <a:r>
              <a:rPr lang="ar-SA" sz="2400" dirty="0">
                <a:solidFill>
                  <a:schemeClr val="accent5">
                    <a:lumMod val="75000"/>
                  </a:schemeClr>
                </a:solidFill>
                <a:latin typeface="Arial" panose="020B0604020202020204" pitchFamily="34" charset="0"/>
              </a:rPr>
              <a:t>اختيار العاملين حسب الجدارة</a:t>
            </a:r>
            <a:r>
              <a:rPr lang="ar-SA" sz="2400" dirty="0">
                <a:solidFill>
                  <a:srgbClr val="000000"/>
                </a:solidFill>
                <a:latin typeface="Arial" panose="020B0604020202020204" pitchFamily="34" charset="0"/>
              </a:rPr>
              <a:t>.</a:t>
            </a:r>
            <a:br>
              <a:rPr lang="ar-SA" sz="2400" dirty="0">
                <a:solidFill>
                  <a:srgbClr val="000000"/>
                </a:solidFill>
                <a:latin typeface="Arial" panose="020B0604020202020204" pitchFamily="34" charset="0"/>
              </a:rPr>
            </a:br>
            <a:r>
              <a:rPr lang="ar-SA" sz="2400" dirty="0">
                <a:solidFill>
                  <a:srgbClr val="000000"/>
                </a:solidFill>
                <a:latin typeface="Arial" panose="020B0604020202020204" pitchFamily="34" charset="0"/>
              </a:rPr>
              <a:t>- الاهتمام بتدريب العاملين.</a:t>
            </a:r>
            <a:br>
              <a:rPr lang="ar-SA" sz="2400" dirty="0">
                <a:solidFill>
                  <a:srgbClr val="000000"/>
                </a:solidFill>
                <a:latin typeface="Arial" panose="020B0604020202020204" pitchFamily="34" charset="0"/>
              </a:rPr>
            </a:br>
            <a:r>
              <a:rPr lang="ar-SA" sz="2400" dirty="0">
                <a:solidFill>
                  <a:srgbClr val="000000"/>
                </a:solidFill>
                <a:latin typeface="Arial" panose="020B0604020202020204" pitchFamily="34" charset="0"/>
              </a:rPr>
              <a:t>- </a:t>
            </a:r>
            <a:r>
              <a:rPr lang="ar-SA" sz="2400" dirty="0">
                <a:solidFill>
                  <a:schemeClr val="accent5">
                    <a:lumMod val="75000"/>
                  </a:schemeClr>
                </a:solidFill>
                <a:latin typeface="Arial" panose="020B0604020202020204" pitchFamily="34" charset="0"/>
              </a:rPr>
              <a:t>الارتكاز على مبدأ التخصص بحيث تسند للإدارة الوظائف الإدارية، ويتولى العاملون مهام التنفيذ.</a:t>
            </a:r>
            <a:br>
              <a:rPr lang="ar-SA" sz="2400" dirty="0">
                <a:solidFill>
                  <a:schemeClr val="accent5">
                    <a:lumMod val="75000"/>
                  </a:schemeClr>
                </a:solidFill>
                <a:latin typeface="Arial" panose="020B0604020202020204" pitchFamily="34" charset="0"/>
              </a:rPr>
            </a:br>
            <a:endParaRPr lang="en-US" sz="2400" dirty="0">
              <a:solidFill>
                <a:schemeClr val="accent5">
                  <a:lumMod val="75000"/>
                </a:schemeClr>
              </a:solidFill>
              <a:latin typeface="Arial" panose="020B0604020202020204" pitchFamily="34" charset="0"/>
            </a:endParaRPr>
          </a:p>
          <a:p>
            <a:pPr algn="r" rtl="1" eaLnBrk="1" fontAlgn="ctr" hangingPunct="1">
              <a:buFont typeface="Wingdings" panose="05000000000000000000" pitchFamily="2" charset="2"/>
              <a:buNone/>
            </a:pPr>
            <a:r>
              <a:rPr lang="ar-SA" sz="2400" dirty="0">
                <a:solidFill>
                  <a:srgbClr val="000000"/>
                </a:solidFill>
                <a:latin typeface="Arial" panose="020B0604020202020204" pitchFamily="34" charset="0"/>
              </a:rPr>
              <a:t> ومن رواد هذه المدرسة تايلور </a:t>
            </a:r>
            <a:r>
              <a:rPr lang="en-US" sz="2400" dirty="0">
                <a:solidFill>
                  <a:srgbClr val="000000"/>
                </a:solidFill>
                <a:latin typeface="Arial" panose="020B0604020202020204" pitchFamily="34" charset="0"/>
              </a:rPr>
              <a:t>Taylor</a:t>
            </a:r>
            <a:r>
              <a:rPr lang="ar-SA" sz="2400" dirty="0">
                <a:solidFill>
                  <a:srgbClr val="000000"/>
                </a:solidFill>
                <a:latin typeface="Arial" panose="020B0604020202020204" pitchFamily="34" charset="0"/>
              </a:rPr>
              <a:t>، وهنري جانت ، فرنك وليان و</a:t>
            </a:r>
            <a:r>
              <a:rPr lang="en-US" sz="2400" dirty="0">
                <a:solidFill>
                  <a:srgbClr val="000000"/>
                </a:solidFill>
                <a:latin typeface="Arial" panose="020B0604020202020204" pitchFamily="34" charset="0"/>
              </a:rPr>
              <a:t> </a:t>
            </a:r>
            <a:r>
              <a:rPr lang="ar-SA" sz="2400" dirty="0">
                <a:solidFill>
                  <a:srgbClr val="000000"/>
                </a:solidFill>
                <a:latin typeface="Arial" panose="020B0604020202020204" pitchFamily="34" charset="0"/>
              </a:rPr>
              <a:t>جلبريت</a:t>
            </a:r>
            <a:r>
              <a:rPr lang="ar-SA" sz="2400" dirty="0">
                <a:solidFill>
                  <a:srgbClr val="000000"/>
                </a:solidFill>
                <a:cs typeface="Arabic Transparent" panose="020B0604020202020204" pitchFamily="34" charset="0"/>
              </a:rPr>
              <a:t>. </a:t>
            </a:r>
          </a:p>
        </p:txBody>
      </p:sp>
      <p:sp>
        <p:nvSpPr>
          <p:cNvPr id="2" name="Date Placeholder 1"/>
          <p:cNvSpPr>
            <a:spLocks noGrp="1"/>
          </p:cNvSpPr>
          <p:nvPr>
            <p:ph type="dt" sz="half" idx="10"/>
          </p:nvPr>
        </p:nvSpPr>
        <p:spPr/>
        <p:txBody>
          <a:bodyPr/>
          <a:lstStyle/>
          <a:p>
            <a:pPr>
              <a:defRPr/>
            </a:pPr>
            <a:fld id="{86ACF546-8268-41F3-8A05-6DFC17BB4F6A}" type="datetime2">
              <a:rPr lang="en-US" smtClean="0"/>
              <a:t>Wednesday, September 18, 2024</a:t>
            </a:fld>
            <a:endParaRPr lang="en-US"/>
          </a:p>
        </p:txBody>
      </p:sp>
    </p:spTree>
    <p:extLst>
      <p:ext uri="{BB962C8B-B14F-4D97-AF65-F5344CB8AC3E}">
        <p14:creationId xmlns:p14="http://schemas.microsoft.com/office/powerpoint/2010/main" val="2744007816"/>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p:cTn id="7" dur="1000" fill="hold"/>
                                        <p:tgtEl>
                                          <p:spTgt spid="49154"/>
                                        </p:tgtEl>
                                        <p:attrNameLst>
                                          <p:attrName>ppt_w</p:attrName>
                                        </p:attrNameLst>
                                      </p:cBhvr>
                                      <p:tavLst>
                                        <p:tav tm="0">
                                          <p:val>
                                            <p:strVal val="#ppt_w+.3"/>
                                          </p:val>
                                        </p:tav>
                                        <p:tav tm="100000">
                                          <p:val>
                                            <p:strVal val="#ppt_w"/>
                                          </p:val>
                                        </p:tav>
                                      </p:tavLst>
                                    </p:anim>
                                    <p:anim calcmode="lin" valueType="num">
                                      <p:cBhvr>
                                        <p:cTn id="8" dur="1000" fill="hold"/>
                                        <p:tgtEl>
                                          <p:spTgt spid="49154"/>
                                        </p:tgtEl>
                                        <p:attrNameLst>
                                          <p:attrName>ppt_h</p:attrName>
                                        </p:attrNameLst>
                                      </p:cBhvr>
                                      <p:tavLst>
                                        <p:tav tm="0">
                                          <p:val>
                                            <p:strVal val="#ppt_h"/>
                                          </p:val>
                                        </p:tav>
                                        <p:tav tm="100000">
                                          <p:val>
                                            <p:strVal val="#ppt_h"/>
                                          </p:val>
                                        </p:tav>
                                      </p:tavLst>
                                    </p:anim>
                                    <p:animEffect transition="in" filter="fade">
                                      <p:cBhvr>
                                        <p:cTn id="9" dur="1000"/>
                                        <p:tgtEl>
                                          <p:spTgt spid="49154"/>
                                        </p:tgtEl>
                                      </p:cBhvr>
                                    </p:animEffect>
                                  </p:childTnLst>
                                </p:cTn>
                              </p:par>
                            </p:childTnLst>
                          </p:cTn>
                        </p:par>
                        <p:par>
                          <p:cTn id="10" fill="hold" nodeType="afterGroup">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49155">
                                            <p:bg/>
                                          </p:spTgt>
                                        </p:tgtEl>
                                        <p:attrNameLst>
                                          <p:attrName>style.visibility</p:attrName>
                                        </p:attrNameLst>
                                      </p:cBhvr>
                                      <p:to>
                                        <p:strVal val="visible"/>
                                      </p:to>
                                    </p:set>
                                    <p:anim calcmode="lin" valueType="num">
                                      <p:cBhvr>
                                        <p:cTn id="13" dur="1000" fill="hold"/>
                                        <p:tgtEl>
                                          <p:spTgt spid="49155">
                                            <p:bg/>
                                          </p:spTgt>
                                        </p:tgtEl>
                                        <p:attrNameLst>
                                          <p:attrName>ppt_w</p:attrName>
                                        </p:attrNameLst>
                                      </p:cBhvr>
                                      <p:tavLst>
                                        <p:tav tm="0">
                                          <p:val>
                                            <p:strVal val="#ppt_w+.3"/>
                                          </p:val>
                                        </p:tav>
                                        <p:tav tm="100000">
                                          <p:val>
                                            <p:strVal val="#ppt_w"/>
                                          </p:val>
                                        </p:tav>
                                      </p:tavLst>
                                    </p:anim>
                                    <p:anim calcmode="lin" valueType="num">
                                      <p:cBhvr>
                                        <p:cTn id="14" dur="1000" fill="hold"/>
                                        <p:tgtEl>
                                          <p:spTgt spid="49155">
                                            <p:bg/>
                                          </p:spTgt>
                                        </p:tgtEl>
                                        <p:attrNameLst>
                                          <p:attrName>ppt_h</p:attrName>
                                        </p:attrNameLst>
                                      </p:cBhvr>
                                      <p:tavLst>
                                        <p:tav tm="0">
                                          <p:val>
                                            <p:strVal val="#ppt_h"/>
                                          </p:val>
                                        </p:tav>
                                        <p:tav tm="100000">
                                          <p:val>
                                            <p:strVal val="#ppt_h"/>
                                          </p:val>
                                        </p:tav>
                                      </p:tavLst>
                                    </p:anim>
                                    <p:animEffect transition="in" filter="fade">
                                      <p:cBhvr>
                                        <p:cTn id="15" dur="1000"/>
                                        <p:tgtEl>
                                          <p:spTgt spid="49155">
                                            <p:bg/>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49155">
                                            <p:txEl>
                                              <p:pRg st="0" end="0"/>
                                            </p:txEl>
                                          </p:spTgt>
                                        </p:tgtEl>
                                        <p:attrNameLst>
                                          <p:attrName>style.visibility</p:attrName>
                                        </p:attrNameLst>
                                      </p:cBhvr>
                                      <p:to>
                                        <p:strVal val="visible"/>
                                      </p:to>
                                    </p:set>
                                    <p:anim calcmode="lin" valueType="num">
                                      <p:cBhvr>
                                        <p:cTn id="20" dur="1000" fill="hold"/>
                                        <p:tgtEl>
                                          <p:spTgt spid="49155">
                                            <p:txEl>
                                              <p:pRg st="0" end="0"/>
                                            </p:txEl>
                                          </p:spTgt>
                                        </p:tgtEl>
                                        <p:attrNameLst>
                                          <p:attrName>ppt_w</p:attrName>
                                        </p:attrNameLst>
                                      </p:cBhvr>
                                      <p:tavLst>
                                        <p:tav tm="0">
                                          <p:val>
                                            <p:strVal val="#ppt_w+.3"/>
                                          </p:val>
                                        </p:tav>
                                        <p:tav tm="100000">
                                          <p:val>
                                            <p:strVal val="#ppt_w"/>
                                          </p:val>
                                        </p:tav>
                                      </p:tavLst>
                                    </p:anim>
                                    <p:anim calcmode="lin" valueType="num">
                                      <p:cBhvr>
                                        <p:cTn id="21" dur="1000" fill="hold"/>
                                        <p:tgtEl>
                                          <p:spTgt spid="49155">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49155">
                                            <p:txEl>
                                              <p:pRg st="0" end="0"/>
                                            </p:txEl>
                                          </p:spTgt>
                                        </p:tgtEl>
                                      </p:cBhvr>
                                    </p:animEffect>
                                  </p:childTnLst>
                                </p:cTn>
                              </p:par>
                            </p:childTnLst>
                          </p:cTn>
                        </p:par>
                        <p:par>
                          <p:cTn id="23" fill="hold" nodeType="afterGroup">
                            <p:stCondLst>
                              <p:cond delay="1000"/>
                            </p:stCondLst>
                            <p:childTnLst>
                              <p:par>
                                <p:cTn id="24" presetID="50" presetClass="entr" presetSubtype="0" decel="100000" fill="hold" grpId="0" nodeType="afterEffect">
                                  <p:stCondLst>
                                    <p:cond delay="0"/>
                                  </p:stCondLst>
                                  <p:childTnLst>
                                    <p:set>
                                      <p:cBhvr>
                                        <p:cTn id="25" dur="1" fill="hold">
                                          <p:stCondLst>
                                            <p:cond delay="0"/>
                                          </p:stCondLst>
                                        </p:cTn>
                                        <p:tgtEl>
                                          <p:spTgt spid="49155">
                                            <p:txEl>
                                              <p:pRg st="2" end="2"/>
                                            </p:txEl>
                                          </p:spTgt>
                                        </p:tgtEl>
                                        <p:attrNameLst>
                                          <p:attrName>style.visibility</p:attrName>
                                        </p:attrNameLst>
                                      </p:cBhvr>
                                      <p:to>
                                        <p:strVal val="visible"/>
                                      </p:to>
                                    </p:set>
                                    <p:anim calcmode="lin" valueType="num">
                                      <p:cBhvr>
                                        <p:cTn id="26" dur="1000" fill="hold"/>
                                        <p:tgtEl>
                                          <p:spTgt spid="49155">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49155">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49155">
                                            <p:txEl>
                                              <p:pRg st="2" end="2"/>
                                            </p:txEl>
                                          </p:spTgt>
                                        </p:tgtEl>
                                      </p:cBhvr>
                                    </p:animEffect>
                                  </p:childTnLst>
                                </p:cTn>
                              </p:par>
                            </p:childTnLst>
                          </p:cTn>
                        </p:par>
                        <p:par>
                          <p:cTn id="29" fill="hold" nodeType="afterGroup">
                            <p:stCondLst>
                              <p:cond delay="2000"/>
                            </p:stCondLst>
                            <p:childTnLst>
                              <p:par>
                                <p:cTn id="30" presetID="50" presetClass="entr" presetSubtype="0" decel="100000" fill="hold" grpId="0" nodeType="afterEffect">
                                  <p:stCondLst>
                                    <p:cond delay="0"/>
                                  </p:stCondLst>
                                  <p:childTnLst>
                                    <p:set>
                                      <p:cBhvr>
                                        <p:cTn id="31" dur="1" fill="hold">
                                          <p:stCondLst>
                                            <p:cond delay="0"/>
                                          </p:stCondLst>
                                        </p:cTn>
                                        <p:tgtEl>
                                          <p:spTgt spid="49155">
                                            <p:txEl>
                                              <p:pRg st="3" end="3"/>
                                            </p:txEl>
                                          </p:spTgt>
                                        </p:tgtEl>
                                        <p:attrNameLst>
                                          <p:attrName>style.visibility</p:attrName>
                                        </p:attrNameLst>
                                      </p:cBhvr>
                                      <p:to>
                                        <p:strVal val="visible"/>
                                      </p:to>
                                    </p:set>
                                    <p:anim calcmode="lin" valueType="num">
                                      <p:cBhvr>
                                        <p:cTn id="32" dur="1000" fill="hold"/>
                                        <p:tgtEl>
                                          <p:spTgt spid="49155">
                                            <p:txEl>
                                              <p:pRg st="3" end="3"/>
                                            </p:txEl>
                                          </p:spTgt>
                                        </p:tgtEl>
                                        <p:attrNameLst>
                                          <p:attrName>ppt_w</p:attrName>
                                        </p:attrNameLst>
                                      </p:cBhvr>
                                      <p:tavLst>
                                        <p:tav tm="0">
                                          <p:val>
                                            <p:strVal val="#ppt_w+.3"/>
                                          </p:val>
                                        </p:tav>
                                        <p:tav tm="100000">
                                          <p:val>
                                            <p:strVal val="#ppt_w"/>
                                          </p:val>
                                        </p:tav>
                                      </p:tavLst>
                                    </p:anim>
                                    <p:anim calcmode="lin" valueType="num">
                                      <p:cBhvr>
                                        <p:cTn id="33" dur="1000" fill="hold"/>
                                        <p:tgtEl>
                                          <p:spTgt spid="49155">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49155">
                                            <p:txEl>
                                              <p:pRg st="3" end="3"/>
                                            </p:txEl>
                                          </p:spTgt>
                                        </p:tgtEl>
                                      </p:cBhvr>
                                    </p:animEffect>
                                  </p:childTnLst>
                                </p:cTn>
                              </p:par>
                            </p:childTnLst>
                          </p:cTn>
                        </p:par>
                        <p:par>
                          <p:cTn id="35" fill="hold">
                            <p:stCondLst>
                              <p:cond delay="3000"/>
                            </p:stCondLst>
                            <p:childTnLst>
                              <p:par>
                                <p:cTn id="36" presetID="50" presetClass="entr" presetSubtype="0" decel="100000" fill="hold" grpId="0" nodeType="afterEffect">
                                  <p:stCondLst>
                                    <p:cond delay="0"/>
                                  </p:stCondLst>
                                  <p:childTnLst>
                                    <p:set>
                                      <p:cBhvr>
                                        <p:cTn id="37" dur="1" fill="hold">
                                          <p:stCondLst>
                                            <p:cond delay="0"/>
                                          </p:stCondLst>
                                        </p:cTn>
                                        <p:tgtEl>
                                          <p:spTgt spid="49155">
                                            <p:txEl>
                                              <p:pRg st="4" end="4"/>
                                            </p:txEl>
                                          </p:spTgt>
                                        </p:tgtEl>
                                        <p:attrNameLst>
                                          <p:attrName>style.visibility</p:attrName>
                                        </p:attrNameLst>
                                      </p:cBhvr>
                                      <p:to>
                                        <p:strVal val="visible"/>
                                      </p:to>
                                    </p:set>
                                    <p:anim calcmode="lin" valueType="num">
                                      <p:cBhvr>
                                        <p:cTn id="38" dur="1000" fill="hold"/>
                                        <p:tgtEl>
                                          <p:spTgt spid="49155">
                                            <p:txEl>
                                              <p:pRg st="4" end="4"/>
                                            </p:txEl>
                                          </p:spTgt>
                                        </p:tgtEl>
                                        <p:attrNameLst>
                                          <p:attrName>ppt_w</p:attrName>
                                        </p:attrNameLst>
                                      </p:cBhvr>
                                      <p:tavLst>
                                        <p:tav tm="0">
                                          <p:val>
                                            <p:strVal val="#ppt_w+.3"/>
                                          </p:val>
                                        </p:tav>
                                        <p:tav tm="100000">
                                          <p:val>
                                            <p:strVal val="#ppt_w"/>
                                          </p:val>
                                        </p:tav>
                                      </p:tavLst>
                                    </p:anim>
                                    <p:anim calcmode="lin" valueType="num">
                                      <p:cBhvr>
                                        <p:cTn id="39" dur="1000" fill="hold"/>
                                        <p:tgtEl>
                                          <p:spTgt spid="49155">
                                            <p:txEl>
                                              <p:pRg st="4" end="4"/>
                                            </p:txEl>
                                          </p:spTgt>
                                        </p:tgtEl>
                                        <p:attrNameLst>
                                          <p:attrName>ppt_h</p:attrName>
                                        </p:attrNameLst>
                                      </p:cBhvr>
                                      <p:tavLst>
                                        <p:tav tm="0">
                                          <p:val>
                                            <p:strVal val="#ppt_h"/>
                                          </p:val>
                                        </p:tav>
                                        <p:tav tm="100000">
                                          <p:val>
                                            <p:strVal val="#ppt_h"/>
                                          </p:val>
                                        </p:tav>
                                      </p:tavLst>
                                    </p:anim>
                                    <p:animEffect transition="in" filter="fade">
                                      <p:cBhvr>
                                        <p:cTn id="40" dur="1000"/>
                                        <p:tgtEl>
                                          <p:spTgt spid="491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ar-AE" sz="4800" dirty="0">
                <a:solidFill>
                  <a:srgbClr val="C00000"/>
                </a:solidFill>
              </a:rPr>
              <a:t>نظرية الإدارة العامة:هنري فايول </a:t>
            </a:r>
            <a:endParaRPr lang="en-US" sz="4800" dirty="0">
              <a:solidFill>
                <a:srgbClr val="C00000"/>
              </a:solidFill>
            </a:endParaRPr>
          </a:p>
        </p:txBody>
      </p:sp>
      <p:sp>
        <p:nvSpPr>
          <p:cNvPr id="3" name="Content Placeholder 2"/>
          <p:cNvSpPr>
            <a:spLocks noGrp="1"/>
          </p:cNvSpPr>
          <p:nvPr>
            <p:ph idx="1"/>
          </p:nvPr>
        </p:nvSpPr>
        <p:spPr>
          <a:xfrm>
            <a:off x="3581400" y="1825625"/>
            <a:ext cx="7772399" cy="4351338"/>
          </a:xfrm>
          <a:solidFill>
            <a:schemeClr val="bg1"/>
          </a:solidFill>
        </p:spPr>
        <p:txBody>
          <a:bodyPr>
            <a:normAutofit fontScale="92500" lnSpcReduction="10000"/>
          </a:bodyPr>
          <a:lstStyle/>
          <a:p>
            <a:pPr algn="r" rtl="1">
              <a:defRPr/>
            </a:pPr>
            <a:r>
              <a:rPr lang="ar-AE" sz="3600" dirty="0">
                <a:solidFill>
                  <a:srgbClr val="000000"/>
                </a:solidFill>
              </a:rPr>
              <a:t>هنري فايول شخصية فرنسية من مواليد 1841, أحد أشهر الخبراء في مجال ريادة الأعمال في العالم , عمل ككبير المهندسين في إحدى شركات الحديد والفحم من سنة 1888 إلى غاية 1918, واستطاع خلال تلك الفترة أن يبعد الشركة من شبح الإفلاس لتحقق بعد ذلك نجاحا كبيرا .</a:t>
            </a:r>
          </a:p>
          <a:p>
            <a:pPr algn="r" rtl="1">
              <a:defRPr/>
            </a:pPr>
            <a:r>
              <a:rPr lang="ar-AE" sz="3600" dirty="0">
                <a:solidFill>
                  <a:schemeClr val="accent5">
                    <a:lumMod val="50000"/>
                  </a:schemeClr>
                </a:solidFill>
              </a:rPr>
              <a:t>وقد بدأ يفكر بإيجاد مجموعة من المبادئ التي يمكن أن توجه العمل الإداري داخل الشركة. أيا كانت طبيعتها , وقد توصل إلى أن علم الإدارة، يمثل مفهوم واحد يمكن تطبيقه على جميع المنظمات.</a:t>
            </a:r>
            <a:endParaRPr lang="en-US" sz="3600" dirty="0">
              <a:solidFill>
                <a:schemeClr val="accent5">
                  <a:lumMod val="50000"/>
                </a:schemeClr>
              </a:solidFill>
            </a:endParaRPr>
          </a:p>
        </p:txBody>
      </p:sp>
      <p:sp>
        <p:nvSpPr>
          <p:cNvPr id="4" name="Date Placeholder 3"/>
          <p:cNvSpPr>
            <a:spLocks noGrp="1"/>
          </p:cNvSpPr>
          <p:nvPr>
            <p:ph type="dt" sz="half" idx="10"/>
          </p:nvPr>
        </p:nvSpPr>
        <p:spPr/>
        <p:txBody>
          <a:bodyPr/>
          <a:lstStyle/>
          <a:p>
            <a:fld id="{8D89F64B-5EA4-419F-9DAA-B616C8522E00}" type="datetime2">
              <a:rPr lang="en-US" smtClean="0"/>
              <a:t>Wednesday, September 18, 2024</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277" y="1285764"/>
            <a:ext cx="3576689" cy="4891199"/>
          </a:xfrm>
          <a:prstGeom prst="rect">
            <a:avLst/>
          </a:prstGeom>
        </p:spPr>
      </p:pic>
    </p:spTree>
    <p:extLst>
      <p:ext uri="{BB962C8B-B14F-4D97-AF65-F5344CB8AC3E}">
        <p14:creationId xmlns:p14="http://schemas.microsoft.com/office/powerpoint/2010/main" val="16991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38200" y="1326525"/>
            <a:ext cx="10611117" cy="4804400"/>
          </a:xfrm>
          <a:solidFill>
            <a:schemeClr val="bg1"/>
          </a:solidFill>
        </p:spPr>
        <p:txBody>
          <a:bodyPr>
            <a:noAutofit/>
          </a:bodyPr>
          <a:lstStyle/>
          <a:p>
            <a:pPr algn="r" rtl="1">
              <a:defRPr/>
            </a:pPr>
            <a:r>
              <a:rPr lang="ar-AE" sz="3600" dirty="0">
                <a:solidFill>
                  <a:srgbClr val="000000"/>
                </a:solidFill>
              </a:rPr>
              <a:t>وفي عام 1916 نشر أول كتاب له بعنوان الإدارة الصناعية العامة والذي ترجم الى العديد من اللغات (كالإنجليزية) سنة 1929.</a:t>
            </a:r>
          </a:p>
          <a:p>
            <a:pPr algn="r" rtl="1">
              <a:defRPr/>
            </a:pPr>
            <a:r>
              <a:rPr lang="ar-AE" sz="3600" dirty="0">
                <a:solidFill>
                  <a:srgbClr val="002060"/>
                </a:solidFill>
              </a:rPr>
              <a:t>وقد حدد هذا الأخير 14 مبدأ تسترشد بها الشركات الكبرى لتنظيم عملياتها الإدارية , ويرى فايول أن إهتمام رائد الأعمال بالسلوك الإنساني للعاملين في شركته يمكنه من الوصول إلى الأهداف المطلوبة.</a:t>
            </a:r>
          </a:p>
          <a:p>
            <a:pPr marL="0" indent="0" algn="r" rtl="1">
              <a:buNone/>
              <a:defRPr/>
            </a:pPr>
            <a:r>
              <a:rPr lang="ar-AE" sz="3600" dirty="0">
                <a:solidFill>
                  <a:srgbClr val="002060"/>
                </a:solidFill>
              </a:rPr>
              <a:t> </a:t>
            </a:r>
          </a:p>
          <a:p>
            <a:pPr algn="r" rtl="1">
              <a:defRPr/>
            </a:pPr>
            <a:r>
              <a:rPr lang="ar-AE" sz="3600" dirty="0">
                <a:solidFill>
                  <a:srgbClr val="000000"/>
                </a:solidFill>
              </a:rPr>
              <a:t>وقد قسم هنري فايول العملية الإدارية إلى خمس وظائف رئيسية هي ‘التخطيط, التنظيم , القيادة , الرقابة , التنسيق” وبناء على هذه الوظائف حدد مبادئه 14 وهي :</a:t>
            </a:r>
          </a:p>
        </p:txBody>
      </p:sp>
      <p:sp>
        <p:nvSpPr>
          <p:cNvPr id="2" name="Date Placeholder 1"/>
          <p:cNvSpPr>
            <a:spLocks noGrp="1"/>
          </p:cNvSpPr>
          <p:nvPr>
            <p:ph type="dt" sz="half" idx="10"/>
          </p:nvPr>
        </p:nvSpPr>
        <p:spPr/>
        <p:txBody>
          <a:bodyPr/>
          <a:lstStyle/>
          <a:p>
            <a:fld id="{B8F3EBA9-0AEC-4543-83B3-B9D6F3F1772E}" type="datetime2">
              <a:rPr lang="en-US" smtClean="0"/>
              <a:t>Wednesday, September 18, 2024</a:t>
            </a:fld>
            <a:endParaRPr lang="en-US"/>
          </a:p>
        </p:txBody>
      </p:sp>
      <p:sp>
        <p:nvSpPr>
          <p:cNvPr id="5" name="Title 1"/>
          <p:cNvSpPr txBox="1">
            <a:spLocks/>
          </p:cNvSpPr>
          <p:nvPr/>
        </p:nvSpPr>
        <p:spPr>
          <a:xfrm>
            <a:off x="838200" y="365126"/>
            <a:ext cx="10515600" cy="85836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ar-AE" sz="4800">
                <a:solidFill>
                  <a:srgbClr val="C00000"/>
                </a:solidFill>
              </a:rPr>
              <a:t>نظرية الإدارة العامة:هنري فايول </a:t>
            </a:r>
            <a:endParaRPr lang="en-US" sz="4800" dirty="0">
              <a:solidFill>
                <a:srgbClr val="C00000"/>
              </a:solidFill>
            </a:endParaRPr>
          </a:p>
        </p:txBody>
      </p:sp>
    </p:spTree>
    <p:extLst>
      <p:ext uri="{BB962C8B-B14F-4D97-AF65-F5344CB8AC3E}">
        <p14:creationId xmlns:p14="http://schemas.microsoft.com/office/powerpoint/2010/main" val="4043615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47765"/>
          </a:xfrm>
          <a:blipFill>
            <a:blip r:embed="rId2"/>
            <a:tile tx="0" ty="0" sx="100000" sy="100000" flip="none" algn="tl"/>
          </a:blipFill>
        </p:spPr>
        <p:txBody>
          <a:bodyPr>
            <a:normAutofit/>
          </a:bodyPr>
          <a:lstStyle/>
          <a:p>
            <a:pPr algn="ctr"/>
            <a:r>
              <a:rPr lang="ar-AE" sz="6600" b="1" dirty="0">
                <a:solidFill>
                  <a:srgbClr val="C00000"/>
                </a:solidFill>
              </a:rPr>
              <a:t>أسئلة للمناقشة</a:t>
            </a:r>
            <a:endParaRPr lang="en-US" sz="6600" b="1" dirty="0">
              <a:solidFill>
                <a:srgbClr val="C00000"/>
              </a:solidFill>
            </a:endParaRPr>
          </a:p>
        </p:txBody>
      </p:sp>
      <p:sp>
        <p:nvSpPr>
          <p:cNvPr id="3" name="Content Placeholder 2"/>
          <p:cNvSpPr>
            <a:spLocks noGrp="1"/>
          </p:cNvSpPr>
          <p:nvPr>
            <p:ph idx="1"/>
          </p:nvPr>
        </p:nvSpPr>
        <p:spPr>
          <a:xfrm>
            <a:off x="838200" y="1944710"/>
            <a:ext cx="10515600" cy="4411640"/>
          </a:xfrm>
          <a:blipFill>
            <a:blip r:embed="rId3"/>
            <a:tile tx="0" ty="0" sx="100000" sy="100000" flip="none" algn="tl"/>
          </a:blipFill>
        </p:spPr>
        <p:txBody>
          <a:bodyPr>
            <a:noAutofit/>
          </a:bodyPr>
          <a:lstStyle/>
          <a:p>
            <a:pPr marL="0" indent="0" algn="r" rtl="1">
              <a:buNone/>
            </a:pPr>
            <a:r>
              <a:rPr lang="ar-AE" sz="4400" dirty="0"/>
              <a:t>يعد هنري فايول أحد أعلام المدرسة الكلاسيكية في الإدارة، وفي عام 1916 نشر أول كتاب له بعنوان الإدارة الصناعية العامة، وقد بدأ يفكر بإيجاد مجموعة من المبادئ التي يمكن أن توجه العمل الإداري داخل الشركة أي كانت طبيعتها ، وقد توصل إلى أن علم الإدارة يمثل مفهوم واحد يمكن تطبيقه على جميع المنظمات. حلّل مبادئ هنري فايول للإدارة.</a:t>
            </a:r>
            <a:endParaRPr lang="en-US" sz="4400" dirty="0"/>
          </a:p>
          <a:p>
            <a:pPr marL="0" indent="0" algn="r" rtl="1">
              <a:buNone/>
            </a:pPr>
            <a:endParaRPr lang="en-US" sz="4800" dirty="0"/>
          </a:p>
        </p:txBody>
      </p:sp>
      <p:sp>
        <p:nvSpPr>
          <p:cNvPr id="5" name="Date Placeholder 4"/>
          <p:cNvSpPr>
            <a:spLocks noGrp="1"/>
          </p:cNvSpPr>
          <p:nvPr>
            <p:ph type="dt" sz="half" idx="10"/>
          </p:nvPr>
        </p:nvSpPr>
        <p:spPr/>
        <p:txBody>
          <a:bodyPr/>
          <a:lstStyle/>
          <a:p>
            <a:fld id="{77670B23-ABC3-4FAA-8301-8AF2FE501CC8}" type="datetime2">
              <a:rPr lang="en-US" smtClean="0"/>
              <a:t>Wednesday, September 18, 2024</a:t>
            </a:fld>
            <a:endParaRPr lang="en-US"/>
          </a:p>
        </p:txBody>
      </p:sp>
    </p:spTree>
    <p:extLst>
      <p:ext uri="{BB962C8B-B14F-4D97-AF65-F5344CB8AC3E}">
        <p14:creationId xmlns:p14="http://schemas.microsoft.com/office/powerpoint/2010/main" val="627958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02F1D-6A24-47EA-8EC0-ABA0007A56A3}" type="datetime2">
              <a:rPr lang="en-US" smtClean="0"/>
              <a:t>Wednesday, September 18, 2024</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3093" y="231819"/>
            <a:ext cx="8199549" cy="6149661"/>
          </a:xfrm>
          <a:prstGeom prst="rect">
            <a:avLst/>
          </a:prstGeom>
        </p:spPr>
      </p:pic>
    </p:spTree>
    <p:extLst>
      <p:ext uri="{BB962C8B-B14F-4D97-AF65-F5344CB8AC3E}">
        <p14:creationId xmlns:p14="http://schemas.microsoft.com/office/powerpoint/2010/main" val="4222764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79549" y="430572"/>
            <a:ext cx="10947043" cy="6048375"/>
          </a:xfrm>
          <a:noFill/>
        </p:spPr>
        <p:txBody>
          <a:bodyPr>
            <a:noAutofit/>
          </a:bodyPr>
          <a:lstStyle/>
          <a:p>
            <a:pPr marL="0" indent="0" algn="r" rtl="1">
              <a:buNone/>
              <a:defRPr/>
            </a:pPr>
            <a:r>
              <a:rPr lang="ar-AE" sz="3200" dirty="0">
                <a:solidFill>
                  <a:srgbClr val="000000"/>
                </a:solidFill>
              </a:rPr>
              <a:t>1- </a:t>
            </a:r>
            <a:r>
              <a:rPr lang="ar-AE" sz="3200" dirty="0">
                <a:solidFill>
                  <a:srgbClr val="C00000"/>
                </a:solidFill>
              </a:rPr>
              <a:t>تناسب السلطة والمسؤولية</a:t>
            </a:r>
            <a:r>
              <a:rPr lang="ar-AE" sz="3200" dirty="0">
                <a:solidFill>
                  <a:srgbClr val="000000"/>
                </a:solidFill>
              </a:rPr>
              <a:t>: السلطة تعني الحق في إتخاذ القرارات وإصدار المعلومات, وأما المسؤولية فهي مقدار المسائلة الناتجة عن إعطائه هذا الحق ويجب أن تتناسب المسؤولية مع السلطه المخولة له.</a:t>
            </a:r>
          </a:p>
          <a:p>
            <a:pPr marL="0" indent="0" algn="r" rtl="1">
              <a:buNone/>
              <a:defRPr/>
            </a:pPr>
            <a:r>
              <a:rPr lang="ar-AE" sz="3200" dirty="0">
                <a:solidFill>
                  <a:srgbClr val="000000"/>
                </a:solidFill>
              </a:rPr>
              <a:t>2- </a:t>
            </a:r>
            <a:r>
              <a:rPr lang="ar-AE" sz="3200" dirty="0">
                <a:solidFill>
                  <a:srgbClr val="C00000"/>
                </a:solidFill>
              </a:rPr>
              <a:t>الإنضباط</a:t>
            </a:r>
            <a:r>
              <a:rPr lang="ar-AE" sz="3200" dirty="0">
                <a:solidFill>
                  <a:srgbClr val="000000"/>
                </a:solidFill>
              </a:rPr>
              <a:t>: يتحقق الإنضباط عن طريق تطبيق الأنظمة العادلة للثواب والعقاب لضمان حسن سير العمل</a:t>
            </a:r>
            <a:r>
              <a:rPr lang="ar-JO" sz="3200" dirty="0">
                <a:solidFill>
                  <a:srgbClr val="000000"/>
                </a:solidFill>
              </a:rPr>
              <a:t>.</a:t>
            </a:r>
          </a:p>
          <a:p>
            <a:pPr marL="0" indent="0" algn="r" rtl="1">
              <a:buNone/>
              <a:defRPr/>
            </a:pPr>
            <a:r>
              <a:rPr lang="ar-AE" sz="3200" dirty="0">
                <a:solidFill>
                  <a:srgbClr val="000000"/>
                </a:solidFill>
              </a:rPr>
              <a:t>3- </a:t>
            </a:r>
            <a:r>
              <a:rPr lang="ar-AE" sz="3200" dirty="0">
                <a:solidFill>
                  <a:srgbClr val="C00000"/>
                </a:solidFill>
              </a:rPr>
              <a:t>وحدة الأمر</a:t>
            </a:r>
            <a:r>
              <a:rPr lang="ar-AE" sz="3200" dirty="0">
                <a:solidFill>
                  <a:srgbClr val="000000"/>
                </a:solidFill>
              </a:rPr>
              <a:t>: بمعنى أن كل فرد عليه أن يتلقى أوامره من رئيس واحد فقط لاغير </a:t>
            </a:r>
            <a:endParaRPr lang="ar-JO" sz="3200" dirty="0">
              <a:solidFill>
                <a:srgbClr val="000000"/>
              </a:solidFill>
            </a:endParaRPr>
          </a:p>
          <a:p>
            <a:pPr marL="0" indent="0" algn="r" rtl="1">
              <a:buNone/>
              <a:defRPr/>
            </a:pPr>
            <a:r>
              <a:rPr lang="ar-AE" sz="3200" dirty="0">
                <a:solidFill>
                  <a:srgbClr val="000000"/>
                </a:solidFill>
              </a:rPr>
              <a:t>4- </a:t>
            </a:r>
            <a:r>
              <a:rPr lang="ar-AE" sz="3200" dirty="0">
                <a:solidFill>
                  <a:srgbClr val="C00000"/>
                </a:solidFill>
              </a:rPr>
              <a:t>إخضاع المصلحة الفردية للمصلحة العامة</a:t>
            </a:r>
            <a:r>
              <a:rPr lang="ar-AE" sz="3200" dirty="0">
                <a:solidFill>
                  <a:srgbClr val="000000"/>
                </a:solidFill>
              </a:rPr>
              <a:t>: في حال تعارض المصالح الشخصية مع المصلحة العامة , يجب أن تكون الأولوية للمصلحة العامة .</a:t>
            </a:r>
          </a:p>
          <a:p>
            <a:pPr marL="0" indent="0" algn="r" rtl="1">
              <a:buNone/>
              <a:defRPr/>
            </a:pPr>
            <a:endParaRPr lang="ar-JO" sz="3200" dirty="0">
              <a:solidFill>
                <a:srgbClr val="000000"/>
              </a:solidFill>
            </a:endParaRPr>
          </a:p>
          <a:p>
            <a:pPr marL="0" indent="0" algn="r" rtl="1">
              <a:buNone/>
              <a:defRPr/>
            </a:pPr>
            <a:r>
              <a:rPr lang="ar-AE" sz="3200" dirty="0">
                <a:solidFill>
                  <a:srgbClr val="000000"/>
                </a:solidFill>
              </a:rPr>
              <a:t>5- </a:t>
            </a:r>
            <a:r>
              <a:rPr lang="ar-AE" sz="3200" dirty="0">
                <a:solidFill>
                  <a:srgbClr val="C00000"/>
                </a:solidFill>
              </a:rPr>
              <a:t>التسلسل الرئاسي</a:t>
            </a:r>
            <a:r>
              <a:rPr lang="ar-AE" sz="3200" dirty="0">
                <a:solidFill>
                  <a:srgbClr val="000000"/>
                </a:solidFill>
              </a:rPr>
              <a:t>: المقصود به هو التدرج في الرئاسات وتحديد التبعيات الرئاسية الذي يتفق مع خطوط السلطة والمسؤولية.</a:t>
            </a:r>
            <a:endParaRPr lang="ar-JO" sz="3200" dirty="0">
              <a:solidFill>
                <a:srgbClr val="000000"/>
              </a:solidFill>
            </a:endParaRPr>
          </a:p>
        </p:txBody>
      </p:sp>
      <p:sp>
        <p:nvSpPr>
          <p:cNvPr id="2" name="Date Placeholder 1"/>
          <p:cNvSpPr>
            <a:spLocks noGrp="1"/>
          </p:cNvSpPr>
          <p:nvPr>
            <p:ph type="dt" sz="half" idx="10"/>
          </p:nvPr>
        </p:nvSpPr>
        <p:spPr/>
        <p:txBody>
          <a:bodyPr/>
          <a:lstStyle/>
          <a:p>
            <a:fld id="{AC100DBE-72E4-4DEC-A17C-51509A20CEA7}" type="datetime2">
              <a:rPr lang="en-US" smtClean="0"/>
              <a:t>Wednesday, September 18, 2024</a:t>
            </a:fld>
            <a:endParaRPr lang="en-US"/>
          </a:p>
        </p:txBody>
      </p:sp>
    </p:spTree>
    <p:extLst>
      <p:ext uri="{BB962C8B-B14F-4D97-AF65-F5344CB8AC3E}">
        <p14:creationId xmlns:p14="http://schemas.microsoft.com/office/powerpoint/2010/main" val="3439984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79549" y="404815"/>
            <a:ext cx="10947043" cy="5951536"/>
          </a:xfrm>
          <a:noFill/>
        </p:spPr>
        <p:txBody>
          <a:bodyPr>
            <a:normAutofit/>
          </a:bodyPr>
          <a:lstStyle/>
          <a:p>
            <a:pPr marL="0" indent="0" algn="r" rtl="1">
              <a:buNone/>
              <a:defRPr/>
            </a:pPr>
            <a:r>
              <a:rPr lang="ar-AE" dirty="0">
                <a:solidFill>
                  <a:srgbClr val="000000"/>
                </a:solidFill>
              </a:rPr>
              <a:t>6- </a:t>
            </a:r>
            <a:r>
              <a:rPr lang="ar-AE" dirty="0">
                <a:solidFill>
                  <a:srgbClr val="C00000"/>
                </a:solidFill>
              </a:rPr>
              <a:t>المركزية</a:t>
            </a:r>
            <a:r>
              <a:rPr lang="ar-AE" dirty="0">
                <a:solidFill>
                  <a:srgbClr val="000000"/>
                </a:solidFill>
              </a:rPr>
              <a:t>: تمركز السلطات وحق إتخاذ القرارت في يد الرئيس فقط , ويقضي بتركيز السلطة في شخص معين ثم تفويضها حسبما تقتضي الظروف.</a:t>
            </a:r>
            <a:endParaRPr lang="ar-JO" dirty="0">
              <a:solidFill>
                <a:srgbClr val="000000"/>
              </a:solidFill>
            </a:endParaRPr>
          </a:p>
          <a:p>
            <a:pPr marL="0" indent="0" algn="r" rtl="1">
              <a:buNone/>
              <a:defRPr/>
            </a:pPr>
            <a:r>
              <a:rPr lang="ar-AE" dirty="0">
                <a:solidFill>
                  <a:srgbClr val="000000"/>
                </a:solidFill>
              </a:rPr>
              <a:t>7- </a:t>
            </a:r>
            <a:r>
              <a:rPr lang="ar-AE" dirty="0">
                <a:solidFill>
                  <a:srgbClr val="C00000"/>
                </a:solidFill>
              </a:rPr>
              <a:t>إستقرار العمالة</a:t>
            </a:r>
            <a:r>
              <a:rPr lang="ar-AE" dirty="0">
                <a:solidFill>
                  <a:srgbClr val="000000"/>
                </a:solidFill>
              </a:rPr>
              <a:t>: لابد من الإختيار السليم للعمالة وتوفير مصادر الرضا لهم حتى يقل معدل دوران العمل وتركهم له, بحيث يعني المحافظة على إستمرار العاملين ذوي الإنتاجية العالية في المؤسسة لمدة طويلة.</a:t>
            </a:r>
            <a:endParaRPr lang="ar-JO" dirty="0">
              <a:solidFill>
                <a:srgbClr val="000000"/>
              </a:solidFill>
            </a:endParaRPr>
          </a:p>
          <a:p>
            <a:pPr marL="0" indent="0" algn="r" rtl="1">
              <a:buNone/>
              <a:defRPr/>
            </a:pPr>
            <a:r>
              <a:rPr lang="ar-AE" dirty="0">
                <a:solidFill>
                  <a:srgbClr val="000000"/>
                </a:solidFill>
              </a:rPr>
              <a:t>8- </a:t>
            </a:r>
            <a:r>
              <a:rPr lang="ar-AE" dirty="0">
                <a:solidFill>
                  <a:srgbClr val="C00000"/>
                </a:solidFill>
              </a:rPr>
              <a:t>المبادرة</a:t>
            </a:r>
            <a:r>
              <a:rPr lang="ar-AE" dirty="0">
                <a:solidFill>
                  <a:srgbClr val="000000"/>
                </a:solidFill>
              </a:rPr>
              <a:t>: أي لابد من تشجيع روح الإبتكار لدى الأفراد حتى يمكن تطوير المنشأة , فعلى الرؤساء إيجاد مبدأ المبادرة والإبتكار بين موظفيهم .</a:t>
            </a:r>
          </a:p>
          <a:p>
            <a:pPr marL="0" indent="0" algn="r" rtl="1">
              <a:buNone/>
              <a:defRPr/>
            </a:pPr>
            <a:endParaRPr lang="ar-AE" dirty="0">
              <a:solidFill>
                <a:srgbClr val="000000"/>
              </a:solidFill>
            </a:endParaRPr>
          </a:p>
          <a:p>
            <a:pPr marL="0" indent="0" algn="r" rtl="1">
              <a:buNone/>
              <a:defRPr/>
            </a:pPr>
            <a:r>
              <a:rPr lang="ar-AE" dirty="0">
                <a:solidFill>
                  <a:srgbClr val="000000"/>
                </a:solidFill>
              </a:rPr>
              <a:t>9- </a:t>
            </a:r>
            <a:r>
              <a:rPr lang="ar-AE" dirty="0">
                <a:solidFill>
                  <a:srgbClr val="C00000"/>
                </a:solidFill>
              </a:rPr>
              <a:t>العدالة والمساواة</a:t>
            </a:r>
            <a:r>
              <a:rPr lang="ar-AE" dirty="0">
                <a:solidFill>
                  <a:srgbClr val="000000"/>
                </a:solidFill>
              </a:rPr>
              <a:t>: لابد من توفير المعاملة العادلة لكل العاملين سواء من حيث الأجور أو المكافئات أو غيرها .</a:t>
            </a:r>
            <a:endParaRPr lang="ar-JO" dirty="0">
              <a:solidFill>
                <a:srgbClr val="000000"/>
              </a:solidFill>
            </a:endParaRPr>
          </a:p>
          <a:p>
            <a:pPr marL="0" indent="0" algn="r" rtl="1">
              <a:buNone/>
              <a:defRPr/>
            </a:pPr>
            <a:r>
              <a:rPr lang="ar-AE" dirty="0">
                <a:solidFill>
                  <a:srgbClr val="000000"/>
                </a:solidFill>
              </a:rPr>
              <a:t>10- </a:t>
            </a:r>
            <a:r>
              <a:rPr lang="ar-AE" dirty="0">
                <a:solidFill>
                  <a:srgbClr val="C00000"/>
                </a:solidFill>
              </a:rPr>
              <a:t>الهدف ووحدة التوجه</a:t>
            </a:r>
            <a:r>
              <a:rPr lang="ar-AE" dirty="0">
                <a:solidFill>
                  <a:srgbClr val="000000"/>
                </a:solidFill>
              </a:rPr>
              <a:t>: يجب مساهمة كل الأفراد في المنظمة لتحقيق الأهداف المرغوب فيها، وطبقا لهذا المبدأ فإن كل مجموعة من الأنشطة لها نفس الهدف ويجب أن تكون تابعة لرئيس واحد.</a:t>
            </a:r>
            <a:endParaRPr lang="ar-JO" dirty="0">
              <a:solidFill>
                <a:srgbClr val="000000"/>
              </a:solidFill>
            </a:endParaRPr>
          </a:p>
        </p:txBody>
      </p:sp>
      <p:sp>
        <p:nvSpPr>
          <p:cNvPr id="2" name="Date Placeholder 1"/>
          <p:cNvSpPr>
            <a:spLocks noGrp="1"/>
          </p:cNvSpPr>
          <p:nvPr>
            <p:ph type="dt" sz="half" idx="10"/>
          </p:nvPr>
        </p:nvSpPr>
        <p:spPr/>
        <p:txBody>
          <a:bodyPr/>
          <a:lstStyle/>
          <a:p>
            <a:fld id="{5140A2BC-2C0E-4B2D-8500-A512F578CB9A}" type="datetime2">
              <a:rPr lang="en-US" smtClean="0"/>
              <a:t>Wednesday, September 18, 2024</a:t>
            </a:fld>
            <a:endParaRPr lang="en-US"/>
          </a:p>
        </p:txBody>
      </p:sp>
    </p:spTree>
    <p:extLst>
      <p:ext uri="{BB962C8B-B14F-4D97-AF65-F5344CB8AC3E}">
        <p14:creationId xmlns:p14="http://schemas.microsoft.com/office/powerpoint/2010/main" val="3376575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43945" y="549275"/>
            <a:ext cx="10947042" cy="5581650"/>
          </a:xfrm>
          <a:solidFill>
            <a:schemeClr val="bg1"/>
          </a:solidFill>
        </p:spPr>
        <p:txBody>
          <a:bodyPr>
            <a:noAutofit/>
          </a:bodyPr>
          <a:lstStyle/>
          <a:p>
            <a:pPr marL="0" indent="0" algn="r" rtl="1">
              <a:buNone/>
              <a:defRPr/>
            </a:pPr>
            <a:r>
              <a:rPr lang="ar-AE" dirty="0">
                <a:solidFill>
                  <a:srgbClr val="000000"/>
                </a:solidFill>
              </a:rPr>
              <a:t>11- </a:t>
            </a:r>
            <a:r>
              <a:rPr lang="ar-AE" dirty="0">
                <a:solidFill>
                  <a:srgbClr val="C00000"/>
                </a:solidFill>
              </a:rPr>
              <a:t>مكافأة العاملين</a:t>
            </a:r>
            <a:r>
              <a:rPr lang="ar-AE" dirty="0">
                <a:solidFill>
                  <a:srgbClr val="000000"/>
                </a:solidFill>
              </a:rPr>
              <a:t>: أن يكافئ العاملون على تأدية أعمالهم بالطريقة المطلوبة, وأن يكون ذلك متناسبا مع الأعمال الذين قامو بها , أي تعويض الأفراد تعويضا عادلا سواء في أجورهم أوفي تقسيم الأرباح</a:t>
            </a:r>
          </a:p>
          <a:p>
            <a:pPr marL="0" indent="0" algn="r" rtl="1">
              <a:buNone/>
              <a:defRPr/>
            </a:pPr>
            <a:endParaRPr lang="ar-AE" dirty="0">
              <a:solidFill>
                <a:srgbClr val="000000"/>
              </a:solidFill>
            </a:endParaRPr>
          </a:p>
          <a:p>
            <a:pPr marL="0" indent="0" algn="r" rtl="1">
              <a:buNone/>
              <a:defRPr/>
            </a:pPr>
            <a:r>
              <a:rPr lang="ar-AE" dirty="0">
                <a:solidFill>
                  <a:srgbClr val="000000"/>
                </a:solidFill>
              </a:rPr>
              <a:t>12- </a:t>
            </a:r>
            <a:r>
              <a:rPr lang="ar-AE" dirty="0">
                <a:solidFill>
                  <a:srgbClr val="C00000"/>
                </a:solidFill>
              </a:rPr>
              <a:t>النظام</a:t>
            </a:r>
            <a:r>
              <a:rPr lang="ar-AE" dirty="0">
                <a:solidFill>
                  <a:srgbClr val="000000"/>
                </a:solidFill>
              </a:rPr>
              <a:t>: </a:t>
            </a:r>
            <a:r>
              <a:rPr lang="ar-JO" dirty="0">
                <a:solidFill>
                  <a:srgbClr val="000000"/>
                </a:solidFill>
              </a:rPr>
              <a:t>ا</a:t>
            </a:r>
            <a:r>
              <a:rPr lang="ar-AE" dirty="0">
                <a:solidFill>
                  <a:srgbClr val="000000"/>
                </a:solidFill>
              </a:rPr>
              <a:t>لنظام في تطبيق القواعد وفي إستخدام الخدمات والأفراد والأدوات.</a:t>
            </a:r>
          </a:p>
          <a:p>
            <a:pPr marL="0" indent="0" algn="r" rtl="1">
              <a:buNone/>
              <a:defRPr/>
            </a:pPr>
            <a:endParaRPr lang="ar-JO" dirty="0">
              <a:solidFill>
                <a:srgbClr val="000000"/>
              </a:solidFill>
            </a:endParaRPr>
          </a:p>
          <a:p>
            <a:pPr marL="0" indent="0" algn="r" rtl="1">
              <a:buNone/>
              <a:defRPr/>
            </a:pPr>
            <a:r>
              <a:rPr lang="ar-AE" dirty="0">
                <a:solidFill>
                  <a:srgbClr val="000000"/>
                </a:solidFill>
              </a:rPr>
              <a:t>13- </a:t>
            </a:r>
            <a:r>
              <a:rPr lang="ar-AE" dirty="0">
                <a:solidFill>
                  <a:srgbClr val="C00000"/>
                </a:solidFill>
              </a:rPr>
              <a:t>تنمية روح الجماعة</a:t>
            </a:r>
            <a:r>
              <a:rPr lang="ar-AE" dirty="0">
                <a:solidFill>
                  <a:srgbClr val="000000"/>
                </a:solidFill>
              </a:rPr>
              <a:t>: يجب تنمية علاقات إجتماعية حسنة بين الموظفين , وتشجيع روح العمل ضمن فريق واحد وأن يشعر العامل أنه جزء مهم لنجاح الشركة لا عاملا فيها فقط.</a:t>
            </a:r>
          </a:p>
          <a:p>
            <a:pPr marL="0" indent="0" algn="r" rtl="1">
              <a:buNone/>
              <a:defRPr/>
            </a:pPr>
            <a:endParaRPr lang="ar-JO" dirty="0">
              <a:solidFill>
                <a:srgbClr val="000000"/>
              </a:solidFill>
            </a:endParaRPr>
          </a:p>
          <a:p>
            <a:pPr marL="0" indent="0" algn="r" rtl="1">
              <a:buNone/>
              <a:defRPr/>
            </a:pPr>
            <a:r>
              <a:rPr lang="ar-AE" dirty="0">
                <a:solidFill>
                  <a:srgbClr val="000000"/>
                </a:solidFill>
              </a:rPr>
              <a:t>14- </a:t>
            </a:r>
            <a:r>
              <a:rPr lang="ar-AE" dirty="0">
                <a:solidFill>
                  <a:srgbClr val="C00000"/>
                </a:solidFill>
              </a:rPr>
              <a:t>روح التعاون</a:t>
            </a:r>
            <a:r>
              <a:rPr lang="ar-AE" dirty="0">
                <a:solidFill>
                  <a:srgbClr val="000000"/>
                </a:solidFill>
              </a:rPr>
              <a:t>: العمل الجماعي وسيادة روح الفريق انطلاقا من شعار “الإتحاد قوة” بحيث يشكل هذا المبدأ أهم عنصر في تحقيق الأهداف المرغوب بها .</a:t>
            </a:r>
            <a:endParaRPr lang="en-US" dirty="0">
              <a:solidFill>
                <a:srgbClr val="000000"/>
              </a:solidFill>
            </a:endParaRPr>
          </a:p>
        </p:txBody>
      </p:sp>
      <p:sp>
        <p:nvSpPr>
          <p:cNvPr id="2" name="Date Placeholder 1"/>
          <p:cNvSpPr>
            <a:spLocks noGrp="1"/>
          </p:cNvSpPr>
          <p:nvPr>
            <p:ph type="dt" sz="half" idx="10"/>
          </p:nvPr>
        </p:nvSpPr>
        <p:spPr/>
        <p:txBody>
          <a:bodyPr/>
          <a:lstStyle/>
          <a:p>
            <a:fld id="{A9A3F62E-31F8-4870-BECD-B631CBD322E6}" type="datetime2">
              <a:rPr lang="en-US" smtClean="0"/>
              <a:t>Wednesday, September 18, 2024</a:t>
            </a:fld>
            <a:endParaRPr lang="en-US"/>
          </a:p>
        </p:txBody>
      </p:sp>
    </p:spTree>
    <p:extLst>
      <p:ext uri="{BB962C8B-B14F-4D97-AF65-F5344CB8AC3E}">
        <p14:creationId xmlns:p14="http://schemas.microsoft.com/office/powerpoint/2010/main" val="3132459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AE" sz="7200" dirty="0">
                <a:solidFill>
                  <a:srgbClr val="FF0000"/>
                </a:solidFill>
              </a:rPr>
              <a:t>تعريف الإدارة و مدارسها</a:t>
            </a:r>
            <a:endParaRPr lang="en-US" sz="7200" dirty="0">
              <a:solidFill>
                <a:srgbClr val="FF0000"/>
              </a:solidFill>
            </a:endParaRPr>
          </a:p>
        </p:txBody>
      </p:sp>
      <p:sp>
        <p:nvSpPr>
          <p:cNvPr id="3" name="Content Placeholder 2"/>
          <p:cNvSpPr>
            <a:spLocks noGrp="1"/>
          </p:cNvSpPr>
          <p:nvPr>
            <p:ph idx="1"/>
          </p:nvPr>
        </p:nvSpPr>
        <p:spPr/>
        <p:txBody>
          <a:bodyPr>
            <a:noAutofit/>
          </a:bodyPr>
          <a:lstStyle/>
          <a:p>
            <a:pPr algn="r" rtl="1"/>
            <a:r>
              <a:rPr lang="ar-SA" sz="3600" dirty="0"/>
              <a:t>تعريف الإدارة</a:t>
            </a:r>
            <a:endParaRPr lang="ar-AE" sz="3600" dirty="0"/>
          </a:p>
          <a:p>
            <a:pPr algn="r" rtl="1"/>
            <a:r>
              <a:rPr lang="ar-SA" sz="3600" dirty="0"/>
              <a:t>المدرسة الكلاسيكية</a:t>
            </a:r>
            <a:endParaRPr lang="en-US" sz="3600" dirty="0"/>
          </a:p>
          <a:p>
            <a:pPr algn="r" rtl="1"/>
            <a:r>
              <a:rPr lang="ar-SA" sz="3600" dirty="0"/>
              <a:t>المدرسة الإنسانية</a:t>
            </a:r>
            <a:endParaRPr lang="en-US" sz="3600" dirty="0"/>
          </a:p>
          <a:p>
            <a:pPr algn="r" rtl="1"/>
            <a:r>
              <a:rPr lang="ar-SA" sz="3600" dirty="0"/>
              <a:t>تطور مداخل علم الإدارة الحديثة</a:t>
            </a:r>
            <a:endParaRPr lang="en-US" sz="3600" dirty="0"/>
          </a:p>
          <a:p>
            <a:pPr lvl="1" algn="r" rtl="1"/>
            <a:r>
              <a:rPr lang="ar-SA" sz="3200" dirty="0"/>
              <a:t>المدخل الكمي </a:t>
            </a:r>
            <a:endParaRPr lang="en-US" sz="3200" dirty="0"/>
          </a:p>
          <a:p>
            <a:pPr lvl="1" algn="r" rtl="1"/>
            <a:r>
              <a:rPr lang="ar-SA" sz="3200" dirty="0"/>
              <a:t>مدخل النظم </a:t>
            </a:r>
            <a:endParaRPr lang="en-US" sz="3200" dirty="0"/>
          </a:p>
          <a:p>
            <a:pPr lvl="1" algn="r" rtl="1"/>
            <a:r>
              <a:rPr lang="ar-SA" sz="3200" dirty="0"/>
              <a:t>المدخل الشرطي أو الموقفي </a:t>
            </a:r>
            <a:endParaRPr lang="ar-AE" sz="3200" dirty="0"/>
          </a:p>
          <a:p>
            <a:pPr lvl="1" algn="r" rtl="1"/>
            <a:r>
              <a:rPr lang="ar-AE" sz="3200" dirty="0"/>
              <a:t>الادارة بالاهداف</a:t>
            </a:r>
            <a:endParaRPr lang="en-US" sz="3200" dirty="0"/>
          </a:p>
        </p:txBody>
      </p:sp>
      <p:sp>
        <p:nvSpPr>
          <p:cNvPr id="4" name="Date Placeholder 3"/>
          <p:cNvSpPr>
            <a:spLocks noGrp="1"/>
          </p:cNvSpPr>
          <p:nvPr>
            <p:ph type="dt" sz="half" idx="10"/>
          </p:nvPr>
        </p:nvSpPr>
        <p:spPr/>
        <p:txBody>
          <a:bodyPr/>
          <a:lstStyle/>
          <a:p>
            <a:fld id="{E60DF0E1-D19D-4AE0-9680-688FD76811A1}" type="datetime2">
              <a:rPr lang="en-US" smtClean="0"/>
              <a:t>Wednesday, September 18, 2024</a:t>
            </a:fld>
            <a:endParaRPr lang="en-US"/>
          </a:p>
        </p:txBody>
      </p:sp>
    </p:spTree>
    <p:extLst>
      <p:ext uri="{BB962C8B-B14F-4D97-AF65-F5344CB8AC3E}">
        <p14:creationId xmlns:p14="http://schemas.microsoft.com/office/powerpoint/2010/main" val="2114152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847725"/>
          </a:xfrm>
        </p:spPr>
        <p:txBody>
          <a:bodyPr/>
          <a:lstStyle/>
          <a:p>
            <a:pPr algn="ctr">
              <a:defRPr/>
            </a:pPr>
            <a:r>
              <a:rPr lang="ar-AE" dirty="0">
                <a:solidFill>
                  <a:srgbClr val="C00000"/>
                </a:solidFill>
              </a:rPr>
              <a:t>نظرية البيروقراطية</a:t>
            </a:r>
            <a:endParaRPr lang="en-US" dirty="0"/>
          </a:p>
        </p:txBody>
      </p:sp>
      <p:sp>
        <p:nvSpPr>
          <p:cNvPr id="4" name="Date Placeholder 3"/>
          <p:cNvSpPr>
            <a:spLocks noGrp="1"/>
          </p:cNvSpPr>
          <p:nvPr>
            <p:ph type="dt" sz="half" idx="10"/>
          </p:nvPr>
        </p:nvSpPr>
        <p:spPr/>
        <p:txBody>
          <a:bodyPr/>
          <a:lstStyle/>
          <a:p>
            <a:fld id="{012493C6-A2CD-4EF0-BC07-B0A5035FB796}" type="datetime2">
              <a:rPr lang="en-US" smtClean="0"/>
              <a:t>Wednesday, September 18, 2024</a:t>
            </a:fld>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125" y="1125539"/>
            <a:ext cx="9161570" cy="5082078"/>
          </a:xfrm>
        </p:spPr>
      </p:pic>
    </p:spTree>
    <p:extLst>
      <p:ext uri="{BB962C8B-B14F-4D97-AF65-F5344CB8AC3E}">
        <p14:creationId xmlns:p14="http://schemas.microsoft.com/office/powerpoint/2010/main" val="2225559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847725"/>
          </a:xfrm>
        </p:spPr>
        <p:txBody>
          <a:bodyPr/>
          <a:lstStyle/>
          <a:p>
            <a:pPr algn="ctr">
              <a:defRPr/>
            </a:pPr>
            <a:r>
              <a:rPr lang="ar-AE" dirty="0">
                <a:solidFill>
                  <a:srgbClr val="C00000"/>
                </a:solidFill>
              </a:rPr>
              <a:t>نظرية البيروقراطية</a:t>
            </a:r>
            <a:endParaRPr lang="en-US" dirty="0"/>
          </a:p>
        </p:txBody>
      </p:sp>
      <p:sp>
        <p:nvSpPr>
          <p:cNvPr id="3" name="Content Placeholder 2"/>
          <p:cNvSpPr>
            <a:spLocks noGrp="1"/>
          </p:cNvSpPr>
          <p:nvPr>
            <p:ph idx="1"/>
          </p:nvPr>
        </p:nvSpPr>
        <p:spPr>
          <a:xfrm>
            <a:off x="605307" y="1196975"/>
            <a:ext cx="10748493" cy="4933950"/>
          </a:xfrm>
          <a:noFill/>
        </p:spPr>
        <p:txBody>
          <a:bodyPr>
            <a:normAutofit/>
          </a:bodyPr>
          <a:lstStyle/>
          <a:p>
            <a:pPr algn="r" rtl="1">
              <a:defRPr/>
            </a:pPr>
            <a:r>
              <a:rPr lang="ar-AE" sz="3200" dirty="0">
                <a:solidFill>
                  <a:srgbClr val="000000"/>
                </a:solidFill>
              </a:rPr>
              <a:t>نشأت البيروقراطية في ألمانيا بفضل الجهود التي قام بها عالم الاجتماع الألماني ماكس فيبر (</a:t>
            </a:r>
            <a:r>
              <a:rPr lang="en-US" sz="3200" dirty="0">
                <a:solidFill>
                  <a:srgbClr val="000000"/>
                </a:solidFill>
              </a:rPr>
              <a:t>Max Weber</a:t>
            </a:r>
            <a:r>
              <a:rPr lang="ar-AE" sz="3200" dirty="0">
                <a:solidFill>
                  <a:srgbClr val="000000"/>
                </a:solidFill>
              </a:rPr>
              <a:t>) الذي عاش في الفترة ما بين عامي (1864-1920م)، وكلمة البيروقراطية مشتقة من كلمتين لاتينية وإغريقية الأولى </a:t>
            </a:r>
            <a:r>
              <a:rPr lang="en-US" sz="3200" dirty="0">
                <a:solidFill>
                  <a:srgbClr val="000000"/>
                </a:solidFill>
              </a:rPr>
              <a:t>Bureau</a:t>
            </a:r>
            <a:r>
              <a:rPr lang="ar-AE" sz="3200" dirty="0">
                <a:solidFill>
                  <a:srgbClr val="000000"/>
                </a:solidFill>
              </a:rPr>
              <a:t> وتعني المكتب، والثانية  </a:t>
            </a:r>
            <a:r>
              <a:rPr lang="en-US" sz="3200" dirty="0" err="1">
                <a:solidFill>
                  <a:srgbClr val="000000"/>
                </a:solidFill>
              </a:rPr>
              <a:t>cracy</a:t>
            </a:r>
            <a:r>
              <a:rPr lang="en-US" sz="3200" dirty="0">
                <a:solidFill>
                  <a:srgbClr val="000000"/>
                </a:solidFill>
              </a:rPr>
              <a:t> </a:t>
            </a:r>
            <a:r>
              <a:rPr lang="ar-AE" sz="3200" dirty="0">
                <a:solidFill>
                  <a:srgbClr val="000000"/>
                </a:solidFill>
              </a:rPr>
              <a:t> وتعني القوة أو السلطة أو الحكم، ومن ثم فالمقصود بالبيروقراطية هو حكم المكتب أو سلطة المكتب، وقد عرفها قارستون </a:t>
            </a:r>
            <a:r>
              <a:rPr lang="en-US" sz="3200" dirty="0">
                <a:solidFill>
                  <a:srgbClr val="000000"/>
                </a:solidFill>
              </a:rPr>
              <a:t>Garston </a:t>
            </a:r>
            <a:r>
              <a:rPr lang="ar-AE" sz="3200" dirty="0">
                <a:solidFill>
                  <a:srgbClr val="000000"/>
                </a:solidFill>
              </a:rPr>
              <a:t> بأنها "بناء تنظيمي هرمي يتصف بالتحديد الدقيق لخطوط السلطة، والقواعد، والإجراءات التي تحكم العمل".</a:t>
            </a:r>
          </a:p>
          <a:p>
            <a:pPr algn="r" rtl="1">
              <a:defRPr/>
            </a:pPr>
            <a:r>
              <a:rPr lang="ar-AE" sz="3200" dirty="0">
                <a:solidFill>
                  <a:schemeClr val="accent5">
                    <a:lumMod val="50000"/>
                  </a:schemeClr>
                </a:solidFill>
              </a:rPr>
              <a:t>وقد استخدم "فيبر" في كتابه الذي صدرت أولى طباعته بعد وفاته بعامين (1922م) مصطلح البيروقراطية لوصف المنظمات الكبيرة جداً. كما حدد خصائصها .</a:t>
            </a:r>
            <a:endParaRPr lang="en-US" sz="3200" dirty="0">
              <a:solidFill>
                <a:schemeClr val="accent5">
                  <a:lumMod val="50000"/>
                </a:schemeClr>
              </a:solidFill>
            </a:endParaRPr>
          </a:p>
        </p:txBody>
      </p:sp>
      <p:sp>
        <p:nvSpPr>
          <p:cNvPr id="4" name="Date Placeholder 3"/>
          <p:cNvSpPr>
            <a:spLocks noGrp="1"/>
          </p:cNvSpPr>
          <p:nvPr>
            <p:ph type="dt" sz="half" idx="10"/>
          </p:nvPr>
        </p:nvSpPr>
        <p:spPr/>
        <p:txBody>
          <a:bodyPr/>
          <a:lstStyle/>
          <a:p>
            <a:fld id="{3D538625-ECF9-45CF-87CB-608ECA5AAE2C}" type="datetime2">
              <a:rPr lang="en-US" smtClean="0"/>
              <a:t>Wednesday, September 18, 2024</a:t>
            </a:fld>
            <a:endParaRPr lang="en-US"/>
          </a:p>
        </p:txBody>
      </p:sp>
    </p:spTree>
    <p:extLst>
      <p:ext uri="{BB962C8B-B14F-4D97-AF65-F5344CB8AC3E}">
        <p14:creationId xmlns:p14="http://schemas.microsoft.com/office/powerpoint/2010/main" val="1391317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01" name="Rectangle 5"/>
          <p:cNvSpPr>
            <a:spLocks noGrp="1" noChangeArrowheads="1"/>
          </p:cNvSpPr>
          <p:nvPr>
            <p:ph type="body" sz="half" idx="1"/>
          </p:nvPr>
        </p:nvSpPr>
        <p:spPr>
          <a:xfrm>
            <a:off x="838200" y="334828"/>
            <a:ext cx="10515600" cy="5718242"/>
          </a:xfrm>
          <a:noFill/>
        </p:spPr>
        <p:txBody>
          <a:bodyPr>
            <a:noAutofit/>
          </a:bodyPr>
          <a:lstStyle/>
          <a:p>
            <a:pPr algn="r" rtl="1" eaLnBrk="1" fontAlgn="ctr" hangingPunct="1">
              <a:buFont typeface="Wingdings" panose="05000000000000000000" pitchFamily="2" charset="2"/>
              <a:buNone/>
              <a:defRPr/>
            </a:pPr>
            <a:r>
              <a:rPr lang="ar-SA" sz="4000" b="1" dirty="0">
                <a:solidFill>
                  <a:srgbClr val="C00000"/>
                </a:solidFill>
                <a:cs typeface="Arabic Transparent" pitchFamily="2" charset="0"/>
              </a:rPr>
              <a:t>نظرية المبادئ الإدارية </a:t>
            </a:r>
            <a:r>
              <a:rPr lang="en-US" sz="4000" b="1" dirty="0">
                <a:solidFill>
                  <a:srgbClr val="C00000"/>
                </a:solidFill>
                <a:cs typeface="Arabic Transparent" pitchFamily="2" charset="0"/>
              </a:rPr>
              <a:t>Administrative Theory </a:t>
            </a:r>
            <a:br>
              <a:rPr lang="ar-SA" sz="4000" b="1" dirty="0">
                <a:solidFill>
                  <a:srgbClr val="C00000"/>
                </a:solidFill>
                <a:cs typeface="Arabic Transparent" pitchFamily="2" charset="0"/>
              </a:rPr>
            </a:br>
            <a:br>
              <a:rPr lang="ar-SA" sz="4400" dirty="0">
                <a:solidFill>
                  <a:srgbClr val="000000"/>
                </a:solidFill>
              </a:rPr>
            </a:br>
            <a:r>
              <a:rPr lang="ar-SA" sz="3200" dirty="0">
                <a:solidFill>
                  <a:srgbClr val="000000"/>
                </a:solidFill>
                <a:latin typeface="Arial" pitchFamily="34" charset="0"/>
              </a:rPr>
              <a:t>وتُعرف بأنها الإدارة التي ترتكز على إدارة المنشأة ككل ، أي أنها تسعى إلى إيجاد مبادئ إدارية عامة على المستوى النظري لتكون أساساً لعمليات التنظيم والتصميم الإداري للمنشأة.</a:t>
            </a:r>
            <a:endParaRPr lang="ar-AE" sz="3200" dirty="0">
              <a:solidFill>
                <a:srgbClr val="000000"/>
              </a:solidFill>
              <a:latin typeface="Arial" pitchFamily="34" charset="0"/>
            </a:endParaRPr>
          </a:p>
          <a:p>
            <a:pPr algn="r" rtl="1" eaLnBrk="1" fontAlgn="ctr" hangingPunct="1">
              <a:buFont typeface="Wingdings" panose="05000000000000000000" pitchFamily="2" charset="2"/>
              <a:buNone/>
              <a:defRPr/>
            </a:pPr>
            <a:br>
              <a:rPr lang="ar-SA" sz="3200" dirty="0">
                <a:solidFill>
                  <a:srgbClr val="000000"/>
                </a:solidFill>
                <a:latin typeface="Arial" pitchFamily="34" charset="0"/>
              </a:rPr>
            </a:br>
            <a:r>
              <a:rPr lang="ar-SA" sz="3200" dirty="0">
                <a:solidFill>
                  <a:srgbClr val="002060"/>
                </a:solidFill>
                <a:latin typeface="Arial" pitchFamily="34" charset="0"/>
              </a:rPr>
              <a:t>ومن أهم روادها هنري فويل </a:t>
            </a:r>
            <a:r>
              <a:rPr lang="en-US" sz="3200" dirty="0">
                <a:solidFill>
                  <a:srgbClr val="002060"/>
                </a:solidFill>
                <a:latin typeface="Arial" pitchFamily="34" charset="0"/>
              </a:rPr>
              <a:t>Henry </a:t>
            </a:r>
            <a:r>
              <a:rPr lang="en-US" sz="3200" dirty="0" err="1">
                <a:solidFill>
                  <a:srgbClr val="002060"/>
                </a:solidFill>
                <a:latin typeface="Arial" pitchFamily="34" charset="0"/>
              </a:rPr>
              <a:t>foyol</a:t>
            </a:r>
            <a:r>
              <a:rPr lang="ar-SA" sz="3200" dirty="0">
                <a:solidFill>
                  <a:srgbClr val="002060"/>
                </a:solidFill>
                <a:latin typeface="Arial" pitchFamily="34" charset="0"/>
              </a:rPr>
              <a:t> ولو</a:t>
            </a:r>
            <a:r>
              <a:rPr lang="ar-AE" sz="3200" dirty="0">
                <a:solidFill>
                  <a:srgbClr val="002060"/>
                </a:solidFill>
                <a:latin typeface="Arial" pitchFamily="34" charset="0"/>
              </a:rPr>
              <a:t>ث</a:t>
            </a:r>
            <a:r>
              <a:rPr lang="ar-SA" sz="3200" dirty="0">
                <a:solidFill>
                  <a:srgbClr val="002060"/>
                </a:solidFill>
                <a:latin typeface="Arial" pitchFamily="34" charset="0"/>
              </a:rPr>
              <a:t>ر</a:t>
            </a:r>
            <a:r>
              <a:rPr lang="ar-AE" sz="3200" dirty="0">
                <a:solidFill>
                  <a:srgbClr val="002060"/>
                </a:solidFill>
                <a:latin typeface="Arial" pitchFamily="34" charset="0"/>
              </a:rPr>
              <a:t> </a:t>
            </a:r>
            <a:r>
              <a:rPr lang="ar-SA" sz="3200" dirty="0">
                <a:solidFill>
                  <a:srgbClr val="002060"/>
                </a:solidFill>
                <a:latin typeface="Arial" pitchFamily="34" charset="0"/>
              </a:rPr>
              <a:t>جليوك </a:t>
            </a:r>
            <a:r>
              <a:rPr lang="en-US" sz="3200" dirty="0">
                <a:solidFill>
                  <a:srgbClr val="002060"/>
                </a:solidFill>
                <a:latin typeface="Arial" pitchFamily="34" charset="0"/>
              </a:rPr>
              <a:t>Luther </a:t>
            </a:r>
            <a:r>
              <a:rPr lang="en-US" sz="3200" dirty="0" err="1">
                <a:solidFill>
                  <a:srgbClr val="002060"/>
                </a:solidFill>
                <a:latin typeface="Arial" pitchFamily="34" charset="0"/>
              </a:rPr>
              <a:t>Gulick</a:t>
            </a:r>
            <a:r>
              <a:rPr lang="ar-SA" sz="3200" dirty="0">
                <a:solidFill>
                  <a:srgbClr val="002060"/>
                </a:solidFill>
                <a:latin typeface="Arial" pitchFamily="34" charset="0"/>
              </a:rPr>
              <a:t> .</a:t>
            </a:r>
            <a:br>
              <a:rPr lang="ar-SA" sz="3200" dirty="0">
                <a:solidFill>
                  <a:srgbClr val="002060"/>
                </a:solidFill>
                <a:latin typeface="Arial" pitchFamily="34" charset="0"/>
              </a:rPr>
            </a:br>
            <a:r>
              <a:rPr lang="ar-SA" sz="3200" dirty="0">
                <a:solidFill>
                  <a:srgbClr val="002060"/>
                </a:solidFill>
                <a:latin typeface="Arial" pitchFamily="34" charset="0"/>
              </a:rPr>
              <a:t>هذا وقد قام </a:t>
            </a:r>
            <a:r>
              <a:rPr lang="en-US" sz="3200" dirty="0" err="1">
                <a:solidFill>
                  <a:srgbClr val="002060"/>
                </a:solidFill>
                <a:latin typeface="Arial" pitchFamily="34" charset="0"/>
              </a:rPr>
              <a:t>Fayol</a:t>
            </a:r>
            <a:r>
              <a:rPr lang="ar-SA" sz="3200" dirty="0">
                <a:solidFill>
                  <a:srgbClr val="002060"/>
                </a:solidFill>
                <a:latin typeface="Arial" pitchFamily="34" charset="0"/>
              </a:rPr>
              <a:t> ب</a:t>
            </a:r>
            <a:r>
              <a:rPr lang="ar-AE" sz="3200">
                <a:solidFill>
                  <a:srgbClr val="002060"/>
                </a:solidFill>
                <a:latin typeface="Arial" pitchFamily="34" charset="0"/>
              </a:rPr>
              <a:t>ت</a:t>
            </a:r>
            <a:r>
              <a:rPr lang="ar-SA" sz="3200">
                <a:solidFill>
                  <a:srgbClr val="002060"/>
                </a:solidFill>
                <a:latin typeface="Arial" pitchFamily="34" charset="0"/>
              </a:rPr>
              <a:t>قسيم </a:t>
            </a:r>
            <a:r>
              <a:rPr lang="ar-SA" sz="3200" dirty="0">
                <a:solidFill>
                  <a:srgbClr val="002060"/>
                </a:solidFill>
                <a:latin typeface="Arial" pitchFamily="34" charset="0"/>
              </a:rPr>
              <a:t>نشاط المنظمة إلى ستة أنشطة رئيسية ركز فيها على النشاط الإداري وقام بتقسيمه إلى سبعة</a:t>
            </a:r>
            <a:r>
              <a:rPr lang="ar-AE" sz="3200" dirty="0">
                <a:solidFill>
                  <a:srgbClr val="002060"/>
                </a:solidFill>
                <a:latin typeface="Arial" pitchFamily="34" charset="0"/>
              </a:rPr>
              <a:t> </a:t>
            </a:r>
            <a:r>
              <a:rPr lang="ar-SA" sz="3200" dirty="0">
                <a:solidFill>
                  <a:srgbClr val="002060"/>
                </a:solidFill>
                <a:latin typeface="Arial" pitchFamily="34" charset="0"/>
              </a:rPr>
              <a:t>أنشطة وقام بوضع أربعة عشر مبدأ إدارياً توصل إليها من خلال بحثه والشكل التالي يوضح هذا التقسيم:</a:t>
            </a:r>
            <a:endParaRPr lang="en-US" sz="3200" dirty="0">
              <a:solidFill>
                <a:srgbClr val="002060"/>
              </a:solidFill>
              <a:latin typeface="Arial" pitchFamily="34" charset="0"/>
            </a:endParaRPr>
          </a:p>
        </p:txBody>
      </p:sp>
      <p:sp>
        <p:nvSpPr>
          <p:cNvPr id="2" name="Date Placeholder 1"/>
          <p:cNvSpPr>
            <a:spLocks noGrp="1"/>
          </p:cNvSpPr>
          <p:nvPr>
            <p:ph type="dt" sz="half" idx="10"/>
          </p:nvPr>
        </p:nvSpPr>
        <p:spPr/>
        <p:txBody>
          <a:bodyPr/>
          <a:lstStyle/>
          <a:p>
            <a:pPr>
              <a:defRPr/>
            </a:pPr>
            <a:fld id="{474E67DE-6EEE-4399-BFCB-68232F28A6B0}" type="datetime2">
              <a:rPr lang="en-US" smtClean="0"/>
              <a:t>Wednesday, September 18, 2024</a:t>
            </a:fld>
            <a:endParaRPr lang="en-US"/>
          </a:p>
        </p:txBody>
      </p:sp>
    </p:spTree>
    <p:extLst>
      <p:ext uri="{BB962C8B-B14F-4D97-AF65-F5344CB8AC3E}">
        <p14:creationId xmlns:p14="http://schemas.microsoft.com/office/powerpoint/2010/main" val="173585273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iterate type="wd">
                                    <p:tmPct val="10000"/>
                                  </p:iterate>
                                  <p:childTnLst>
                                    <p:set>
                                      <p:cBhvr>
                                        <p:cTn id="6" dur="1" fill="hold">
                                          <p:stCondLst>
                                            <p:cond delay="0"/>
                                          </p:stCondLst>
                                        </p:cTn>
                                        <p:tgtEl>
                                          <p:spTgt spid="55301">
                                            <p:txEl>
                                              <p:pRg st="0" end="0"/>
                                            </p:txEl>
                                          </p:spTgt>
                                        </p:tgtEl>
                                        <p:attrNameLst>
                                          <p:attrName>style.visibility</p:attrName>
                                        </p:attrNameLst>
                                      </p:cBhvr>
                                      <p:to>
                                        <p:strVal val="visible"/>
                                      </p:to>
                                    </p:set>
                                    <p:anim calcmode="lin" valueType="num">
                                      <p:cBhvr>
                                        <p:cTn id="7" dur="1000" fill="hold"/>
                                        <p:tgtEl>
                                          <p:spTgt spid="5530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5530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5301">
                                            <p:txEl>
                                              <p:pRg st="0" end="0"/>
                                            </p:txEl>
                                          </p:spTgt>
                                        </p:tgtEl>
                                      </p:cBhvr>
                                    </p:animEffect>
                                  </p:childTnLst>
                                </p:cTn>
                              </p:par>
                            </p:childTnLst>
                          </p:cTn>
                        </p:par>
                        <p:par>
                          <p:cTn id="10" fill="hold">
                            <p:stCondLst>
                              <p:cond delay="4300"/>
                            </p:stCondLst>
                            <p:childTnLst>
                              <p:par>
                                <p:cTn id="11" presetID="29" presetClass="entr" presetSubtype="0" fill="hold" grpId="0" nodeType="afterEffect">
                                  <p:stCondLst>
                                    <p:cond delay="0"/>
                                  </p:stCondLst>
                                  <p:iterate type="wd">
                                    <p:tmPct val="10000"/>
                                  </p:iterate>
                                  <p:childTnLst>
                                    <p:set>
                                      <p:cBhvr>
                                        <p:cTn id="12" dur="1" fill="hold">
                                          <p:stCondLst>
                                            <p:cond delay="0"/>
                                          </p:stCondLst>
                                        </p:cTn>
                                        <p:tgtEl>
                                          <p:spTgt spid="55301">
                                            <p:txEl>
                                              <p:pRg st="1" end="1"/>
                                            </p:txEl>
                                          </p:spTgt>
                                        </p:tgtEl>
                                        <p:attrNameLst>
                                          <p:attrName>style.visibility</p:attrName>
                                        </p:attrNameLst>
                                      </p:cBhvr>
                                      <p:to>
                                        <p:strVal val="visible"/>
                                      </p:to>
                                    </p:set>
                                    <p:anim calcmode="lin" valueType="num">
                                      <p:cBhvr>
                                        <p:cTn id="13" dur="1000" fill="hold"/>
                                        <p:tgtEl>
                                          <p:spTgt spid="55301">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5530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553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FA42E-D80E-4F0A-9FAE-57D11FC6A83E}" type="datetime2">
              <a:rPr lang="en-US" smtClean="0"/>
              <a:t>Wednesday, September 18, 2024</a:t>
            </a:fld>
            <a:endParaRPr lang="en-US"/>
          </a:p>
        </p:txBody>
      </p:sp>
      <p:pic>
        <p:nvPicPr>
          <p:cNvPr id="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38200" y="450762"/>
            <a:ext cx="9413383" cy="550902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8"/>
          <p:cNvSpPr>
            <a:spLocks noChangeArrowheads="1"/>
          </p:cNvSpPr>
          <p:nvPr/>
        </p:nvSpPr>
        <p:spPr bwMode="auto">
          <a:xfrm>
            <a:off x="1369238" y="6000743"/>
            <a:ext cx="98748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0"/>
              </a:spcBef>
              <a:buClrTx/>
              <a:buSzTx/>
              <a:buFontTx/>
              <a:buNone/>
            </a:pPr>
            <a:r>
              <a:rPr lang="ar-SA" altLang="en-US" sz="2400" dirty="0"/>
              <a:t> </a:t>
            </a:r>
            <a:r>
              <a:rPr lang="ar-SA" altLang="en-US" sz="2000" b="1" dirty="0">
                <a:latin typeface="Arial" panose="020B0604020202020204" pitchFamily="34" charset="0"/>
              </a:rPr>
              <a:t>شكل يبين أنشطة المنظمة ( المشروع ) ووظائف الإدارة والمبادئ الإدارية كما يراها هنري فويل </a:t>
            </a:r>
            <a:r>
              <a:rPr lang="en-US" altLang="en-US" sz="2000" b="1" dirty="0">
                <a:latin typeface="Arial" panose="020B0604020202020204" pitchFamily="34" charset="0"/>
              </a:rPr>
              <a:t>Henry </a:t>
            </a:r>
            <a:r>
              <a:rPr lang="en-US" altLang="en-US" sz="2000" b="1" dirty="0" err="1">
                <a:latin typeface="Arial" panose="020B0604020202020204" pitchFamily="34" charset="0"/>
              </a:rPr>
              <a:t>Fayol</a:t>
            </a:r>
            <a:r>
              <a:rPr lang="en-US" altLang="en-US" sz="2000" b="1" dirty="0">
                <a:cs typeface="Arabic Transparent" panose="020B0604020202020204" pitchFamily="34" charset="0"/>
              </a:rPr>
              <a:t> </a:t>
            </a:r>
          </a:p>
        </p:txBody>
      </p:sp>
    </p:spTree>
    <p:extLst>
      <p:ext uri="{BB962C8B-B14F-4D97-AF65-F5344CB8AC3E}">
        <p14:creationId xmlns:p14="http://schemas.microsoft.com/office/powerpoint/2010/main" val="403618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1000" fill="hold"/>
                                        <p:tgtEl>
                                          <p:spTgt spid="5"/>
                                        </p:tgtEl>
                                        <p:attrNameLst>
                                          <p:attrName>ppt_x</p:attrName>
                                        </p:attrNameLst>
                                      </p:cBhvr>
                                      <p:tavLst>
                                        <p:tav tm="0">
                                          <p:val>
                                            <p:strVal val="#ppt_x-.2"/>
                                          </p:val>
                                        </p:tav>
                                        <p:tav tm="100000">
                                          <p:val>
                                            <p:strVal val="#ppt_x"/>
                                          </p:val>
                                        </p:tav>
                                      </p:tavLst>
                                    </p:anim>
                                    <p:anim calcmode="lin" valueType="num">
                                      <p:cBhvr>
                                        <p:cTn id="11"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50" name="Rectangle 6"/>
          <p:cNvSpPr>
            <a:spLocks noGrp="1" noChangeArrowheads="1"/>
          </p:cNvSpPr>
          <p:nvPr>
            <p:ph type="body" sz="half" idx="2"/>
          </p:nvPr>
        </p:nvSpPr>
        <p:spPr>
          <a:xfrm>
            <a:off x="412124" y="154546"/>
            <a:ext cx="11397803" cy="6201805"/>
          </a:xfrm>
          <a:noFill/>
        </p:spPr>
        <p:txBody>
          <a:bodyPr>
            <a:noAutofit/>
          </a:bodyPr>
          <a:lstStyle/>
          <a:p>
            <a:pPr algn="r" rtl="1" eaLnBrk="1" fontAlgn="ctr" hangingPunct="1">
              <a:buFont typeface="Wingdings" panose="05000000000000000000" pitchFamily="2" charset="2"/>
              <a:buNone/>
              <a:defRPr/>
            </a:pPr>
            <a:r>
              <a:rPr lang="ar-SA" b="1" dirty="0">
                <a:solidFill>
                  <a:srgbClr val="C00000"/>
                </a:solidFill>
              </a:rPr>
              <a:t>المدرسة الكلاسيكية الحديثة</a:t>
            </a:r>
            <a:br>
              <a:rPr lang="ar-SA" sz="3200" b="1" dirty="0">
                <a:solidFill>
                  <a:srgbClr val="C00000"/>
                </a:solidFill>
              </a:rPr>
            </a:br>
            <a:br>
              <a:rPr lang="ar-SA" sz="2400" b="1" dirty="0">
                <a:solidFill>
                  <a:srgbClr val="000000"/>
                </a:solidFill>
              </a:rPr>
            </a:br>
            <a:r>
              <a:rPr lang="ar-SA" sz="2400" b="1" dirty="0">
                <a:solidFill>
                  <a:srgbClr val="000000"/>
                </a:solidFill>
              </a:rPr>
              <a:t>أو المدرسة السلوكية</a:t>
            </a:r>
            <a:r>
              <a:rPr lang="ar-AE" sz="2400" b="1" dirty="0">
                <a:solidFill>
                  <a:srgbClr val="000000"/>
                </a:solidFill>
              </a:rPr>
              <a:t> </a:t>
            </a:r>
            <a:r>
              <a:rPr lang="ar-SA" sz="2400" b="1" dirty="0">
                <a:solidFill>
                  <a:srgbClr val="000000"/>
                </a:solidFill>
              </a:rPr>
              <a:t>وتشمل هذه المدرسة عدة نظريات من أهمها:</a:t>
            </a:r>
            <a:br>
              <a:rPr lang="ar-SA" sz="2400" b="1" dirty="0">
                <a:solidFill>
                  <a:srgbClr val="000000"/>
                </a:solidFill>
              </a:rPr>
            </a:br>
            <a:endParaRPr lang="ar-SA" sz="2400" b="1" dirty="0">
              <a:solidFill>
                <a:srgbClr val="000000"/>
              </a:solidFill>
            </a:endParaRPr>
          </a:p>
          <a:p>
            <a:pPr algn="r" rtl="1" eaLnBrk="1" fontAlgn="ctr" hangingPunct="1">
              <a:buFont typeface="Wingdings" panose="05000000000000000000" pitchFamily="2" charset="2"/>
              <a:buNone/>
              <a:defRPr/>
            </a:pPr>
            <a:r>
              <a:rPr lang="ar-SA" sz="2400" b="1" dirty="0">
                <a:solidFill>
                  <a:srgbClr val="FF0000"/>
                </a:solidFill>
              </a:rPr>
              <a:t>حركة العلاقات الإنسانية </a:t>
            </a:r>
            <a:r>
              <a:rPr lang="en-US" sz="2400" b="1" dirty="0">
                <a:solidFill>
                  <a:srgbClr val="FF0000"/>
                </a:solidFill>
              </a:rPr>
              <a:t>Human Relationship Movement </a:t>
            </a:r>
            <a:br>
              <a:rPr lang="ar-SA" sz="2400" b="1" dirty="0">
                <a:solidFill>
                  <a:srgbClr val="FF0000"/>
                </a:solidFill>
              </a:rPr>
            </a:br>
            <a:r>
              <a:rPr lang="ar-SA" sz="2400" b="1" dirty="0">
                <a:solidFill>
                  <a:srgbClr val="000000"/>
                </a:solidFill>
              </a:rPr>
              <a:t>وتمثل هذه المدرسة بدايات المدرسة السلوكية وجاءت كرد فعل للمدرسة الكلاسيكية التي ركزت كما عرفنا على الإنتاج وأغفلت إلى حد كبير جوانب العلاقات</a:t>
            </a:r>
            <a:r>
              <a:rPr lang="ar-AE" sz="2400" b="1" dirty="0">
                <a:solidFill>
                  <a:srgbClr val="000000"/>
                </a:solidFill>
              </a:rPr>
              <a:t> الانسانية</a:t>
            </a:r>
            <a:r>
              <a:rPr lang="ar-SA" sz="2400" b="1" dirty="0">
                <a:solidFill>
                  <a:srgbClr val="000000"/>
                </a:solidFill>
              </a:rPr>
              <a:t>.</a:t>
            </a:r>
            <a:br>
              <a:rPr lang="ar-SA" sz="2400" b="1" dirty="0">
                <a:solidFill>
                  <a:srgbClr val="000000"/>
                </a:solidFill>
              </a:rPr>
            </a:br>
            <a:r>
              <a:rPr lang="ar-SA" sz="2400" b="1" dirty="0">
                <a:solidFill>
                  <a:srgbClr val="000000"/>
                </a:solidFill>
              </a:rPr>
              <a:t>ويعتبر التون مايو </a:t>
            </a:r>
            <a:r>
              <a:rPr lang="en-US" sz="2400" b="1" dirty="0">
                <a:solidFill>
                  <a:srgbClr val="000000"/>
                </a:solidFill>
              </a:rPr>
              <a:t>Elton - Mayo</a:t>
            </a:r>
            <a:r>
              <a:rPr lang="ar-SA" sz="2400" b="1" dirty="0">
                <a:solidFill>
                  <a:srgbClr val="000000"/>
                </a:solidFill>
              </a:rPr>
              <a:t> من الرواد الأوائل لهذه المدرسة. وقد قام مع آخرين بعدة تجارب سميت بتجارب هوتورون </a:t>
            </a:r>
            <a:r>
              <a:rPr lang="en-US" sz="2400" b="1" dirty="0" err="1">
                <a:solidFill>
                  <a:srgbClr val="000000"/>
                </a:solidFill>
              </a:rPr>
              <a:t>Howthorone</a:t>
            </a:r>
            <a:r>
              <a:rPr lang="ar-SA" sz="2400" b="1" dirty="0">
                <a:solidFill>
                  <a:srgbClr val="000000"/>
                </a:solidFill>
              </a:rPr>
              <a:t> وهو اسم المصنع الذي أجريت فيه التجارب.</a:t>
            </a:r>
            <a:br>
              <a:rPr lang="ar-SA" sz="2400" b="1" dirty="0">
                <a:solidFill>
                  <a:srgbClr val="000000"/>
                </a:solidFill>
              </a:rPr>
            </a:br>
            <a:br>
              <a:rPr lang="ar-SA" sz="2400" b="1" dirty="0">
                <a:solidFill>
                  <a:srgbClr val="000000"/>
                </a:solidFill>
              </a:rPr>
            </a:br>
            <a:r>
              <a:rPr lang="ar-SA" sz="2400" b="1" dirty="0">
                <a:solidFill>
                  <a:srgbClr val="000000"/>
                </a:solidFill>
              </a:rPr>
              <a:t>وقد توصل مايو بتجاربه هذه إلى عدة نتائج تتسم بـها مدرسة العلاقات الإنسانية وأهمها :</a:t>
            </a:r>
            <a:endParaRPr lang="ar-AE" sz="2400" b="1" dirty="0">
              <a:solidFill>
                <a:srgbClr val="000000"/>
              </a:solidFill>
            </a:endParaRPr>
          </a:p>
          <a:p>
            <a:pPr algn="r" rtl="1" eaLnBrk="1" fontAlgn="ctr" hangingPunct="1">
              <a:buFont typeface="Wingdings" panose="05000000000000000000" pitchFamily="2" charset="2"/>
              <a:buNone/>
              <a:defRPr/>
            </a:pPr>
            <a:r>
              <a:rPr lang="ar-AE" sz="2400" b="1" dirty="0">
                <a:solidFill>
                  <a:srgbClr val="000000"/>
                </a:solidFill>
              </a:rPr>
              <a:t>	</a:t>
            </a:r>
            <a:r>
              <a:rPr lang="ar-SA" sz="2400" b="1" dirty="0">
                <a:solidFill>
                  <a:srgbClr val="000000"/>
                </a:solidFill>
              </a:rPr>
              <a:t>- لا يتحدد حجم عمل الفرد بقوته الجسمية فحسب وإنما أيضاً بخلفيته الاجتماعية وإرادة الجماعة . </a:t>
            </a:r>
            <a:br>
              <a:rPr lang="ar-SA" sz="2400" b="1" dirty="0">
                <a:solidFill>
                  <a:srgbClr val="000000"/>
                </a:solidFill>
              </a:rPr>
            </a:br>
            <a:r>
              <a:rPr lang="ar-SA" sz="2400" b="1" dirty="0">
                <a:solidFill>
                  <a:srgbClr val="000000"/>
                </a:solidFill>
              </a:rPr>
              <a:t>- </a:t>
            </a:r>
            <a:r>
              <a:rPr lang="ar-SA" sz="2400" b="1" dirty="0">
                <a:solidFill>
                  <a:schemeClr val="accent5">
                    <a:lumMod val="75000"/>
                  </a:schemeClr>
                </a:solidFill>
              </a:rPr>
              <a:t>للمكافآت والحوافز الغير مادية دور هام في تحفيز الأفراد وإحساسهم بالرضا </a:t>
            </a:r>
            <a:r>
              <a:rPr lang="ar-SA" sz="2400" b="1" dirty="0">
                <a:solidFill>
                  <a:srgbClr val="000000"/>
                </a:solidFill>
              </a:rPr>
              <a:t>. </a:t>
            </a:r>
            <a:br>
              <a:rPr lang="ar-SA" sz="2400" b="1" dirty="0">
                <a:solidFill>
                  <a:srgbClr val="000000"/>
                </a:solidFill>
              </a:rPr>
            </a:br>
            <a:r>
              <a:rPr lang="ar-SA" sz="2400" b="1" dirty="0">
                <a:solidFill>
                  <a:srgbClr val="000000"/>
                </a:solidFill>
              </a:rPr>
              <a:t>- أهمية وضرورة تدريب الرؤساء على المعاملة الإنسانية للعاملين .</a:t>
            </a:r>
            <a:br>
              <a:rPr lang="ar-SA" sz="2400" b="1" dirty="0">
                <a:solidFill>
                  <a:srgbClr val="000000"/>
                </a:solidFill>
              </a:rPr>
            </a:br>
            <a:r>
              <a:rPr lang="ar-SA" sz="2400" b="1" dirty="0">
                <a:solidFill>
                  <a:srgbClr val="000000"/>
                </a:solidFill>
              </a:rPr>
              <a:t>-</a:t>
            </a:r>
            <a:r>
              <a:rPr lang="ar-SA" sz="2400" b="1" dirty="0">
                <a:solidFill>
                  <a:schemeClr val="accent5">
                    <a:lumMod val="75000"/>
                  </a:schemeClr>
                </a:solidFill>
              </a:rPr>
              <a:t> أعطت أهمية للتنظيمات غير الرسمية ( الشِلل ، والجماعات الغير رسمية ) </a:t>
            </a:r>
            <a:r>
              <a:rPr lang="ar-AE" sz="2400" b="1" dirty="0">
                <a:solidFill>
                  <a:schemeClr val="accent5">
                    <a:lumMod val="75000"/>
                  </a:schemeClr>
                </a:solidFill>
              </a:rPr>
              <a:t>بشكل </a:t>
            </a:r>
            <a:r>
              <a:rPr lang="ar-SA" sz="2400" b="1" dirty="0">
                <a:solidFill>
                  <a:schemeClr val="accent5">
                    <a:lumMod val="75000"/>
                  </a:schemeClr>
                </a:solidFill>
              </a:rPr>
              <a:t>اختياري دون أي توجيه من إدارة المنظمة</a:t>
            </a:r>
            <a:r>
              <a:rPr lang="ar-JO" sz="2400" b="1" dirty="0">
                <a:solidFill>
                  <a:schemeClr val="accent5">
                    <a:lumMod val="75000"/>
                  </a:schemeClr>
                </a:solidFill>
              </a:rPr>
              <a:t> </a:t>
            </a:r>
            <a:r>
              <a:rPr lang="ar-SA" sz="2400" b="1" dirty="0">
                <a:solidFill>
                  <a:schemeClr val="accent5">
                    <a:lumMod val="75000"/>
                  </a:schemeClr>
                </a:solidFill>
              </a:rPr>
              <a:t>في تأثيرها على السلوك الفردي في المنظمة .</a:t>
            </a:r>
            <a:br>
              <a:rPr lang="ar-SA" sz="2400" b="1" dirty="0">
                <a:solidFill>
                  <a:schemeClr val="accent5">
                    <a:lumMod val="75000"/>
                  </a:schemeClr>
                </a:solidFill>
              </a:rPr>
            </a:br>
            <a:r>
              <a:rPr lang="ar-SA" sz="2400" b="1" dirty="0">
                <a:solidFill>
                  <a:srgbClr val="000000"/>
                </a:solidFill>
              </a:rPr>
              <a:t>- أهمية المعنويات على الإنتاج . </a:t>
            </a:r>
            <a:endParaRPr lang="en-US" sz="2400" b="1" dirty="0">
              <a:solidFill>
                <a:srgbClr val="000000"/>
              </a:solidFill>
            </a:endParaRPr>
          </a:p>
        </p:txBody>
      </p:sp>
      <p:sp>
        <p:nvSpPr>
          <p:cNvPr id="2" name="Date Placeholder 1"/>
          <p:cNvSpPr>
            <a:spLocks noGrp="1"/>
          </p:cNvSpPr>
          <p:nvPr>
            <p:ph type="dt" sz="half" idx="10"/>
          </p:nvPr>
        </p:nvSpPr>
        <p:spPr/>
        <p:txBody>
          <a:bodyPr/>
          <a:lstStyle/>
          <a:p>
            <a:pPr>
              <a:defRPr/>
            </a:pPr>
            <a:fld id="{F279A705-9527-4B69-91CD-F152BF31E5B6}" type="datetime2">
              <a:rPr lang="en-US" smtClean="0"/>
              <a:t>Wednesday, September 18, 2024</a:t>
            </a:fld>
            <a:endParaRPr lang="en-US"/>
          </a:p>
        </p:txBody>
      </p:sp>
    </p:spTree>
    <p:extLst>
      <p:ext uri="{BB962C8B-B14F-4D97-AF65-F5344CB8AC3E}">
        <p14:creationId xmlns:p14="http://schemas.microsoft.com/office/powerpoint/2010/main" val="950098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57350">
                                            <p:txEl>
                                              <p:pRg st="0" end="0"/>
                                            </p:txEl>
                                          </p:spTgt>
                                        </p:tgtEl>
                                        <p:attrNameLst>
                                          <p:attrName>style.visibility</p:attrName>
                                        </p:attrNameLst>
                                      </p:cBhvr>
                                      <p:to>
                                        <p:strVal val="visible"/>
                                      </p:to>
                                    </p:set>
                                    <p:animEffect transition="in" filter="fade">
                                      <p:cBhvr>
                                        <p:cTn id="7" dur="1000"/>
                                        <p:tgtEl>
                                          <p:spTgt spid="57350">
                                            <p:txEl>
                                              <p:pRg st="0" end="0"/>
                                            </p:txEl>
                                          </p:spTgt>
                                        </p:tgtEl>
                                      </p:cBhvr>
                                    </p:animEffect>
                                    <p:anim calcmode="lin" valueType="num">
                                      <p:cBhvr>
                                        <p:cTn id="8" dur="1000" fill="hold"/>
                                        <p:tgtEl>
                                          <p:spTgt spid="57350">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57350">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57350">
                                            <p:txEl>
                                              <p:pRg st="0" end="0"/>
                                            </p:txEl>
                                          </p:spTgt>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57350">
                                            <p:txEl>
                                              <p:pRg st="1" end="1"/>
                                            </p:txEl>
                                          </p:spTgt>
                                        </p:tgtEl>
                                        <p:attrNameLst>
                                          <p:attrName>style.visibility</p:attrName>
                                        </p:attrNameLst>
                                      </p:cBhvr>
                                      <p:to>
                                        <p:strVal val="visible"/>
                                      </p:to>
                                    </p:set>
                                    <p:animEffect transition="in" filter="fade">
                                      <p:cBhvr>
                                        <p:cTn id="14" dur="1000"/>
                                        <p:tgtEl>
                                          <p:spTgt spid="57350">
                                            <p:txEl>
                                              <p:pRg st="1" end="1"/>
                                            </p:txEl>
                                          </p:spTgt>
                                        </p:tgtEl>
                                      </p:cBhvr>
                                    </p:animEffect>
                                    <p:anim calcmode="lin" valueType="num">
                                      <p:cBhvr>
                                        <p:cTn id="15" dur="1000" fill="hold"/>
                                        <p:tgtEl>
                                          <p:spTgt spid="57350">
                                            <p:txEl>
                                              <p:pRg st="1" end="1"/>
                                            </p:txEl>
                                          </p:spTgt>
                                        </p:tgtEl>
                                        <p:attrNameLst>
                                          <p:attrName>ppt_x</p:attrName>
                                        </p:attrNameLst>
                                      </p:cBhvr>
                                      <p:tavLst>
                                        <p:tav tm="0">
                                          <p:val>
                                            <p:strVal val="#ppt_x"/>
                                          </p:val>
                                        </p:tav>
                                        <p:tav tm="100000">
                                          <p:val>
                                            <p:strVal val="#ppt_x"/>
                                          </p:val>
                                        </p:tav>
                                      </p:tavLst>
                                    </p:anim>
                                    <p:anim calcmode="lin" valueType="num">
                                      <p:cBhvr>
                                        <p:cTn id="16" dur="898" decel="100000" fill="hold"/>
                                        <p:tgtEl>
                                          <p:spTgt spid="57350">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898"/>
                                          </p:stCondLst>
                                        </p:cTn>
                                        <p:tgtEl>
                                          <p:spTgt spid="57350">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57350">
                                            <p:txEl>
                                              <p:pRg st="2" end="2"/>
                                            </p:txEl>
                                          </p:spTgt>
                                        </p:tgtEl>
                                        <p:attrNameLst>
                                          <p:attrName>style.visibility</p:attrName>
                                        </p:attrNameLst>
                                      </p:cBhvr>
                                      <p:to>
                                        <p:strVal val="visible"/>
                                      </p:to>
                                    </p:set>
                                    <p:animEffect transition="in" filter="fade">
                                      <p:cBhvr>
                                        <p:cTn id="21" dur="1000"/>
                                        <p:tgtEl>
                                          <p:spTgt spid="57350">
                                            <p:txEl>
                                              <p:pRg st="2" end="2"/>
                                            </p:txEl>
                                          </p:spTgt>
                                        </p:tgtEl>
                                      </p:cBhvr>
                                    </p:animEffect>
                                    <p:anim calcmode="lin" valueType="num">
                                      <p:cBhvr>
                                        <p:cTn id="22" dur="1000" fill="hold"/>
                                        <p:tgtEl>
                                          <p:spTgt spid="57350">
                                            <p:txEl>
                                              <p:pRg st="2" end="2"/>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57350">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57350">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0" grpId="0" build="p" bldLvl="4"/>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7" name="Rectangle 5"/>
          <p:cNvSpPr>
            <a:spLocks noGrp="1" noChangeArrowheads="1"/>
          </p:cNvSpPr>
          <p:nvPr>
            <p:ph type="body" sz="half" idx="1"/>
          </p:nvPr>
        </p:nvSpPr>
        <p:spPr>
          <a:xfrm>
            <a:off x="682580" y="404814"/>
            <a:ext cx="10818254" cy="5832475"/>
          </a:xfrm>
          <a:solidFill>
            <a:schemeClr val="bg1"/>
          </a:solidFill>
        </p:spPr>
        <p:txBody>
          <a:bodyPr>
            <a:noAutofit/>
          </a:bodyPr>
          <a:lstStyle/>
          <a:p>
            <a:pPr algn="r" rtl="1" eaLnBrk="1" fontAlgn="ctr" hangingPunct="1">
              <a:lnSpc>
                <a:spcPct val="80000"/>
              </a:lnSpc>
              <a:buFont typeface="Wingdings" panose="05000000000000000000" pitchFamily="2" charset="2"/>
              <a:buNone/>
            </a:pPr>
            <a:r>
              <a:rPr lang="ar-SA" altLang="en-US" sz="3600" b="1" dirty="0">
                <a:solidFill>
                  <a:srgbClr val="C00000"/>
                </a:solidFill>
              </a:rPr>
              <a:t>نظرية </a:t>
            </a:r>
            <a:r>
              <a:rPr lang="en-US" altLang="en-US" sz="3600" b="1" dirty="0">
                <a:solidFill>
                  <a:srgbClr val="C00000"/>
                </a:solidFill>
              </a:rPr>
              <a:t>X and Y</a:t>
            </a:r>
            <a:r>
              <a:rPr lang="ar-SA" altLang="en-US" sz="3600" b="1" dirty="0">
                <a:solidFill>
                  <a:srgbClr val="C00000"/>
                </a:solidFill>
              </a:rPr>
              <a:t> لـ مكريجور </a:t>
            </a:r>
            <a:r>
              <a:rPr lang="en-US" altLang="en-US" sz="2400" b="1" dirty="0" err="1">
                <a:solidFill>
                  <a:srgbClr val="000000"/>
                </a:solidFill>
              </a:rPr>
              <a:t>MCGreogor</a:t>
            </a:r>
            <a:r>
              <a:rPr lang="ar-SA" altLang="en-US" sz="2400" b="1" dirty="0">
                <a:solidFill>
                  <a:srgbClr val="000000"/>
                </a:solidFill>
              </a:rPr>
              <a:t>  </a:t>
            </a:r>
          </a:p>
          <a:p>
            <a:pPr algn="r" rtl="1" eaLnBrk="1" fontAlgn="ctr" hangingPunct="1">
              <a:lnSpc>
                <a:spcPct val="80000"/>
              </a:lnSpc>
              <a:buFont typeface="Wingdings" panose="05000000000000000000" pitchFamily="2" charset="2"/>
              <a:buNone/>
            </a:pPr>
            <a:r>
              <a:rPr lang="ar-SA" altLang="en-US" sz="2400" b="1" dirty="0">
                <a:solidFill>
                  <a:srgbClr val="000000"/>
                </a:solidFill>
              </a:rPr>
              <a:t> </a:t>
            </a:r>
            <a:br>
              <a:rPr lang="ar-SA" altLang="en-US" sz="2400" dirty="0">
                <a:solidFill>
                  <a:srgbClr val="000000"/>
                </a:solidFill>
              </a:rPr>
            </a:br>
            <a:r>
              <a:rPr lang="ar-SA" altLang="en-US" sz="3200" dirty="0">
                <a:solidFill>
                  <a:srgbClr val="000000"/>
                </a:solidFill>
              </a:rPr>
              <a:t>في هذه النظرية عرض مكريجور تصوره لفروض النظرية الكلاسيكية والتي أطلق عليها (</a:t>
            </a:r>
            <a:r>
              <a:rPr lang="en-US" altLang="en-US" sz="3200" dirty="0">
                <a:solidFill>
                  <a:srgbClr val="000000"/>
                </a:solidFill>
              </a:rPr>
              <a:t>X</a:t>
            </a:r>
            <a:r>
              <a:rPr lang="ar-SA" altLang="en-US" sz="3200" dirty="0">
                <a:solidFill>
                  <a:srgbClr val="000000"/>
                </a:solidFill>
              </a:rPr>
              <a:t>) ثم عرض تصوره لفروض نظرية العلاقات الإنسانية وأسماها (</a:t>
            </a:r>
            <a:r>
              <a:rPr lang="en-US" altLang="en-US" sz="3200" dirty="0">
                <a:solidFill>
                  <a:srgbClr val="000000"/>
                </a:solidFill>
              </a:rPr>
              <a:t>Y</a:t>
            </a:r>
            <a:r>
              <a:rPr lang="ar-SA" altLang="en-US" sz="3200" dirty="0">
                <a:solidFill>
                  <a:srgbClr val="000000"/>
                </a:solidFill>
              </a:rPr>
              <a:t>) .</a:t>
            </a:r>
          </a:p>
          <a:p>
            <a:pPr algn="r" rtl="1" eaLnBrk="1" fontAlgn="ctr" hangingPunct="1">
              <a:lnSpc>
                <a:spcPct val="80000"/>
              </a:lnSpc>
              <a:buFont typeface="Wingdings" panose="05000000000000000000" pitchFamily="2" charset="2"/>
              <a:buNone/>
            </a:pPr>
            <a:r>
              <a:rPr lang="ar-SA" altLang="en-US" sz="3200" dirty="0">
                <a:solidFill>
                  <a:srgbClr val="000000"/>
                </a:solidFill>
              </a:rPr>
              <a:t>     </a:t>
            </a:r>
            <a:endParaRPr lang="ar-AE" altLang="en-US" sz="3200" dirty="0">
              <a:solidFill>
                <a:srgbClr val="000000"/>
              </a:solidFill>
            </a:endParaRPr>
          </a:p>
          <a:p>
            <a:pPr algn="r" rtl="1" eaLnBrk="1" fontAlgn="ctr" hangingPunct="1">
              <a:lnSpc>
                <a:spcPct val="80000"/>
              </a:lnSpc>
              <a:buFont typeface="Wingdings" panose="05000000000000000000" pitchFamily="2" charset="2"/>
              <a:buNone/>
            </a:pPr>
            <a:r>
              <a:rPr lang="ar-SA" altLang="en-US" sz="3200" dirty="0">
                <a:solidFill>
                  <a:srgbClr val="000000"/>
                </a:solidFill>
              </a:rPr>
              <a:t> وذلك كما هو مبين في الجدول التالي: </a:t>
            </a:r>
          </a:p>
          <a:p>
            <a:pPr algn="r" rtl="1" eaLnBrk="1" fontAlgn="ctr" hangingPunct="1">
              <a:lnSpc>
                <a:spcPct val="80000"/>
              </a:lnSpc>
              <a:buFont typeface="Wingdings" panose="05000000000000000000" pitchFamily="2" charset="2"/>
              <a:buNone/>
            </a:pPr>
            <a:endParaRPr lang="ar-SA" altLang="en-US" sz="3200" dirty="0">
              <a:solidFill>
                <a:srgbClr val="000000"/>
              </a:solidFill>
            </a:endParaRPr>
          </a:p>
          <a:p>
            <a:pPr algn="r" rtl="1" eaLnBrk="1" fontAlgn="ctr" hangingPunct="1">
              <a:lnSpc>
                <a:spcPct val="90000"/>
              </a:lnSpc>
              <a:buFont typeface="Wingdings" panose="05000000000000000000" pitchFamily="2" charset="2"/>
              <a:buNone/>
            </a:pPr>
            <a:r>
              <a:rPr lang="ar-SA" altLang="en-US" sz="3200" dirty="0">
                <a:solidFill>
                  <a:srgbClr val="000000"/>
                </a:solidFill>
              </a:rPr>
              <a:t>ثم توصل إلى أن الفرد العامل أقرب في طبيعته وسلوكه إلى افتراضات النظرية </a:t>
            </a:r>
            <a:r>
              <a:rPr lang="en-US" altLang="en-US" sz="3200" dirty="0">
                <a:solidFill>
                  <a:srgbClr val="000000"/>
                </a:solidFill>
              </a:rPr>
              <a:t>Y</a:t>
            </a:r>
            <a:r>
              <a:rPr lang="ar-SA" altLang="en-US" sz="3200" dirty="0">
                <a:solidFill>
                  <a:srgbClr val="000000"/>
                </a:solidFill>
              </a:rPr>
              <a:t>.</a:t>
            </a:r>
            <a:endParaRPr lang="ar-AE" altLang="en-US" sz="3200" dirty="0">
              <a:solidFill>
                <a:srgbClr val="000000"/>
              </a:solidFill>
            </a:endParaRPr>
          </a:p>
          <a:p>
            <a:pPr algn="r" rtl="1" eaLnBrk="1" fontAlgn="ctr" hangingPunct="1">
              <a:lnSpc>
                <a:spcPct val="90000"/>
              </a:lnSpc>
              <a:buFont typeface="Wingdings" panose="05000000000000000000" pitchFamily="2" charset="2"/>
              <a:buNone/>
            </a:pPr>
            <a:r>
              <a:rPr lang="ar-SA" altLang="en-US" sz="3200" dirty="0">
                <a:solidFill>
                  <a:srgbClr val="000000"/>
                </a:solidFill>
              </a:rPr>
              <a:t>هذا ومن الجوانب الإيجابية للمدرسة السلوكية تركيزها على العامل الإنساني</a:t>
            </a:r>
            <a:r>
              <a:rPr lang="ar-AE" altLang="en-US" sz="3200" dirty="0">
                <a:solidFill>
                  <a:srgbClr val="000000"/>
                </a:solidFill>
              </a:rPr>
              <a:t> </a:t>
            </a:r>
            <a:r>
              <a:rPr lang="ar-SA" altLang="en-US" sz="3200" dirty="0">
                <a:solidFill>
                  <a:srgbClr val="000000"/>
                </a:solidFill>
              </a:rPr>
              <a:t>والجماعة في المنظمة. وهي بذلك تعوض النقص الموجود في المدرسة الكلاسيكية التي ركزت أساساً على العمل دون الفرد نفسه.</a:t>
            </a:r>
          </a:p>
          <a:p>
            <a:pPr algn="r" rtl="1" eaLnBrk="1" fontAlgn="ctr" hangingPunct="1">
              <a:lnSpc>
                <a:spcPct val="80000"/>
              </a:lnSpc>
              <a:buFont typeface="Wingdings" panose="05000000000000000000" pitchFamily="2" charset="2"/>
              <a:buNone/>
            </a:pPr>
            <a:endParaRPr lang="en-US" altLang="en-US" sz="2400" dirty="0">
              <a:solidFill>
                <a:srgbClr val="000000"/>
              </a:solidFill>
            </a:endParaRPr>
          </a:p>
        </p:txBody>
      </p:sp>
      <p:sp>
        <p:nvSpPr>
          <p:cNvPr id="2" name="Date Placeholder 1"/>
          <p:cNvSpPr>
            <a:spLocks noGrp="1"/>
          </p:cNvSpPr>
          <p:nvPr>
            <p:ph type="dt" sz="half" idx="10"/>
          </p:nvPr>
        </p:nvSpPr>
        <p:spPr/>
        <p:txBody>
          <a:bodyPr/>
          <a:lstStyle/>
          <a:p>
            <a:pPr>
              <a:defRPr/>
            </a:pPr>
            <a:fld id="{8945CD18-81C8-4D7A-BFFA-22D9AECB75A0}" type="datetime2">
              <a:rPr lang="en-US" smtClean="0"/>
              <a:t>Wednesday, September 18, 2024</a:t>
            </a:fld>
            <a:endParaRPr lang="en-US"/>
          </a:p>
        </p:txBody>
      </p:sp>
    </p:spTree>
    <p:extLst>
      <p:ext uri="{BB962C8B-B14F-4D97-AF65-F5344CB8AC3E}">
        <p14:creationId xmlns:p14="http://schemas.microsoft.com/office/powerpoint/2010/main" val="1304681175"/>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59397">
                                            <p:bg/>
                                          </p:spTgt>
                                        </p:tgtEl>
                                        <p:attrNameLst>
                                          <p:attrName>style.visibility</p:attrName>
                                        </p:attrNameLst>
                                      </p:cBhvr>
                                      <p:to>
                                        <p:strVal val="visible"/>
                                      </p:to>
                                    </p:set>
                                    <p:anim calcmode="lin" valueType="num">
                                      <p:cBhvr>
                                        <p:cTn id="7" dur="1000" fill="hold"/>
                                        <p:tgtEl>
                                          <p:spTgt spid="59397">
                                            <p:bg/>
                                          </p:spTgt>
                                        </p:tgtEl>
                                        <p:attrNameLst>
                                          <p:attrName>ppt_w</p:attrName>
                                        </p:attrNameLst>
                                      </p:cBhvr>
                                      <p:tavLst>
                                        <p:tav tm="0">
                                          <p:val>
                                            <p:strVal val="#ppt_w+.3"/>
                                          </p:val>
                                        </p:tav>
                                        <p:tav tm="100000">
                                          <p:val>
                                            <p:strVal val="#ppt_w"/>
                                          </p:val>
                                        </p:tav>
                                      </p:tavLst>
                                    </p:anim>
                                    <p:anim calcmode="lin" valueType="num">
                                      <p:cBhvr>
                                        <p:cTn id="8" dur="1000" fill="hold"/>
                                        <p:tgtEl>
                                          <p:spTgt spid="59397">
                                            <p:bg/>
                                          </p:spTgt>
                                        </p:tgtEl>
                                        <p:attrNameLst>
                                          <p:attrName>ppt_h</p:attrName>
                                        </p:attrNameLst>
                                      </p:cBhvr>
                                      <p:tavLst>
                                        <p:tav tm="0">
                                          <p:val>
                                            <p:strVal val="#ppt_h"/>
                                          </p:val>
                                        </p:tav>
                                        <p:tav tm="100000">
                                          <p:val>
                                            <p:strVal val="#ppt_h"/>
                                          </p:val>
                                        </p:tav>
                                      </p:tavLst>
                                    </p:anim>
                                    <p:animEffect transition="in" filter="fade">
                                      <p:cBhvr>
                                        <p:cTn id="9" dur="1000"/>
                                        <p:tgtEl>
                                          <p:spTgt spid="59397">
                                            <p:bg/>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9397">
                                            <p:txEl>
                                              <p:pRg st="0" end="0"/>
                                            </p:txEl>
                                          </p:spTgt>
                                        </p:tgtEl>
                                        <p:attrNameLst>
                                          <p:attrName>style.visibility</p:attrName>
                                        </p:attrNameLst>
                                      </p:cBhvr>
                                      <p:to>
                                        <p:strVal val="visible"/>
                                      </p:to>
                                    </p:set>
                                    <p:anim calcmode="lin" valueType="num">
                                      <p:cBhvr>
                                        <p:cTn id="14" dur="1000" fill="hold"/>
                                        <p:tgtEl>
                                          <p:spTgt spid="5939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939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9397">
                                            <p:txEl>
                                              <p:pRg st="0" end="0"/>
                                            </p:txEl>
                                          </p:spTgt>
                                        </p:tgtEl>
                                      </p:cBhvr>
                                    </p:animEffect>
                                  </p:childTnLst>
                                </p:cTn>
                              </p:par>
                            </p:childTnLst>
                          </p:cTn>
                        </p:par>
                        <p:par>
                          <p:cTn id="17" fill="hold" nodeType="afterGroup">
                            <p:stCondLst>
                              <p:cond delay="1000"/>
                            </p:stCondLst>
                            <p:childTnLst>
                              <p:par>
                                <p:cTn id="18" presetID="50" presetClass="entr" presetSubtype="0" decel="100000" fill="hold" grpId="0" nodeType="afterEffect">
                                  <p:stCondLst>
                                    <p:cond delay="0"/>
                                  </p:stCondLst>
                                  <p:childTnLst>
                                    <p:set>
                                      <p:cBhvr>
                                        <p:cTn id="19" dur="1" fill="hold">
                                          <p:stCondLst>
                                            <p:cond delay="0"/>
                                          </p:stCondLst>
                                        </p:cTn>
                                        <p:tgtEl>
                                          <p:spTgt spid="59397">
                                            <p:txEl>
                                              <p:pRg st="1" end="1"/>
                                            </p:txEl>
                                          </p:spTgt>
                                        </p:tgtEl>
                                        <p:attrNameLst>
                                          <p:attrName>style.visibility</p:attrName>
                                        </p:attrNameLst>
                                      </p:cBhvr>
                                      <p:to>
                                        <p:strVal val="visible"/>
                                      </p:to>
                                    </p:set>
                                    <p:anim calcmode="lin" valueType="num">
                                      <p:cBhvr>
                                        <p:cTn id="20" dur="1000" fill="hold"/>
                                        <p:tgtEl>
                                          <p:spTgt spid="59397">
                                            <p:txEl>
                                              <p:pRg st="1" end="1"/>
                                            </p:txEl>
                                          </p:spTgt>
                                        </p:tgtEl>
                                        <p:attrNameLst>
                                          <p:attrName>ppt_w</p:attrName>
                                        </p:attrNameLst>
                                      </p:cBhvr>
                                      <p:tavLst>
                                        <p:tav tm="0">
                                          <p:val>
                                            <p:strVal val="#ppt_w+.3"/>
                                          </p:val>
                                        </p:tav>
                                        <p:tav tm="100000">
                                          <p:val>
                                            <p:strVal val="#ppt_w"/>
                                          </p:val>
                                        </p:tav>
                                      </p:tavLst>
                                    </p:anim>
                                    <p:anim calcmode="lin" valueType="num">
                                      <p:cBhvr>
                                        <p:cTn id="21" dur="1000" fill="hold"/>
                                        <p:tgtEl>
                                          <p:spTgt spid="59397">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59397">
                                            <p:txEl>
                                              <p:pRg st="1" end="1"/>
                                            </p:txEl>
                                          </p:spTgt>
                                        </p:tgtEl>
                                      </p:cBhvr>
                                    </p:animEffect>
                                  </p:childTnLst>
                                </p:cTn>
                              </p:par>
                            </p:childTnLst>
                          </p:cTn>
                        </p:par>
                        <p:par>
                          <p:cTn id="23" fill="hold" nodeType="afterGroup">
                            <p:stCondLst>
                              <p:cond delay="2000"/>
                            </p:stCondLst>
                            <p:childTnLst>
                              <p:par>
                                <p:cTn id="24" presetID="50" presetClass="entr" presetSubtype="0" decel="100000" fill="hold" grpId="0" nodeType="afterEffect">
                                  <p:stCondLst>
                                    <p:cond delay="0"/>
                                  </p:stCondLst>
                                  <p:childTnLst>
                                    <p:set>
                                      <p:cBhvr>
                                        <p:cTn id="25" dur="1" fill="hold">
                                          <p:stCondLst>
                                            <p:cond delay="0"/>
                                          </p:stCondLst>
                                        </p:cTn>
                                        <p:tgtEl>
                                          <p:spTgt spid="59397">
                                            <p:txEl>
                                              <p:pRg st="2" end="2"/>
                                            </p:txEl>
                                          </p:spTgt>
                                        </p:tgtEl>
                                        <p:attrNameLst>
                                          <p:attrName>style.visibility</p:attrName>
                                        </p:attrNameLst>
                                      </p:cBhvr>
                                      <p:to>
                                        <p:strVal val="visible"/>
                                      </p:to>
                                    </p:set>
                                    <p:anim calcmode="lin" valueType="num">
                                      <p:cBhvr>
                                        <p:cTn id="26" dur="1000" fill="hold"/>
                                        <p:tgtEl>
                                          <p:spTgt spid="59397">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59397">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59397">
                                            <p:txEl>
                                              <p:pRg st="2" end="2"/>
                                            </p:txEl>
                                          </p:spTgt>
                                        </p:tgtEl>
                                      </p:cBhvr>
                                    </p:animEffect>
                                  </p:childTnLst>
                                </p:cTn>
                              </p:par>
                            </p:childTnLst>
                          </p:cTn>
                        </p:par>
                        <p:par>
                          <p:cTn id="29" fill="hold">
                            <p:stCondLst>
                              <p:cond delay="3000"/>
                            </p:stCondLst>
                            <p:childTnLst>
                              <p:par>
                                <p:cTn id="30" presetID="50" presetClass="entr" presetSubtype="0" decel="100000" fill="hold" grpId="0" nodeType="afterEffect">
                                  <p:stCondLst>
                                    <p:cond delay="0"/>
                                  </p:stCondLst>
                                  <p:childTnLst>
                                    <p:set>
                                      <p:cBhvr>
                                        <p:cTn id="31" dur="1" fill="hold">
                                          <p:stCondLst>
                                            <p:cond delay="0"/>
                                          </p:stCondLst>
                                        </p:cTn>
                                        <p:tgtEl>
                                          <p:spTgt spid="59397">
                                            <p:txEl>
                                              <p:pRg st="3" end="3"/>
                                            </p:txEl>
                                          </p:spTgt>
                                        </p:tgtEl>
                                        <p:attrNameLst>
                                          <p:attrName>style.visibility</p:attrName>
                                        </p:attrNameLst>
                                      </p:cBhvr>
                                      <p:to>
                                        <p:strVal val="visible"/>
                                      </p:to>
                                    </p:set>
                                    <p:anim calcmode="lin" valueType="num">
                                      <p:cBhvr>
                                        <p:cTn id="32" dur="1000" fill="hold"/>
                                        <p:tgtEl>
                                          <p:spTgt spid="59397">
                                            <p:txEl>
                                              <p:pRg st="3" end="3"/>
                                            </p:txEl>
                                          </p:spTgt>
                                        </p:tgtEl>
                                        <p:attrNameLst>
                                          <p:attrName>ppt_w</p:attrName>
                                        </p:attrNameLst>
                                      </p:cBhvr>
                                      <p:tavLst>
                                        <p:tav tm="0">
                                          <p:val>
                                            <p:strVal val="#ppt_w+.3"/>
                                          </p:val>
                                        </p:tav>
                                        <p:tav tm="100000">
                                          <p:val>
                                            <p:strVal val="#ppt_w"/>
                                          </p:val>
                                        </p:tav>
                                      </p:tavLst>
                                    </p:anim>
                                    <p:anim calcmode="lin" valueType="num">
                                      <p:cBhvr>
                                        <p:cTn id="33" dur="1000" fill="hold"/>
                                        <p:tgtEl>
                                          <p:spTgt spid="59397">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59397">
                                            <p:txEl>
                                              <p:pRg st="3" end="3"/>
                                            </p:txEl>
                                          </p:spTgt>
                                        </p:tgtEl>
                                      </p:cBhvr>
                                    </p:animEffect>
                                  </p:childTnLst>
                                </p:cTn>
                              </p:par>
                            </p:childTnLst>
                          </p:cTn>
                        </p:par>
                        <p:par>
                          <p:cTn id="35" fill="hold" nodeType="afterGroup">
                            <p:stCondLst>
                              <p:cond delay="4000"/>
                            </p:stCondLst>
                            <p:childTnLst>
                              <p:par>
                                <p:cTn id="36" presetID="50" presetClass="entr" presetSubtype="0" decel="100000" fill="hold" grpId="0" nodeType="afterEffect">
                                  <p:stCondLst>
                                    <p:cond delay="0"/>
                                  </p:stCondLst>
                                  <p:childTnLst>
                                    <p:set>
                                      <p:cBhvr>
                                        <p:cTn id="37" dur="1" fill="hold">
                                          <p:stCondLst>
                                            <p:cond delay="0"/>
                                          </p:stCondLst>
                                        </p:cTn>
                                        <p:tgtEl>
                                          <p:spTgt spid="59397">
                                            <p:txEl>
                                              <p:pRg st="5" end="5"/>
                                            </p:txEl>
                                          </p:spTgt>
                                        </p:tgtEl>
                                        <p:attrNameLst>
                                          <p:attrName>style.visibility</p:attrName>
                                        </p:attrNameLst>
                                      </p:cBhvr>
                                      <p:to>
                                        <p:strVal val="visible"/>
                                      </p:to>
                                    </p:set>
                                    <p:anim calcmode="lin" valueType="num">
                                      <p:cBhvr>
                                        <p:cTn id="38" dur="1000" fill="hold"/>
                                        <p:tgtEl>
                                          <p:spTgt spid="59397">
                                            <p:txEl>
                                              <p:pRg st="5" end="5"/>
                                            </p:txEl>
                                          </p:spTgt>
                                        </p:tgtEl>
                                        <p:attrNameLst>
                                          <p:attrName>ppt_w</p:attrName>
                                        </p:attrNameLst>
                                      </p:cBhvr>
                                      <p:tavLst>
                                        <p:tav tm="0">
                                          <p:val>
                                            <p:strVal val="#ppt_w+.3"/>
                                          </p:val>
                                        </p:tav>
                                        <p:tav tm="100000">
                                          <p:val>
                                            <p:strVal val="#ppt_w"/>
                                          </p:val>
                                        </p:tav>
                                      </p:tavLst>
                                    </p:anim>
                                    <p:anim calcmode="lin" valueType="num">
                                      <p:cBhvr>
                                        <p:cTn id="39" dur="1000" fill="hold"/>
                                        <p:tgtEl>
                                          <p:spTgt spid="59397">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59397">
                                            <p:txEl>
                                              <p:pRg st="5" end="5"/>
                                            </p:txEl>
                                          </p:spTgt>
                                        </p:tgtEl>
                                      </p:cBhvr>
                                    </p:animEffect>
                                  </p:childTnLst>
                                </p:cTn>
                              </p:par>
                            </p:childTnLst>
                          </p:cTn>
                        </p:par>
                        <p:par>
                          <p:cTn id="41" fill="hold">
                            <p:stCondLst>
                              <p:cond delay="5000"/>
                            </p:stCondLst>
                            <p:childTnLst>
                              <p:par>
                                <p:cTn id="42" presetID="50" presetClass="entr" presetSubtype="0" decel="100000" fill="hold" grpId="0" nodeType="afterEffect">
                                  <p:stCondLst>
                                    <p:cond delay="0"/>
                                  </p:stCondLst>
                                  <p:childTnLst>
                                    <p:set>
                                      <p:cBhvr>
                                        <p:cTn id="43" dur="1" fill="hold">
                                          <p:stCondLst>
                                            <p:cond delay="0"/>
                                          </p:stCondLst>
                                        </p:cTn>
                                        <p:tgtEl>
                                          <p:spTgt spid="59397">
                                            <p:txEl>
                                              <p:pRg st="6" end="6"/>
                                            </p:txEl>
                                          </p:spTgt>
                                        </p:tgtEl>
                                        <p:attrNameLst>
                                          <p:attrName>style.visibility</p:attrName>
                                        </p:attrNameLst>
                                      </p:cBhvr>
                                      <p:to>
                                        <p:strVal val="visible"/>
                                      </p:to>
                                    </p:set>
                                    <p:anim calcmode="lin" valueType="num">
                                      <p:cBhvr>
                                        <p:cTn id="44" dur="1000" fill="hold"/>
                                        <p:tgtEl>
                                          <p:spTgt spid="59397">
                                            <p:txEl>
                                              <p:pRg st="6" end="6"/>
                                            </p:txEl>
                                          </p:spTgt>
                                        </p:tgtEl>
                                        <p:attrNameLst>
                                          <p:attrName>ppt_w</p:attrName>
                                        </p:attrNameLst>
                                      </p:cBhvr>
                                      <p:tavLst>
                                        <p:tav tm="0">
                                          <p:val>
                                            <p:strVal val="#ppt_w+.3"/>
                                          </p:val>
                                        </p:tav>
                                        <p:tav tm="100000">
                                          <p:val>
                                            <p:strVal val="#ppt_w"/>
                                          </p:val>
                                        </p:tav>
                                      </p:tavLst>
                                    </p:anim>
                                    <p:anim calcmode="lin" valueType="num">
                                      <p:cBhvr>
                                        <p:cTn id="45" dur="1000" fill="hold"/>
                                        <p:tgtEl>
                                          <p:spTgt spid="59397">
                                            <p:txEl>
                                              <p:pRg st="6" end="6"/>
                                            </p:txEl>
                                          </p:spTgt>
                                        </p:tgtEl>
                                        <p:attrNameLst>
                                          <p:attrName>ppt_h</p:attrName>
                                        </p:attrNameLst>
                                      </p:cBhvr>
                                      <p:tavLst>
                                        <p:tav tm="0">
                                          <p:val>
                                            <p:strVal val="#ppt_h"/>
                                          </p:val>
                                        </p:tav>
                                        <p:tav tm="100000">
                                          <p:val>
                                            <p:strVal val="#ppt_h"/>
                                          </p:val>
                                        </p:tav>
                                      </p:tavLst>
                                    </p:anim>
                                    <p:animEffect transition="in" filter="fade">
                                      <p:cBhvr>
                                        <p:cTn id="46" dur="1000"/>
                                        <p:tgtEl>
                                          <p:spTgt spid="5939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altLang="en-US" b="1" dirty="0">
                <a:solidFill>
                  <a:srgbClr val="C00000"/>
                </a:solidFill>
              </a:rPr>
              <a:t>نظرية </a:t>
            </a:r>
            <a:r>
              <a:rPr lang="en-US" altLang="en-US" b="1" dirty="0">
                <a:solidFill>
                  <a:srgbClr val="C00000"/>
                </a:solidFill>
              </a:rPr>
              <a:t>X and Y</a:t>
            </a:r>
            <a:r>
              <a:rPr lang="ar-SA" altLang="en-US" b="1" dirty="0">
                <a:solidFill>
                  <a:srgbClr val="C00000"/>
                </a:solidFill>
              </a:rPr>
              <a:t> لـ مكريجور </a:t>
            </a:r>
            <a:r>
              <a:rPr lang="en-US" altLang="en-US" sz="3200" b="1" dirty="0" err="1">
                <a:solidFill>
                  <a:srgbClr val="000000"/>
                </a:solidFill>
              </a:rPr>
              <a:t>MCGreogor</a:t>
            </a:r>
            <a:r>
              <a:rPr lang="ar-SA" altLang="en-US" sz="3200" b="1" dirty="0">
                <a:solidFill>
                  <a:srgbClr val="000000"/>
                </a:solidFill>
              </a:rPr>
              <a:t>  </a:t>
            </a:r>
            <a:endParaRPr lang="en-US" dirty="0"/>
          </a:p>
        </p:txBody>
      </p:sp>
      <p:sp>
        <p:nvSpPr>
          <p:cNvPr id="4" name="Date Placeholder 3"/>
          <p:cNvSpPr>
            <a:spLocks noGrp="1"/>
          </p:cNvSpPr>
          <p:nvPr>
            <p:ph type="dt" sz="half" idx="10"/>
          </p:nvPr>
        </p:nvSpPr>
        <p:spPr/>
        <p:txBody>
          <a:bodyPr/>
          <a:lstStyle/>
          <a:p>
            <a:fld id="{A38E5FB6-9A11-4842-BB38-0DBB5CC80AD1}" type="datetime2">
              <a:rPr lang="en-US" smtClean="0"/>
              <a:t>Wednesday, September 18, 2024</a:t>
            </a:fld>
            <a:endParaRPr lang="en-US"/>
          </a:p>
        </p:txBody>
      </p:sp>
      <p:graphicFrame>
        <p:nvGraphicFramePr>
          <p:cNvPr id="6" name="Group 38"/>
          <p:cNvGraphicFramePr>
            <a:graphicFrameLocks/>
          </p:cNvGraphicFramePr>
          <p:nvPr>
            <p:extLst>
              <p:ext uri="{D42A27DB-BD31-4B8C-83A1-F6EECF244321}">
                <p14:modId xmlns:p14="http://schemas.microsoft.com/office/powerpoint/2010/main" val="3676238022"/>
              </p:ext>
            </p:extLst>
          </p:nvPr>
        </p:nvGraphicFramePr>
        <p:xfrm>
          <a:off x="1094704" y="1690688"/>
          <a:ext cx="10097037" cy="4747133"/>
        </p:xfrm>
        <a:graphic>
          <a:graphicData uri="http://schemas.openxmlformats.org/drawingml/2006/table">
            <a:tbl>
              <a:tblPr rtl="1"/>
              <a:tblGrid>
                <a:gridCol w="5048517">
                  <a:extLst>
                    <a:ext uri="{9D8B030D-6E8A-4147-A177-3AD203B41FA5}">
                      <a16:colId xmlns:a16="http://schemas.microsoft.com/office/drawing/2014/main" val="20000"/>
                    </a:ext>
                  </a:extLst>
                </a:gridCol>
                <a:gridCol w="5048520">
                  <a:extLst>
                    <a:ext uri="{9D8B030D-6E8A-4147-A177-3AD203B41FA5}">
                      <a16:colId xmlns:a16="http://schemas.microsoft.com/office/drawing/2014/main" val="20001"/>
                    </a:ext>
                  </a:extLst>
                </a:gridCol>
              </a:tblGrid>
              <a:tr h="104318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lang="ar-SA" altLang="en-US" sz="2400" dirty="0">
                          <a:solidFill>
                            <a:srgbClr val="000000"/>
                          </a:solidFill>
                        </a:rPr>
                        <a:t>نظرية العلاقات الإنسانية</a:t>
                      </a:r>
                      <a:endParaRPr lang="ar-AE" altLang="en-US" sz="2400" dirty="0">
                        <a:solidFill>
                          <a:srgbClr val="000000"/>
                        </a:solidFill>
                      </a:endParaRPr>
                    </a:p>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lang="ar-AE" altLang="en-US" sz="2400" dirty="0">
                          <a:solidFill>
                            <a:srgbClr val="000000"/>
                          </a:solidFill>
                        </a:rPr>
                        <a:t> </a:t>
                      </a:r>
                      <a:r>
                        <a:rPr kumimoji="0" lang="ar-SA" altLang="zh-CN" sz="2400" b="0" i="0" u="none" strike="noStrike" cap="none" normalizeH="0" baseline="0" dirty="0">
                          <a:ln>
                            <a:noFill/>
                          </a:ln>
                          <a:solidFill>
                            <a:srgbClr val="000000"/>
                          </a:solidFill>
                          <a:effectLst/>
                          <a:latin typeface="Arial" pitchFamily="34" charset="0"/>
                          <a:cs typeface="+mn-cs"/>
                        </a:rPr>
                        <a:t>نظرية</a:t>
                      </a:r>
                      <a:r>
                        <a:rPr kumimoji="0" lang="ar-AE" altLang="zh-CN" sz="2400" b="0" i="0" u="none" strike="noStrike" cap="none" normalizeH="0" baseline="0" dirty="0">
                          <a:ln>
                            <a:noFill/>
                          </a:ln>
                          <a:solidFill>
                            <a:srgbClr val="000000"/>
                          </a:solidFill>
                          <a:effectLst/>
                          <a:latin typeface="Arial" pitchFamily="34" charset="0"/>
                          <a:cs typeface="+mn-cs"/>
                        </a:rPr>
                        <a:t> </a:t>
                      </a: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Y</a:t>
                      </a:r>
                      <a:r>
                        <a:rPr kumimoji="0" lang="ar-AE" altLang="zh-CN" sz="2400" b="0" i="0" u="none" strike="noStrike" cap="none" normalizeH="0" baseline="0" dirty="0">
                          <a:ln>
                            <a:noFill/>
                          </a:ln>
                          <a:solidFill>
                            <a:srgbClr val="000000"/>
                          </a:solidFill>
                          <a:effectLst/>
                          <a:latin typeface="Arial" pitchFamily="34" charset="0"/>
                          <a:cs typeface="+mn-cs"/>
                        </a:rPr>
                        <a:t> </a:t>
                      </a:r>
                      <a:endParaRPr lang="ar-AE" altLang="en-US" sz="2400" dirty="0">
                        <a:solidFill>
                          <a:srgbClr val="000000"/>
                        </a:solidFill>
                      </a:endParaRP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defRPr/>
                      </a:pPr>
                      <a:r>
                        <a:rPr kumimoji="0" lang="ar-AE"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  </a:t>
                      </a:r>
                      <a:r>
                        <a:rPr lang="ar-SA" altLang="en-US" sz="2400" dirty="0">
                          <a:solidFill>
                            <a:srgbClr val="000000"/>
                          </a:solidFill>
                        </a:rPr>
                        <a:t>النظرية الكلاسيكية </a:t>
                      </a:r>
                      <a:endParaRPr kumimoji="0" lang="en-US" sz="2400" b="0" i="0" u="none" strike="noStrike" cap="none" normalizeH="0" baseline="0" dirty="0">
                        <a:ln>
                          <a:noFill/>
                        </a:ln>
                        <a:solidFill>
                          <a:srgbClr val="000000"/>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X</a:t>
                      </a:r>
                      <a:r>
                        <a:rPr kumimoji="0" lang="ar-SA" altLang="zh-CN" sz="2400" b="0" i="0" u="none" strike="noStrike" cap="none" normalizeH="0" baseline="0" dirty="0">
                          <a:ln>
                            <a:noFill/>
                          </a:ln>
                          <a:solidFill>
                            <a:srgbClr val="000000"/>
                          </a:solidFill>
                          <a:effectLst/>
                          <a:latin typeface="Arial" pitchFamily="34" charset="0"/>
                          <a:cs typeface="Arial" pitchFamily="34" charset="0"/>
                        </a:rPr>
                        <a:t> نظرية</a:t>
                      </a:r>
                      <a:r>
                        <a:rPr kumimoji="0" lang="ar-AE" altLang="zh-CN" sz="2400" b="0" i="0" u="none" strike="noStrike" cap="none" normalizeH="0" baseline="0" dirty="0">
                          <a:ln>
                            <a:noFill/>
                          </a:ln>
                          <a:solidFill>
                            <a:srgbClr val="000000"/>
                          </a:solidFill>
                          <a:effectLst/>
                          <a:latin typeface="Arial" pitchFamily="34" charset="0"/>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7011">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حب الإنسان العادي للعمل</a:t>
                      </a: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كراهية الإنسان العادي للعمل</a:t>
                      </a: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8347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يسعى برغبته ( ودون إكراه ) للقيام بعمله نظراً للمكافأة التي يتوقعها.</a:t>
                      </a: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الحاجة إلى إجبار الفرد للقيام بالعمل، أما إذا ترك لوحده فلن يعمل.</a:t>
                      </a: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459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a:ln>
                            <a:noFill/>
                          </a:ln>
                          <a:solidFill>
                            <a:srgbClr val="000000"/>
                          </a:solidFill>
                          <a:effectLst/>
                          <a:latin typeface="Arial" pitchFamily="34" charset="0"/>
                          <a:cs typeface="Arial" pitchFamily="34" charset="0"/>
                        </a:rPr>
                        <a:t>الإنسان العادي لا يتهرب من المسئولية</a:t>
                      </a:r>
                      <a:r>
                        <a:rPr kumimoji="0" lang="en-US" altLang="zh-CN" sz="2400" b="0" i="0" u="none" strike="noStrike" cap="none" normalizeH="0" baseline="0">
                          <a:ln>
                            <a:noFill/>
                          </a:ln>
                          <a:solidFill>
                            <a:srgbClr val="000000"/>
                          </a:solidFill>
                          <a:effectLst/>
                          <a:latin typeface="Arial" pitchFamily="34" charset="0"/>
                          <a:ea typeface="SimSun" pitchFamily="2" charset="-122"/>
                          <a:cs typeface="Arial" pitchFamily="34" charset="0"/>
                        </a:rPr>
                        <a:t> </a:t>
                      </a:r>
                      <a:endParaRPr kumimoji="0" lang="en-US" sz="2400" b="0" i="0" u="none" strike="noStrike" cap="none" normalizeH="0" baseline="0">
                        <a:ln>
                          <a:noFill/>
                        </a:ln>
                        <a:solidFill>
                          <a:srgbClr val="000000"/>
                        </a:solidFill>
                        <a:effectLst/>
                        <a:latin typeface="Arial" pitchFamily="34" charset="0"/>
                        <a:cs typeface="Arial" pitchFamily="34" charset="0"/>
                      </a:endParaRP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الإنسان بطبعه كسول وكل ما يريده فقط هو الأمن والاستقرار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7011">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الإنسان طموح ويسعى إلى تحقيق ذاته ورغباته</a:t>
                      </a: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يفتقر الإنسان إلى روح المبادرة ويكره المخاطرة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8347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يمتلك الإنسان القدرة على المبادأة والابتكار واتخاذ قرارات فيها مخاطر</a:t>
                      </a:r>
                      <a:r>
                        <a:rPr kumimoji="0" lang="ar-AE" altLang="zh-CN" sz="2400" b="0" i="0" u="none" strike="noStrike" cap="none" normalizeH="0" baseline="0" dirty="0">
                          <a:ln>
                            <a:noFill/>
                          </a:ln>
                          <a:solidFill>
                            <a:srgbClr val="000000"/>
                          </a:solidFill>
                          <a:effectLst/>
                          <a:latin typeface="Arial" pitchFamily="34" charset="0"/>
                          <a:cs typeface="Arial" pitchFamily="34" charset="0"/>
                        </a:rPr>
                        <a:t>ة</a:t>
                      </a:r>
                      <a:r>
                        <a:rPr kumimoji="0" lang="ar-SA" altLang="zh-CN" sz="2400" b="0" i="0" u="none" strike="noStrike" cap="none" normalizeH="0" baseline="0" dirty="0">
                          <a:ln>
                            <a:noFill/>
                          </a:ln>
                          <a:solidFill>
                            <a:srgbClr val="000000"/>
                          </a:solidFill>
                          <a:effectLst/>
                          <a:latin typeface="Arial" pitchFamily="34" charset="0"/>
                          <a:cs typeface="Arial" pitchFamily="34" charset="0"/>
                        </a:rPr>
                        <a:t>.</a:t>
                      </a:r>
                      <a:r>
                        <a:rPr kumimoji="0" lang="en-US" altLang="zh-CN" sz="2400" b="0" i="0" u="none" strike="noStrike" cap="none" normalizeH="0" baseline="0" dirty="0">
                          <a:ln>
                            <a:noFill/>
                          </a:ln>
                          <a:solidFill>
                            <a:srgbClr val="000000"/>
                          </a:solidFill>
                          <a:effectLst/>
                          <a:latin typeface="Arial" pitchFamily="34" charset="0"/>
                          <a:ea typeface="SimSun" pitchFamily="2" charset="-122"/>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400" b="0" i="0" u="none" strike="noStrike" cap="none" normalizeH="0" baseline="0" dirty="0">
                          <a:ln>
                            <a:noFill/>
                          </a:ln>
                          <a:solidFill>
                            <a:srgbClr val="000000"/>
                          </a:solidFill>
                          <a:effectLst/>
                          <a:latin typeface="Arial" pitchFamily="34" charset="0"/>
                          <a:cs typeface="Arial" pitchFamily="34" charset="0"/>
                        </a:rPr>
                        <a:t>- </a:t>
                      </a:r>
                      <a:endParaRPr kumimoji="0" lang="en-US" sz="2400" b="0" i="0" u="none" strike="noStrike" cap="none" normalizeH="0" baseline="0" dirty="0">
                        <a:ln>
                          <a:noFill/>
                        </a:ln>
                        <a:solidFill>
                          <a:srgbClr val="000000"/>
                        </a:solidFill>
                        <a:effectLst/>
                        <a:latin typeface="Arial" pitchFamily="34" charset="0"/>
                        <a:cs typeface="Arial" pitchFamily="34" charset="0"/>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0975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ou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47765"/>
          </a:xfrm>
          <a:blipFill>
            <a:blip r:embed="rId2"/>
            <a:tile tx="0" ty="0" sx="100000" sy="100000" flip="none" algn="tl"/>
          </a:blipFill>
        </p:spPr>
        <p:txBody>
          <a:bodyPr>
            <a:normAutofit/>
          </a:bodyPr>
          <a:lstStyle/>
          <a:p>
            <a:pPr algn="ctr"/>
            <a:r>
              <a:rPr lang="ar-AE" sz="6600" b="1" dirty="0">
                <a:solidFill>
                  <a:srgbClr val="C00000"/>
                </a:solidFill>
              </a:rPr>
              <a:t>أسئلة للمناقشة</a:t>
            </a:r>
            <a:endParaRPr lang="en-US" sz="6600" b="1" dirty="0">
              <a:solidFill>
                <a:srgbClr val="C00000"/>
              </a:solidFill>
            </a:endParaRPr>
          </a:p>
        </p:txBody>
      </p:sp>
      <p:sp>
        <p:nvSpPr>
          <p:cNvPr id="3" name="Content Placeholder 2"/>
          <p:cNvSpPr>
            <a:spLocks noGrp="1"/>
          </p:cNvSpPr>
          <p:nvPr>
            <p:ph idx="1"/>
          </p:nvPr>
        </p:nvSpPr>
        <p:spPr>
          <a:xfrm>
            <a:off x="838200" y="1944710"/>
            <a:ext cx="10515600" cy="4411640"/>
          </a:xfrm>
          <a:blipFill>
            <a:blip r:embed="rId3"/>
            <a:tile tx="0" ty="0" sx="100000" sy="100000" flip="none" algn="tl"/>
          </a:blipFill>
        </p:spPr>
        <p:txBody>
          <a:bodyPr>
            <a:noAutofit/>
          </a:bodyPr>
          <a:lstStyle/>
          <a:p>
            <a:pPr marL="0" indent="0" algn="r" rtl="1">
              <a:buNone/>
            </a:pPr>
            <a:r>
              <a:rPr lang="ar-AE" sz="4400" dirty="0"/>
              <a:t>منذ بدأ الاهتمام بدراسة الإدارة كعلم يمكن تأطيره جرت محاولات عدة لتعريفه، وقد انقسم مفكري الإدارة بين مدرستين؛ الكلاسيكية والإنسانية، حيث قام أصحاب المدرسة الأولى بتحليل العمل الإداري الذي يقوم به المديرون إلى وظائف ومهام محددة، بينما قام أصحاب المدرسة الثانية بالتركيز على طبيعة الإدارة. قارن بين المدرسة التقليدية الكلاسيكية و مدرسة العلاقات الانسانية. </a:t>
            </a:r>
            <a:endParaRPr lang="en-US" sz="4400" dirty="0"/>
          </a:p>
        </p:txBody>
      </p:sp>
      <p:sp>
        <p:nvSpPr>
          <p:cNvPr id="5" name="Date Placeholder 4"/>
          <p:cNvSpPr>
            <a:spLocks noGrp="1"/>
          </p:cNvSpPr>
          <p:nvPr>
            <p:ph type="dt" sz="half" idx="10"/>
          </p:nvPr>
        </p:nvSpPr>
        <p:spPr/>
        <p:txBody>
          <a:bodyPr/>
          <a:lstStyle/>
          <a:p>
            <a:fld id="{35468598-C361-4A68-B1F4-FED9F111849D}" type="datetime2">
              <a:rPr lang="en-US" smtClean="0"/>
              <a:t>Wednesday, September 18, 2024</a:t>
            </a:fld>
            <a:endParaRPr lang="en-US"/>
          </a:p>
        </p:txBody>
      </p:sp>
    </p:spTree>
    <p:extLst>
      <p:ext uri="{BB962C8B-B14F-4D97-AF65-F5344CB8AC3E}">
        <p14:creationId xmlns:p14="http://schemas.microsoft.com/office/powerpoint/2010/main" val="29432824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AE" sz="3600" b="1" dirty="0">
                <a:solidFill>
                  <a:srgbClr val="FF0000"/>
                </a:solidFill>
              </a:rPr>
              <a:t>مقارنة بين المدرسة التقليدية الكلاسيكية و مدرسة العلاقات الانسانية </a:t>
            </a:r>
            <a:endParaRPr lang="en-US" sz="3600" b="1"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9361324"/>
              </p:ext>
            </p:extLst>
          </p:nvPr>
        </p:nvGraphicFramePr>
        <p:xfrm>
          <a:off x="838200" y="1825625"/>
          <a:ext cx="10515600" cy="45415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pPr algn="r" rtl="1"/>
                      <a:r>
                        <a:rPr lang="ar-AE" sz="3200" b="1" dirty="0">
                          <a:solidFill>
                            <a:srgbClr val="FF0000"/>
                          </a:solidFill>
                        </a:rPr>
                        <a:t>مدرسة العلاقات الانسانية </a:t>
                      </a:r>
                      <a:endParaRPr lang="en-US" sz="3200" dirty="0"/>
                    </a:p>
                  </a:txBody>
                  <a:tcPr/>
                </a:tc>
                <a:tc>
                  <a:txBody>
                    <a:bodyPr/>
                    <a:lstStyle/>
                    <a:p>
                      <a:pPr algn="r" rtl="1"/>
                      <a:r>
                        <a:rPr lang="ar-AE" sz="3200" b="1" dirty="0">
                          <a:solidFill>
                            <a:srgbClr val="FF0000"/>
                          </a:solidFill>
                        </a:rPr>
                        <a:t>المدرسة التقليدية الكلاسيكية </a:t>
                      </a:r>
                      <a:endParaRPr lang="en-US" sz="3200" dirty="0"/>
                    </a:p>
                  </a:txBody>
                  <a:tcPr/>
                </a:tc>
                <a:extLst>
                  <a:ext uri="{0D108BD9-81ED-4DB2-BD59-A6C34878D82A}">
                    <a16:rowId xmlns:a16="http://schemas.microsoft.com/office/drawing/2014/main" val="10000"/>
                  </a:ext>
                </a:extLst>
              </a:tr>
              <a:tr h="370840">
                <a:tc>
                  <a:txBody>
                    <a:bodyPr/>
                    <a:lstStyle/>
                    <a:p>
                      <a:pPr algn="r" rtl="1"/>
                      <a:r>
                        <a:rPr lang="ar-AE" sz="3200" b="0" i="0" u="none" strike="noStrike" kern="1200" baseline="0" dirty="0">
                          <a:solidFill>
                            <a:schemeClr val="dk1"/>
                          </a:solidFill>
                          <a:latin typeface="+mn-lt"/>
                          <a:ea typeface="+mn-ea"/>
                          <a:cs typeface="+mn-cs"/>
                        </a:rPr>
                        <a:t>الاهتمام بالحوافز المعنوية</a:t>
                      </a:r>
                      <a:endParaRPr lang="en-US" sz="3200" dirty="0"/>
                    </a:p>
                  </a:txBody>
                  <a:tcPr/>
                </a:tc>
                <a:tc>
                  <a:txBody>
                    <a:bodyPr/>
                    <a:lstStyle/>
                    <a:p>
                      <a:pPr algn="r" rtl="1"/>
                      <a:r>
                        <a:rPr lang="ar-AE" sz="3200" b="0" i="0" u="none" strike="noStrike" kern="1200" baseline="0" dirty="0">
                          <a:solidFill>
                            <a:schemeClr val="dk1"/>
                          </a:solidFill>
                          <a:latin typeface="+mn-lt"/>
                          <a:ea typeface="+mn-ea"/>
                          <a:cs typeface="+mn-cs"/>
                        </a:rPr>
                        <a:t>الاهتمام بالحوافز المادية</a:t>
                      </a:r>
                    </a:p>
                  </a:txBody>
                  <a:tcPr/>
                </a:tc>
                <a:extLst>
                  <a:ext uri="{0D108BD9-81ED-4DB2-BD59-A6C34878D82A}">
                    <a16:rowId xmlns:a16="http://schemas.microsoft.com/office/drawing/2014/main" val="10001"/>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3200" b="0" i="0" u="none" strike="noStrike" kern="1200" baseline="0" dirty="0">
                          <a:solidFill>
                            <a:srgbClr val="002060"/>
                          </a:solidFill>
                          <a:latin typeface="+mn-lt"/>
                          <a:ea typeface="+mn-ea"/>
                          <a:cs typeface="+mn-cs"/>
                        </a:rPr>
                        <a:t>الاهتمام بالتنظيم غير الرسمي</a:t>
                      </a:r>
                    </a:p>
                  </a:txBody>
                  <a:tcPr/>
                </a:tc>
                <a:tc>
                  <a:txBody>
                    <a:bodyPr/>
                    <a:lstStyle/>
                    <a:p>
                      <a:pPr algn="r" rtl="1"/>
                      <a:r>
                        <a:rPr lang="ar-AE" sz="3200" b="0" i="0" u="none" strike="noStrike" kern="1200" baseline="0" dirty="0">
                          <a:solidFill>
                            <a:srgbClr val="002060"/>
                          </a:solidFill>
                          <a:latin typeface="+mn-lt"/>
                          <a:ea typeface="+mn-ea"/>
                          <a:cs typeface="+mn-cs"/>
                        </a:rPr>
                        <a:t>الاهتمام بالتنظيم الرسمي</a:t>
                      </a:r>
                      <a:endParaRPr lang="en-US" sz="3200" dirty="0">
                        <a:solidFill>
                          <a:srgbClr val="002060"/>
                        </a:solidFill>
                      </a:endParaRPr>
                    </a:p>
                  </a:txBody>
                  <a:tcPr/>
                </a:tc>
                <a:extLst>
                  <a:ext uri="{0D108BD9-81ED-4DB2-BD59-A6C34878D82A}">
                    <a16:rowId xmlns:a16="http://schemas.microsoft.com/office/drawing/2014/main" val="10002"/>
                  </a:ext>
                </a:extLst>
              </a:tr>
              <a:tr h="370840">
                <a:tc>
                  <a:txBody>
                    <a:bodyPr/>
                    <a:lstStyle/>
                    <a:p>
                      <a:pPr algn="r" rtl="1"/>
                      <a:r>
                        <a:rPr lang="ar-AE" sz="3200" b="0" i="0" u="none" strike="noStrike" kern="1200" baseline="0" dirty="0">
                          <a:solidFill>
                            <a:schemeClr val="dk1"/>
                          </a:solidFill>
                          <a:latin typeface="+mn-lt"/>
                          <a:ea typeface="+mn-ea"/>
                          <a:cs typeface="+mn-cs"/>
                        </a:rPr>
                        <a:t>توسيع قاعدة المشاركة</a:t>
                      </a:r>
                      <a:endParaRPr lang="en-US" sz="3200" dirty="0"/>
                    </a:p>
                  </a:txBody>
                  <a:tcPr/>
                </a:tc>
                <a:tc>
                  <a:txBody>
                    <a:bodyPr/>
                    <a:lstStyle/>
                    <a:p>
                      <a:pPr algn="r" rtl="1"/>
                      <a:r>
                        <a:rPr lang="ar-AE" sz="3200" b="0" i="0" u="none" strike="noStrike" kern="1200" baseline="0" dirty="0">
                          <a:solidFill>
                            <a:schemeClr val="dk1"/>
                          </a:solidFill>
                          <a:latin typeface="+mn-lt"/>
                          <a:ea typeface="+mn-ea"/>
                          <a:cs typeface="+mn-cs"/>
                        </a:rPr>
                        <a:t>اتخاذ القرارات مسؤولية الإدارة فقط</a:t>
                      </a:r>
                      <a:endParaRPr lang="en-US" sz="3200" dirty="0"/>
                    </a:p>
                  </a:txBody>
                  <a:tcPr/>
                </a:tc>
                <a:extLst>
                  <a:ext uri="{0D108BD9-81ED-4DB2-BD59-A6C34878D82A}">
                    <a16:rowId xmlns:a16="http://schemas.microsoft.com/office/drawing/2014/main" val="10003"/>
                  </a:ext>
                </a:extLst>
              </a:tr>
              <a:tr h="370840">
                <a:tc>
                  <a:txBody>
                    <a:bodyPr/>
                    <a:lstStyle/>
                    <a:p>
                      <a:pPr algn="r" rtl="1"/>
                      <a:r>
                        <a:rPr lang="ar-AE" sz="3200" b="0" i="0" u="none" strike="noStrike" kern="1200" baseline="0" dirty="0">
                          <a:solidFill>
                            <a:srgbClr val="002060"/>
                          </a:solidFill>
                          <a:latin typeface="+mn-lt"/>
                          <a:ea typeface="+mn-ea"/>
                          <a:cs typeface="+mn-cs"/>
                        </a:rPr>
                        <a:t>دمج التخطيط بالتنفيذ</a:t>
                      </a:r>
                      <a:endParaRPr lang="en-US" sz="3200" dirty="0">
                        <a:solidFill>
                          <a:srgbClr val="00206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3200" b="0" i="0" u="none" strike="noStrike" kern="1200" baseline="0" dirty="0">
                          <a:solidFill>
                            <a:srgbClr val="002060"/>
                          </a:solidFill>
                          <a:latin typeface="+mn-lt"/>
                          <a:ea typeface="+mn-ea"/>
                          <a:cs typeface="+mn-cs"/>
                        </a:rPr>
                        <a:t>الفصل بين التخطيط والتنفيذ</a:t>
                      </a:r>
                    </a:p>
                  </a:txBody>
                  <a:tcPr/>
                </a:tc>
                <a:extLst>
                  <a:ext uri="{0D108BD9-81ED-4DB2-BD59-A6C34878D82A}">
                    <a16:rowId xmlns:a16="http://schemas.microsoft.com/office/drawing/2014/main" val="10004"/>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3200" b="0" i="0" u="none" strike="noStrike" kern="1200" baseline="0" dirty="0">
                          <a:solidFill>
                            <a:schemeClr val="dk1"/>
                          </a:solidFill>
                          <a:latin typeface="+mn-lt"/>
                          <a:ea typeface="+mn-ea"/>
                          <a:cs typeface="+mn-cs"/>
                        </a:rPr>
                        <a:t>الكفاية الإنتاجية ترتبط بالطاقة الاجتماعية</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3200" b="0" i="0" u="none" strike="noStrike" kern="1200" baseline="0" dirty="0">
                          <a:solidFill>
                            <a:schemeClr val="dk1"/>
                          </a:solidFill>
                          <a:latin typeface="+mn-lt"/>
                          <a:ea typeface="+mn-ea"/>
                          <a:cs typeface="+mn-cs"/>
                        </a:rPr>
                        <a:t>الكفاية الإنتاجية ترتبط بالطاقة الفسيولوجية (البدنية)</a:t>
                      </a:r>
                    </a:p>
                  </a:txBody>
                  <a:tcPr/>
                </a:tc>
                <a:extLst>
                  <a:ext uri="{0D108BD9-81ED-4DB2-BD59-A6C34878D82A}">
                    <a16:rowId xmlns:a16="http://schemas.microsoft.com/office/drawing/2014/main" val="10005"/>
                  </a:ext>
                </a:extLst>
              </a:tr>
              <a:tr h="370840">
                <a:tc>
                  <a:txBody>
                    <a:bodyPr/>
                    <a:lstStyle/>
                    <a:p>
                      <a:pPr algn="r" rtl="1"/>
                      <a:r>
                        <a:rPr lang="ar-AE" sz="3200" b="0" i="0" u="none" strike="noStrike" kern="1200" baseline="0" dirty="0">
                          <a:solidFill>
                            <a:srgbClr val="002060"/>
                          </a:solidFill>
                          <a:latin typeface="+mn-lt"/>
                          <a:ea typeface="+mn-ea"/>
                          <a:cs typeface="+mn-cs"/>
                        </a:rPr>
                        <a:t>النظرة للإنسان نظرة تفاؤلية</a:t>
                      </a:r>
                      <a:endParaRPr lang="en-US" sz="3200" dirty="0">
                        <a:solidFill>
                          <a:srgbClr val="002060"/>
                        </a:solidFill>
                      </a:endParaRPr>
                    </a:p>
                  </a:txBody>
                  <a:tcPr/>
                </a:tc>
                <a:tc>
                  <a:txBody>
                    <a:bodyPr/>
                    <a:lstStyle/>
                    <a:p>
                      <a:pPr algn="r" rtl="1"/>
                      <a:r>
                        <a:rPr lang="ar-AE" sz="3200" b="0" i="0" u="none" strike="noStrike" kern="1200" baseline="0" dirty="0">
                          <a:solidFill>
                            <a:srgbClr val="002060"/>
                          </a:solidFill>
                          <a:latin typeface="+mn-lt"/>
                          <a:ea typeface="+mn-ea"/>
                          <a:cs typeface="+mn-cs"/>
                        </a:rPr>
                        <a:t>النظرة للإنسان نظرة تشاؤمية</a:t>
                      </a:r>
                      <a:endParaRPr lang="en-US" sz="3200" dirty="0">
                        <a:solidFill>
                          <a:srgbClr val="002060"/>
                        </a:solidFill>
                      </a:endParaRPr>
                    </a:p>
                  </a:txBody>
                  <a:tcPr/>
                </a:tc>
                <a:extLst>
                  <a:ext uri="{0D108BD9-81ED-4DB2-BD59-A6C34878D82A}">
                    <a16:rowId xmlns:a16="http://schemas.microsoft.com/office/drawing/2014/main" val="10006"/>
                  </a:ext>
                </a:extLst>
              </a:tr>
            </a:tbl>
          </a:graphicData>
        </a:graphic>
      </p:graphicFrame>
      <p:sp>
        <p:nvSpPr>
          <p:cNvPr id="4" name="Date Placeholder 3"/>
          <p:cNvSpPr>
            <a:spLocks noGrp="1"/>
          </p:cNvSpPr>
          <p:nvPr>
            <p:ph type="dt" sz="half" idx="10"/>
          </p:nvPr>
        </p:nvSpPr>
        <p:spPr/>
        <p:txBody>
          <a:bodyPr/>
          <a:lstStyle/>
          <a:p>
            <a:fld id="{0CEEB55F-76C0-4655-A88F-BB63B5B8E25D}" type="datetime2">
              <a:rPr lang="en-US" smtClean="0"/>
              <a:t>Wednesday, September 18, 2024</a:t>
            </a:fld>
            <a:endParaRPr lang="en-US"/>
          </a:p>
        </p:txBody>
      </p:sp>
    </p:spTree>
    <p:extLst>
      <p:ext uri="{BB962C8B-B14F-4D97-AF65-F5344CB8AC3E}">
        <p14:creationId xmlns:p14="http://schemas.microsoft.com/office/powerpoint/2010/main" val="1883905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3"/>
            <a:ext cx="8229600" cy="1241894"/>
          </a:xfrm>
        </p:spPr>
        <p:txBody>
          <a:bodyPr>
            <a:normAutofit/>
          </a:bodyPr>
          <a:lstStyle/>
          <a:p>
            <a:pPr algn="ctr">
              <a:defRPr/>
            </a:pPr>
            <a:r>
              <a:rPr lang="ar-AE" sz="6000" dirty="0">
                <a:solidFill>
                  <a:srgbClr val="C00000"/>
                </a:solidFill>
              </a:rPr>
              <a:t>الاتجاهات الحديثة</a:t>
            </a:r>
            <a:endParaRPr lang="en-US" sz="6000" dirty="0">
              <a:solidFill>
                <a:srgbClr val="C00000"/>
              </a:solidFill>
            </a:endParaRPr>
          </a:p>
        </p:txBody>
      </p:sp>
      <p:sp>
        <p:nvSpPr>
          <p:cNvPr id="3" name="Content Placeholder 2"/>
          <p:cNvSpPr>
            <a:spLocks noGrp="1"/>
          </p:cNvSpPr>
          <p:nvPr>
            <p:ph idx="1"/>
          </p:nvPr>
        </p:nvSpPr>
        <p:spPr>
          <a:xfrm>
            <a:off x="1094704" y="1844675"/>
            <a:ext cx="10259096" cy="4221274"/>
          </a:xfrm>
          <a:noFill/>
        </p:spPr>
        <p:txBody>
          <a:bodyPr>
            <a:normAutofit/>
          </a:bodyPr>
          <a:lstStyle/>
          <a:p>
            <a:pPr marL="0" indent="0" algn="r" rtl="1">
              <a:buNone/>
              <a:defRPr/>
            </a:pPr>
            <a:r>
              <a:rPr lang="ar-AE" sz="4400" dirty="0">
                <a:solidFill>
                  <a:srgbClr val="000000"/>
                </a:solidFill>
              </a:rPr>
              <a:t>ظهرت هذه المدرسة في النصف الثاني من القرن العشرين وتحديداً في الستينيات الميلادية ، وتنطوي هذه المدرسة على مداخل عدة أبرزها المدخل الكمي، والنظم. وقد ظهر حديثاً بعض المدارس مثل مدرسة الإدارة الموقفية، أو الشرطية و مدخل الادارة بالاهداف.</a:t>
            </a:r>
            <a:endParaRPr lang="en-US" sz="4400" dirty="0">
              <a:solidFill>
                <a:srgbClr val="000000"/>
              </a:solidFill>
            </a:endParaRPr>
          </a:p>
        </p:txBody>
      </p:sp>
      <p:sp>
        <p:nvSpPr>
          <p:cNvPr id="4" name="Date Placeholder 3"/>
          <p:cNvSpPr>
            <a:spLocks noGrp="1"/>
          </p:cNvSpPr>
          <p:nvPr>
            <p:ph type="dt" sz="half" idx="10"/>
          </p:nvPr>
        </p:nvSpPr>
        <p:spPr/>
        <p:txBody>
          <a:bodyPr/>
          <a:lstStyle/>
          <a:p>
            <a:fld id="{AE1C47CE-4A49-453E-962D-4958741F1EAD}" type="datetime2">
              <a:rPr lang="en-US" smtClean="0"/>
              <a:t>Wednesday, September 18, 2024</a:t>
            </a:fld>
            <a:endParaRPr lang="en-US"/>
          </a:p>
        </p:txBody>
      </p:sp>
    </p:spTree>
    <p:extLst>
      <p:ext uri="{BB962C8B-B14F-4D97-AF65-F5344CB8AC3E}">
        <p14:creationId xmlns:p14="http://schemas.microsoft.com/office/powerpoint/2010/main" val="3570283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F834C-B19C-41A3-B489-E2C37999807D}" type="datetime2">
              <a:rPr lang="en-US" smtClean="0"/>
              <a:t>Wednesday, September 18, 2024</a:t>
            </a:fld>
            <a:endParaRPr lang="en-US"/>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09094" y="579550"/>
            <a:ext cx="11044706" cy="566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15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7200" dirty="0">
                <a:solidFill>
                  <a:srgbClr val="C00000"/>
                </a:solidFill>
              </a:rPr>
              <a:t>المدخل الكمي</a:t>
            </a:r>
            <a:endParaRPr lang="en-US" sz="7200" dirty="0">
              <a:solidFill>
                <a:srgbClr val="C00000"/>
              </a:solidFill>
            </a:endParaRPr>
          </a:p>
        </p:txBody>
      </p:sp>
      <p:sp>
        <p:nvSpPr>
          <p:cNvPr id="3" name="Content Placeholder 2"/>
          <p:cNvSpPr>
            <a:spLocks noGrp="1"/>
          </p:cNvSpPr>
          <p:nvPr>
            <p:ph idx="1"/>
          </p:nvPr>
        </p:nvSpPr>
        <p:spPr/>
        <p:txBody>
          <a:bodyPr>
            <a:noAutofit/>
          </a:bodyPr>
          <a:lstStyle/>
          <a:p>
            <a:pPr marL="0" indent="0" algn="r" rtl="1">
              <a:buNone/>
            </a:pPr>
            <a:r>
              <a:rPr lang="ar-AE" sz="4000" dirty="0"/>
              <a:t>يستمد هذا المدخل أصوله من حركة الإدارة العلمية، ويركز على الإدارة باعتبارها نظاما من النماذج والعمليات الرياضية وسمي باسم بحوث العمليات. وتعطي بحوث العمليات أهمية خاصة لوضع الحقائق والمشكلات الإدارية في صور رقمية يعبر عنها برموز</a:t>
            </a:r>
            <a:r>
              <a:rPr lang="en-US" sz="4000" dirty="0"/>
              <a:t> </a:t>
            </a:r>
            <a:r>
              <a:rPr lang="ar-AE" sz="4000" dirty="0"/>
              <a:t>وعلاقات رياضية وتأخذ شكل النموذج، ويساعد هذا المدخل المديرين على التفكير المنطقي المنظم ورؤية مشاكل الإدارة المعقدة بطريقة أوضح ويسهل لهم عملية اتخاذ القرارات.</a:t>
            </a:r>
            <a:endParaRPr lang="en-US" sz="4000" dirty="0"/>
          </a:p>
        </p:txBody>
      </p:sp>
      <p:sp>
        <p:nvSpPr>
          <p:cNvPr id="4" name="Date Placeholder 3"/>
          <p:cNvSpPr>
            <a:spLocks noGrp="1"/>
          </p:cNvSpPr>
          <p:nvPr>
            <p:ph type="dt" sz="half" idx="10"/>
          </p:nvPr>
        </p:nvSpPr>
        <p:spPr/>
        <p:txBody>
          <a:bodyPr/>
          <a:lstStyle/>
          <a:p>
            <a:fld id="{7F0227A6-A647-495B-AAF6-FB1F1EE53342}" type="datetime2">
              <a:rPr lang="en-US" smtClean="0"/>
              <a:t>Wednesday, September 18, 2024</a:t>
            </a:fld>
            <a:endParaRPr lang="en-US"/>
          </a:p>
        </p:txBody>
      </p:sp>
    </p:spTree>
    <p:extLst>
      <p:ext uri="{BB962C8B-B14F-4D97-AF65-F5344CB8AC3E}">
        <p14:creationId xmlns:p14="http://schemas.microsoft.com/office/powerpoint/2010/main" val="3768963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7200" dirty="0">
                <a:solidFill>
                  <a:srgbClr val="C00000"/>
                </a:solidFill>
              </a:rPr>
              <a:t>مدخل النظم</a:t>
            </a:r>
            <a:endParaRPr lang="en-US" sz="7200" dirty="0">
              <a:solidFill>
                <a:srgbClr val="C00000"/>
              </a:solidFill>
            </a:endParaRPr>
          </a:p>
        </p:txBody>
      </p:sp>
      <p:sp>
        <p:nvSpPr>
          <p:cNvPr id="3" name="Content Placeholder 2"/>
          <p:cNvSpPr>
            <a:spLocks noGrp="1"/>
          </p:cNvSpPr>
          <p:nvPr>
            <p:ph idx="1"/>
          </p:nvPr>
        </p:nvSpPr>
        <p:spPr/>
        <p:txBody>
          <a:bodyPr>
            <a:normAutofit/>
          </a:bodyPr>
          <a:lstStyle/>
          <a:p>
            <a:pPr marL="0" indent="0" algn="r" rtl="1">
              <a:buNone/>
            </a:pPr>
            <a:r>
              <a:rPr lang="ar-AE" sz="4000" dirty="0"/>
              <a:t>يفترض هذا المدخل أن المنظمة هي كيان اجتماعي تمثل نظام مفتوح يحتوي على أنظمة جزئية تتفاعل مع بعضها البعض وتتفاعل مع الأنظمة الأكبر والأشمل التي تمثل بيئتها، وتنشا بينها وبين هذه البيئة صلات تأثير وتفاعل ووفق هذا التحليل فإن المنظمات لها عديد من الأهداف العملية التي تسعي لتحقيقها بحكم تعدد الأنظمة الجزئية التي تتكون منها وبحكم تعدد جوانب البيئة التي تتفاعل معها.</a:t>
            </a:r>
          </a:p>
        </p:txBody>
      </p:sp>
      <p:sp>
        <p:nvSpPr>
          <p:cNvPr id="4" name="Date Placeholder 3"/>
          <p:cNvSpPr>
            <a:spLocks noGrp="1"/>
          </p:cNvSpPr>
          <p:nvPr>
            <p:ph type="dt" sz="half" idx="10"/>
          </p:nvPr>
        </p:nvSpPr>
        <p:spPr/>
        <p:txBody>
          <a:bodyPr/>
          <a:lstStyle/>
          <a:p>
            <a:fld id="{56C751A5-8E1D-4017-AF42-E1FC596C1D7F}" type="datetime2">
              <a:rPr lang="en-US" smtClean="0"/>
              <a:t>Wednesday, September 18, 2024</a:t>
            </a:fld>
            <a:endParaRPr lang="en-US"/>
          </a:p>
        </p:txBody>
      </p:sp>
    </p:spTree>
    <p:extLst>
      <p:ext uri="{BB962C8B-B14F-4D97-AF65-F5344CB8AC3E}">
        <p14:creationId xmlns:p14="http://schemas.microsoft.com/office/powerpoint/2010/main" val="1507401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7200" dirty="0">
                <a:solidFill>
                  <a:srgbClr val="C00000"/>
                </a:solidFill>
              </a:rPr>
              <a:t>مدخل النظم</a:t>
            </a:r>
            <a:endParaRPr lang="en-US" sz="7200"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marL="0" indent="0" algn="r" rtl="1">
              <a:buNone/>
            </a:pPr>
            <a:r>
              <a:rPr lang="ar-AE" b="1" dirty="0">
                <a:solidFill>
                  <a:srgbClr val="C00000"/>
                </a:solidFill>
              </a:rPr>
              <a:t>خصائص الانظمة:</a:t>
            </a:r>
          </a:p>
          <a:p>
            <a:pPr algn="r" rtl="1"/>
            <a:r>
              <a:rPr lang="ar-AE" dirty="0"/>
              <a:t>المدخلات</a:t>
            </a:r>
          </a:p>
          <a:p>
            <a:pPr algn="r" rtl="1"/>
            <a:r>
              <a:rPr lang="ar-AE" dirty="0"/>
              <a:t>العمليات التحويلية</a:t>
            </a:r>
          </a:p>
          <a:p>
            <a:pPr algn="r" rtl="1"/>
            <a:r>
              <a:rPr lang="ar-AE" dirty="0"/>
              <a:t>المخرجات</a:t>
            </a:r>
          </a:p>
          <a:p>
            <a:pPr marL="0" indent="0" algn="r" rtl="1">
              <a:buNone/>
            </a:pPr>
            <a:r>
              <a:rPr lang="ar-AE" dirty="0">
                <a:solidFill>
                  <a:srgbClr val="002060"/>
                </a:solidFill>
              </a:rPr>
              <a:t>الادارة: هي إحدى الأنظمة الفرعية الرئيسية في نظام المشروع وتهتم بتحديد وتنفيذ</a:t>
            </a:r>
          </a:p>
          <a:p>
            <a:pPr marL="0" indent="0" algn="r" rtl="1">
              <a:buNone/>
            </a:pPr>
            <a:r>
              <a:rPr lang="ar-AE" dirty="0">
                <a:solidFill>
                  <a:srgbClr val="002060"/>
                </a:solidFill>
              </a:rPr>
              <a:t>أنشطة العمليات التحويلية لتحقيق المخرجات المستهدفة، ويمكن تقسيم الإدارة كنظام فرعى إلى أنظمة فرعية أخرى مثل التخطيط والتنظيم والتوجيه والرقابة</a:t>
            </a:r>
          </a:p>
          <a:p>
            <a:pPr algn="r" rtl="1"/>
            <a:r>
              <a:rPr lang="ar-AE" dirty="0"/>
              <a:t>الاثر المرتد: ويعنى المعلومات اللازمة للإدارة لتتأكد أن النتائج المستهدفة (المخرجات)</a:t>
            </a:r>
          </a:p>
          <a:p>
            <a:pPr marL="0" indent="0" algn="r" rtl="1">
              <a:buNone/>
            </a:pPr>
            <a:r>
              <a:rPr lang="ar-AE" dirty="0"/>
              <a:t>قد تحققت، مثل المعلومات المتعلقة بالجودة والتكلفة والوقت</a:t>
            </a:r>
          </a:p>
          <a:p>
            <a:pPr algn="r" rtl="1"/>
            <a:r>
              <a:rPr lang="ar-AE" dirty="0"/>
              <a:t>المحيط : و يمثل البيئة الخارجية (مصدر المدخلات و سوق للمخرجات)</a:t>
            </a:r>
          </a:p>
          <a:p>
            <a:pPr marL="0" indent="0" algn="r" rtl="1">
              <a:buNone/>
            </a:pPr>
            <a:endParaRPr lang="en-US" dirty="0"/>
          </a:p>
        </p:txBody>
      </p:sp>
      <p:sp>
        <p:nvSpPr>
          <p:cNvPr id="4" name="Date Placeholder 3"/>
          <p:cNvSpPr>
            <a:spLocks noGrp="1"/>
          </p:cNvSpPr>
          <p:nvPr>
            <p:ph type="dt" sz="half" idx="10"/>
          </p:nvPr>
        </p:nvSpPr>
        <p:spPr/>
        <p:txBody>
          <a:bodyPr/>
          <a:lstStyle/>
          <a:p>
            <a:fld id="{CFA46DE4-4DEF-45F4-A5D5-49FB050D584E}" type="datetime2">
              <a:rPr lang="en-US" smtClean="0"/>
              <a:t>Wednesday, September 18, 2024</a:t>
            </a:fld>
            <a:endParaRPr lang="en-US"/>
          </a:p>
        </p:txBody>
      </p:sp>
    </p:spTree>
    <p:extLst>
      <p:ext uri="{BB962C8B-B14F-4D97-AF65-F5344CB8AC3E}">
        <p14:creationId xmlns:p14="http://schemas.microsoft.com/office/powerpoint/2010/main" val="3389423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AE" dirty="0">
                <a:solidFill>
                  <a:srgbClr val="C00000"/>
                </a:solidFill>
              </a:rPr>
              <a:t>المدخل الشرطي او الموقفي</a:t>
            </a:r>
            <a:endParaRPr lang="en-US" dirty="0">
              <a:solidFill>
                <a:srgbClr val="C00000"/>
              </a:solidFill>
            </a:endParaRPr>
          </a:p>
        </p:txBody>
      </p:sp>
      <p:sp>
        <p:nvSpPr>
          <p:cNvPr id="3" name="Content Placeholder 2"/>
          <p:cNvSpPr>
            <a:spLocks noGrp="1"/>
          </p:cNvSpPr>
          <p:nvPr>
            <p:ph idx="1"/>
          </p:nvPr>
        </p:nvSpPr>
        <p:spPr>
          <a:xfrm>
            <a:off x="463639" y="1390918"/>
            <a:ext cx="11269015" cy="4868214"/>
          </a:xfrm>
        </p:spPr>
        <p:txBody>
          <a:bodyPr>
            <a:normAutofit/>
          </a:bodyPr>
          <a:lstStyle/>
          <a:p>
            <a:pPr marL="0" indent="0" algn="r" rtl="1">
              <a:buNone/>
            </a:pPr>
            <a:r>
              <a:rPr lang="ar-AE" dirty="0"/>
              <a:t>امتد مدخل الأنظمة إلى ما يسمي بالمدخل الشرطي في الإدارة، ويقوم على أساس أنه ليس هناك طرق أو مبادئ إدارية تطبق في كل الحالات أو المواقف التي تواجهها الإدارة أي لا يوجد طريقة مثلى للإدارة تطبق على كل المشروعات.</a:t>
            </a:r>
          </a:p>
          <a:p>
            <a:pPr marL="0" indent="0" algn="r" rtl="1">
              <a:buNone/>
            </a:pPr>
            <a:r>
              <a:rPr lang="ar-AE" dirty="0">
                <a:solidFill>
                  <a:srgbClr val="002060"/>
                </a:solidFill>
              </a:rPr>
              <a:t>فهذا المدخل يحاول تغطية الفجوة بين النظرية والتطبيق وبالتالي تساعد على زيادة حجم المعرفة الإدارية. وكان من أهم نتائج الدراسات التي توصل إليها الباحثون:</a:t>
            </a:r>
          </a:p>
          <a:p>
            <a:pPr marL="514350" indent="-514350" algn="r" rtl="1">
              <a:buAutoNum type="arabicPeriod"/>
            </a:pPr>
            <a:r>
              <a:rPr lang="ar-AE" dirty="0"/>
              <a:t>المشروعات الناجحة التي تستخدم </a:t>
            </a:r>
            <a:r>
              <a:rPr lang="ar-AE" dirty="0">
                <a:solidFill>
                  <a:srgbClr val="C00000"/>
                </a:solidFill>
              </a:rPr>
              <a:t>الإنتاج النمطي الكبير </a:t>
            </a:r>
            <a:r>
              <a:rPr lang="ar-AE" dirty="0"/>
              <a:t>تتجه إلى أسس الإدارة التقليدية مثل التحديد الدقيق للواجبات والمسئوليات.</a:t>
            </a:r>
          </a:p>
          <a:p>
            <a:pPr marL="514350" indent="-514350" algn="r" rtl="1">
              <a:buAutoNum type="arabicPeriod"/>
            </a:pPr>
            <a:r>
              <a:rPr lang="ar-AE" dirty="0"/>
              <a:t>الشركات الناجحة التي تستخدم </a:t>
            </a:r>
            <a:r>
              <a:rPr lang="ar-AE" dirty="0">
                <a:solidFill>
                  <a:srgbClr val="C00000"/>
                </a:solidFill>
              </a:rPr>
              <a:t>الإنتاج بالقطعة </a:t>
            </a:r>
            <a:r>
              <a:rPr lang="ar-AE" dirty="0"/>
              <a:t>تتجه نحو القواعد المرنة في التنظيم وتفويض السلطات للمستويات المختلفة في المشروع وأسلوب القيادة الديموقراطية.</a:t>
            </a:r>
          </a:p>
          <a:p>
            <a:pPr marL="514350" indent="-514350" algn="r" rtl="1">
              <a:buAutoNum type="arabicPeriod"/>
            </a:pPr>
            <a:r>
              <a:rPr lang="ar-AE" dirty="0"/>
              <a:t>الشركات غير الناجحة كشفت الدراسات أنها لا تتبع أساليب الإدارة المتبعة في الشركات الناجحة.</a:t>
            </a:r>
            <a:endParaRPr lang="en-US" dirty="0"/>
          </a:p>
        </p:txBody>
      </p:sp>
      <p:sp>
        <p:nvSpPr>
          <p:cNvPr id="4" name="Date Placeholder 3"/>
          <p:cNvSpPr>
            <a:spLocks noGrp="1"/>
          </p:cNvSpPr>
          <p:nvPr>
            <p:ph type="dt" sz="half" idx="10"/>
          </p:nvPr>
        </p:nvSpPr>
        <p:spPr/>
        <p:txBody>
          <a:bodyPr/>
          <a:lstStyle/>
          <a:p>
            <a:fld id="{BEA55C7D-C8D3-4B46-8292-2897280AC28B}" type="datetime2">
              <a:rPr lang="en-US" smtClean="0"/>
              <a:t>Wednesday, September 18, 2024</a:t>
            </a:fld>
            <a:endParaRPr lang="en-US"/>
          </a:p>
        </p:txBody>
      </p:sp>
    </p:spTree>
    <p:extLst>
      <p:ext uri="{BB962C8B-B14F-4D97-AF65-F5344CB8AC3E}">
        <p14:creationId xmlns:p14="http://schemas.microsoft.com/office/powerpoint/2010/main" val="1738711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5793"/>
          </a:xfrm>
        </p:spPr>
        <p:txBody>
          <a:bodyPr>
            <a:normAutofit/>
          </a:bodyPr>
          <a:lstStyle/>
          <a:p>
            <a:pPr algn="ctr">
              <a:defRPr/>
            </a:pPr>
            <a:r>
              <a:rPr lang="ar-JO" sz="5400" dirty="0">
                <a:solidFill>
                  <a:srgbClr val="C00000"/>
                </a:solidFill>
              </a:rPr>
              <a:t>مدرسة الأدارة بالأهداف</a:t>
            </a:r>
            <a:endParaRPr lang="en-US" sz="5400" dirty="0">
              <a:solidFill>
                <a:srgbClr val="C00000"/>
              </a:solidFill>
            </a:endParaRPr>
          </a:p>
        </p:txBody>
      </p:sp>
      <p:sp>
        <p:nvSpPr>
          <p:cNvPr id="3" name="Content Placeholder 2"/>
          <p:cNvSpPr>
            <a:spLocks noGrp="1"/>
          </p:cNvSpPr>
          <p:nvPr>
            <p:ph idx="1"/>
          </p:nvPr>
        </p:nvSpPr>
        <p:spPr>
          <a:xfrm>
            <a:off x="3966693" y="1390919"/>
            <a:ext cx="7237928" cy="4965432"/>
          </a:xfrm>
          <a:noFill/>
        </p:spPr>
        <p:txBody>
          <a:bodyPr>
            <a:noAutofit/>
          </a:bodyPr>
          <a:lstStyle/>
          <a:p>
            <a:pPr marL="0" indent="0" algn="r" rtl="1">
              <a:buNone/>
              <a:defRPr/>
            </a:pPr>
            <a:r>
              <a:rPr lang="ar-AE" dirty="0">
                <a:solidFill>
                  <a:srgbClr val="000000"/>
                </a:solidFill>
              </a:rPr>
              <a:t>الإدارة بالأهداف </a:t>
            </a:r>
            <a:r>
              <a:rPr lang="en-US" dirty="0">
                <a:solidFill>
                  <a:srgbClr val="000000"/>
                </a:solidFill>
              </a:rPr>
              <a:t>MBO</a:t>
            </a:r>
            <a:r>
              <a:rPr lang="ar-AE" dirty="0">
                <a:solidFill>
                  <a:srgbClr val="000000"/>
                </a:solidFill>
              </a:rPr>
              <a:t> بأختصار وتبسيط شديد هي : (مدرسة من أحدث مدارس الإدارة الحديثة ) تعتمد على مبادئ محددة تتمثل بالعمل على صياغة أهداف المنظمة أي وضع الخطوط العريضة لها بعناية, وإن مسؤولية وضع هذه الأهداف هي جماعية, ووضع الأهداف يجب أن يقترن بالتنفيذ على الأرض, وبالتالي تقييم الأهداف يتم على أساس الإنجاز والأهداف الموضوعة , وهذا هو جوهر النظرية القائمة عليها هذه المدرسة , مما يمنح المرؤوسين الحرية في طرق وأساليب  الوصول للأهداف وبالتالي تفويضهم  بالصلاحيات اللازمة لأجل ذلك , مما يشجع على الابداع وخلق الأفكار البناءة في إطار منظم وعلمي سليم.</a:t>
            </a:r>
            <a:endParaRPr lang="en-US" dirty="0">
              <a:solidFill>
                <a:srgbClr val="000000"/>
              </a:solidFill>
            </a:endParaRPr>
          </a:p>
        </p:txBody>
      </p:sp>
      <p:sp>
        <p:nvSpPr>
          <p:cNvPr id="4" name="Date Placeholder 3"/>
          <p:cNvSpPr>
            <a:spLocks noGrp="1"/>
          </p:cNvSpPr>
          <p:nvPr>
            <p:ph type="dt" sz="half" idx="10"/>
          </p:nvPr>
        </p:nvSpPr>
        <p:spPr/>
        <p:txBody>
          <a:bodyPr/>
          <a:lstStyle/>
          <a:p>
            <a:fld id="{338E24DB-5966-4EF9-85EA-851FAEE8C692}" type="datetime2">
              <a:rPr lang="en-US" smtClean="0"/>
              <a:t>Wednesday, September 18, 2024</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992" y="1945918"/>
            <a:ext cx="3940399" cy="3676104"/>
          </a:xfrm>
          <a:prstGeom prst="rect">
            <a:avLst/>
          </a:prstGeom>
        </p:spPr>
      </p:pic>
    </p:spTree>
    <p:extLst>
      <p:ext uri="{BB962C8B-B14F-4D97-AF65-F5344CB8AC3E}">
        <p14:creationId xmlns:p14="http://schemas.microsoft.com/office/powerpoint/2010/main" val="830048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AE" sz="6000" dirty="0">
                <a:solidFill>
                  <a:srgbClr val="FF0000"/>
                </a:solidFill>
              </a:rPr>
              <a:t>مشكلات إدارية معاصرة</a:t>
            </a:r>
            <a:endParaRPr lang="en-US" sz="6000" dirty="0">
              <a:solidFill>
                <a:srgbClr val="FF0000"/>
              </a:solidFill>
            </a:endParaRPr>
          </a:p>
        </p:txBody>
      </p:sp>
      <p:sp>
        <p:nvSpPr>
          <p:cNvPr id="3" name="Content Placeholder 2"/>
          <p:cNvSpPr>
            <a:spLocks noGrp="1"/>
          </p:cNvSpPr>
          <p:nvPr>
            <p:ph idx="1"/>
          </p:nvPr>
        </p:nvSpPr>
        <p:spPr/>
        <p:txBody>
          <a:bodyPr/>
          <a:lstStyle/>
          <a:p>
            <a:pPr marL="0" indent="0" algn="r" rtl="1">
              <a:buNone/>
            </a:pPr>
            <a:r>
              <a:rPr lang="ar-AE" sz="4000" dirty="0"/>
              <a:t>يعد هنري فايول أحد أعلام المدرسة الكلاسيكية في الإدارة، وفي عام 1916 نشر أول كتاب له بعنوان الإدارة الصناعية العامة، وقد بدأ يفكر بإيجاد مجموعة من المبادئ التي يمكن أن توجه العمل الإداري داخل الشركة أي كانت طبيعتها ، وقد توصل إلى أن علم الإدارة يمثل مفهوم واحد يمكن تطبيقه على جميع المنظمات و في مختلف المستويات الادارية. كيف تُطَبّق جامعة العين مبادئ هنري فايول للإدارة؟</a:t>
            </a:r>
            <a:endParaRPr lang="en-US" sz="4000" dirty="0"/>
          </a:p>
          <a:p>
            <a:pPr algn="r" rtl="1"/>
            <a:endParaRPr lang="en-US" dirty="0"/>
          </a:p>
        </p:txBody>
      </p:sp>
      <p:sp>
        <p:nvSpPr>
          <p:cNvPr id="4" name="Date Placeholder 3"/>
          <p:cNvSpPr>
            <a:spLocks noGrp="1"/>
          </p:cNvSpPr>
          <p:nvPr>
            <p:ph type="dt" sz="half" idx="10"/>
          </p:nvPr>
        </p:nvSpPr>
        <p:spPr/>
        <p:txBody>
          <a:bodyPr/>
          <a:lstStyle/>
          <a:p>
            <a:fld id="{CB95DEF5-7D38-47D9-A298-244451567856}" type="datetime2">
              <a:rPr lang="en-US" smtClean="0"/>
              <a:t>Wednesday, September 18, 2024</a:t>
            </a:fld>
            <a:endParaRPr lang="en-US"/>
          </a:p>
        </p:txBody>
      </p:sp>
    </p:spTree>
    <p:extLst>
      <p:ext uri="{BB962C8B-B14F-4D97-AF65-F5344CB8AC3E}">
        <p14:creationId xmlns:p14="http://schemas.microsoft.com/office/powerpoint/2010/main" val="1959521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474913" y="218940"/>
            <a:ext cx="8229600" cy="752609"/>
          </a:xfrm>
        </p:spPr>
        <p:txBody>
          <a:bodyPr>
            <a:normAutofit/>
          </a:bodyPr>
          <a:lstStyle/>
          <a:p>
            <a:pPr algn="ctr" eaLnBrk="1" hangingPunct="1">
              <a:defRPr/>
            </a:pPr>
            <a:r>
              <a:rPr lang="ar-SA" altLang="zh-CN" b="1" dirty="0">
                <a:solidFill>
                  <a:srgbClr val="C00000"/>
                </a:solidFill>
                <a:cs typeface="Arabic Transparent" pitchFamily="2" charset="0"/>
              </a:rPr>
              <a:t>مفهوم الإدارة</a:t>
            </a:r>
            <a:endParaRPr lang="en-US" sz="4000" b="1" dirty="0">
              <a:solidFill>
                <a:srgbClr val="C00000"/>
              </a:solidFill>
              <a:cs typeface="Arabic Transparent" pitchFamily="2" charset="0"/>
            </a:endParaRPr>
          </a:p>
        </p:txBody>
      </p:sp>
      <p:sp>
        <p:nvSpPr>
          <p:cNvPr id="31747" name="Rectangle 3"/>
          <p:cNvSpPr>
            <a:spLocks noGrp="1" noChangeArrowheads="1"/>
          </p:cNvSpPr>
          <p:nvPr>
            <p:ph type="body" sz="half" idx="2"/>
          </p:nvPr>
        </p:nvSpPr>
        <p:spPr>
          <a:xfrm>
            <a:off x="838200" y="1184856"/>
            <a:ext cx="10515600" cy="5074276"/>
          </a:xfrm>
          <a:solidFill>
            <a:schemeClr val="bg1"/>
          </a:solidFill>
        </p:spPr>
        <p:txBody>
          <a:bodyPr>
            <a:normAutofit/>
          </a:bodyPr>
          <a:lstStyle/>
          <a:p>
            <a:pPr algn="r" rtl="1" eaLnBrk="1" fontAlgn="ctr" hangingPunct="1">
              <a:lnSpc>
                <a:spcPct val="80000"/>
              </a:lnSpc>
              <a:buFont typeface="Wingdings" panose="05000000000000000000" pitchFamily="2" charset="2"/>
              <a:buNone/>
            </a:pPr>
            <a:r>
              <a:rPr lang="ar-SA" altLang="en-US" sz="2400" dirty="0">
                <a:solidFill>
                  <a:srgbClr val="000000"/>
                </a:solidFill>
                <a:cs typeface="Arabic Transparent" panose="020B0604020202020204" pitchFamily="34" charset="0"/>
              </a:rPr>
              <a:t>      </a:t>
            </a:r>
            <a:r>
              <a:rPr lang="ar-SA" altLang="en-US" sz="2400" dirty="0">
                <a:solidFill>
                  <a:srgbClr val="000000"/>
                </a:solidFill>
                <a:latin typeface="Arial" panose="020B0604020202020204" pitchFamily="34" charset="0"/>
              </a:rPr>
              <a:t>يمكن تناول مفهوم الإدارة من جانبين: الإدارة كممارسة والإدارة كعلم.</a:t>
            </a:r>
            <a:br>
              <a:rPr lang="ar-SA" altLang="en-US" sz="2400" dirty="0">
                <a:solidFill>
                  <a:srgbClr val="000000"/>
                </a:solidFill>
                <a:latin typeface="Arial" panose="020B0604020202020204" pitchFamily="34" charset="0"/>
              </a:rPr>
            </a:br>
            <a:br>
              <a:rPr lang="ar-SA" altLang="en-US" sz="2400" dirty="0">
                <a:solidFill>
                  <a:srgbClr val="000000"/>
                </a:solidFill>
                <a:latin typeface="Arial" panose="020B0604020202020204" pitchFamily="34" charset="0"/>
              </a:rPr>
            </a:br>
            <a:r>
              <a:rPr lang="ar-SA" altLang="en-US" sz="2400" b="1" dirty="0">
                <a:solidFill>
                  <a:srgbClr val="000000"/>
                </a:solidFill>
                <a:latin typeface="Arial" panose="020B0604020202020204" pitchFamily="34" charset="0"/>
              </a:rPr>
              <a:t>(أ) مفهوم الإدارة كممارسة :  </a:t>
            </a:r>
            <a:r>
              <a:rPr lang="en-US" altLang="en-US" sz="2400" b="1" dirty="0">
                <a:solidFill>
                  <a:srgbClr val="000000"/>
                </a:solidFill>
                <a:latin typeface="Arial" panose="020B0604020202020204" pitchFamily="34" charset="0"/>
              </a:rPr>
              <a:t>Management as a process</a:t>
            </a:r>
            <a:r>
              <a:rPr lang="ar-SA" altLang="en-US" sz="2400" dirty="0">
                <a:solidFill>
                  <a:srgbClr val="000000"/>
                </a:solidFill>
                <a:latin typeface="Arial" panose="020B0604020202020204" pitchFamily="34" charset="0"/>
              </a:rPr>
              <a:t>.</a:t>
            </a:r>
          </a:p>
          <a:p>
            <a:pPr algn="r" rtl="1" eaLnBrk="1" fontAlgn="ctr" hangingPunct="1">
              <a:lnSpc>
                <a:spcPct val="80000"/>
              </a:lnSpc>
              <a:buFont typeface="Wingdings" panose="05000000000000000000" pitchFamily="2" charset="2"/>
              <a:buNone/>
            </a:pPr>
            <a:r>
              <a:rPr lang="ar-SA" altLang="en-US" sz="2400" dirty="0">
                <a:solidFill>
                  <a:srgbClr val="000000"/>
                </a:solidFill>
                <a:latin typeface="Arial" panose="020B0604020202020204" pitchFamily="34" charset="0"/>
              </a:rPr>
              <a:t>      </a:t>
            </a:r>
            <a:r>
              <a:rPr lang="ar-SA" altLang="en-US" sz="2400" b="1" dirty="0">
                <a:solidFill>
                  <a:srgbClr val="C00000"/>
                </a:solidFill>
                <a:latin typeface="Arial" panose="020B0604020202020204" pitchFamily="34" charset="0"/>
              </a:rPr>
              <a:t>الإدارة</a:t>
            </a:r>
            <a:r>
              <a:rPr lang="ar-SA" altLang="en-US" sz="2400" dirty="0">
                <a:solidFill>
                  <a:srgbClr val="000000"/>
                </a:solidFill>
                <a:latin typeface="Arial" panose="020B0604020202020204" pitchFamily="34" charset="0"/>
              </a:rPr>
              <a:t> هنا هي الاستخدام الفعال والكفء للموارد البشرية والمادية والمالية</a:t>
            </a:r>
            <a:r>
              <a:rPr lang="en-US" altLang="en-US" sz="2400" dirty="0">
                <a:solidFill>
                  <a:srgbClr val="000000"/>
                </a:solidFill>
                <a:latin typeface="Arial" panose="020B0604020202020204" pitchFamily="34" charset="0"/>
              </a:rPr>
              <a:t> </a:t>
            </a:r>
            <a:r>
              <a:rPr lang="ar-SA" altLang="en-US" sz="2400" dirty="0">
                <a:solidFill>
                  <a:srgbClr val="000000"/>
                </a:solidFill>
                <a:latin typeface="Arial" panose="020B0604020202020204" pitchFamily="34" charset="0"/>
              </a:rPr>
              <a:t>والمعلومات والأفكار والوقت من خلال العمليات الإدارية المتمثلة في</a:t>
            </a:r>
            <a:r>
              <a:rPr lang="en-US" altLang="en-US" sz="2400" dirty="0">
                <a:solidFill>
                  <a:srgbClr val="000000"/>
                </a:solidFill>
                <a:latin typeface="Arial" panose="020B0604020202020204" pitchFamily="34" charset="0"/>
              </a:rPr>
              <a:t> </a:t>
            </a:r>
            <a:r>
              <a:rPr lang="ar-SA" altLang="en-US" sz="2400" dirty="0">
                <a:solidFill>
                  <a:srgbClr val="000000"/>
                </a:solidFill>
                <a:latin typeface="Arial" panose="020B0604020202020204" pitchFamily="34" charset="0"/>
              </a:rPr>
              <a:t>التخطيط، والتنظيم والتوجيه والرقابة بغرض تحقيق الأهداف.</a:t>
            </a:r>
          </a:p>
          <a:p>
            <a:pPr algn="r" rtl="1" eaLnBrk="1" fontAlgn="ctr" hangingPunct="1">
              <a:lnSpc>
                <a:spcPct val="80000"/>
              </a:lnSpc>
              <a:buFont typeface="Wingdings" panose="05000000000000000000" pitchFamily="2" charset="2"/>
              <a:buNone/>
            </a:pPr>
            <a:br>
              <a:rPr lang="ar-SA" altLang="en-US" sz="2400" dirty="0">
                <a:solidFill>
                  <a:srgbClr val="000000"/>
                </a:solidFill>
                <a:latin typeface="Arial" panose="020B0604020202020204" pitchFamily="34" charset="0"/>
              </a:rPr>
            </a:br>
            <a:r>
              <a:rPr lang="ar-SA" altLang="en-US" sz="2400" b="1" dirty="0">
                <a:solidFill>
                  <a:srgbClr val="000000"/>
                </a:solidFill>
                <a:latin typeface="Arial" panose="020B0604020202020204" pitchFamily="34" charset="0"/>
              </a:rPr>
              <a:t>هذا ويقصد بـالموارد :</a:t>
            </a:r>
          </a:p>
          <a:p>
            <a:pPr algn="r" rtl="1" eaLnBrk="1" fontAlgn="ctr" hangingPunct="1">
              <a:lnSpc>
                <a:spcPct val="80000"/>
              </a:lnSpc>
              <a:buFont typeface="Wingdings" panose="05000000000000000000" pitchFamily="2" charset="2"/>
              <a:buNone/>
            </a:pPr>
            <a:br>
              <a:rPr lang="ar-SA" altLang="en-US" sz="2400" dirty="0">
                <a:solidFill>
                  <a:srgbClr val="000000"/>
                </a:solidFill>
                <a:latin typeface="Arial" panose="020B0604020202020204" pitchFamily="34" charset="0"/>
              </a:rPr>
            </a:br>
            <a:r>
              <a:rPr lang="ar-SA" altLang="en-US" sz="2400" dirty="0">
                <a:solidFill>
                  <a:srgbClr val="000000"/>
                </a:solidFill>
                <a:latin typeface="Arial" panose="020B0604020202020204" pitchFamily="34" charset="0"/>
              </a:rPr>
              <a:t>- الموارد البشرية: الناس الذين يعملون في المنظمة.</a:t>
            </a:r>
            <a:br>
              <a:rPr lang="ar-SA" altLang="en-US" sz="2400" dirty="0">
                <a:solidFill>
                  <a:srgbClr val="000000"/>
                </a:solidFill>
                <a:latin typeface="Arial" panose="020B0604020202020204" pitchFamily="34" charset="0"/>
              </a:rPr>
            </a:br>
            <a:r>
              <a:rPr lang="ar-SA" altLang="en-US" sz="2400" dirty="0">
                <a:solidFill>
                  <a:srgbClr val="000000"/>
                </a:solidFill>
                <a:latin typeface="Arial" panose="020B0604020202020204" pitchFamily="34" charset="0"/>
              </a:rPr>
              <a:t>- الموارد المادية: كل ما يوجد في المنظمة من مباني وأجهزة وآلات..</a:t>
            </a:r>
            <a:br>
              <a:rPr lang="ar-SA" altLang="en-US" sz="2400" dirty="0">
                <a:solidFill>
                  <a:srgbClr val="000000"/>
                </a:solidFill>
                <a:latin typeface="Arial" panose="020B0604020202020204" pitchFamily="34" charset="0"/>
              </a:rPr>
            </a:br>
            <a:r>
              <a:rPr lang="ar-SA" altLang="en-US" sz="2400" dirty="0">
                <a:solidFill>
                  <a:srgbClr val="000000"/>
                </a:solidFill>
                <a:latin typeface="Arial" panose="020B0604020202020204" pitchFamily="34" charset="0"/>
              </a:rPr>
              <a:t>- الموارد المالية: كل المبالغ من المال التي تستخدم لتسيير الأعمال الجارية والاستثمارات الطويلة الأجل.</a:t>
            </a:r>
            <a:br>
              <a:rPr lang="ar-SA" altLang="en-US" sz="2400" dirty="0">
                <a:solidFill>
                  <a:srgbClr val="000000"/>
                </a:solidFill>
                <a:latin typeface="Arial" panose="020B0604020202020204" pitchFamily="34" charset="0"/>
              </a:rPr>
            </a:br>
            <a:r>
              <a:rPr lang="ar-SA" altLang="en-US" sz="2400" dirty="0">
                <a:solidFill>
                  <a:srgbClr val="000000"/>
                </a:solidFill>
                <a:latin typeface="Arial" panose="020B0604020202020204" pitchFamily="34" charset="0"/>
              </a:rPr>
              <a:t>- المعلومات والأفكار: تشمل الأرقام والحقائق والقوانين والأنظمة.</a:t>
            </a:r>
            <a:br>
              <a:rPr lang="ar-SA" altLang="en-US" sz="2400" dirty="0">
                <a:solidFill>
                  <a:srgbClr val="000000"/>
                </a:solidFill>
                <a:latin typeface="Arial" panose="020B0604020202020204" pitchFamily="34" charset="0"/>
              </a:rPr>
            </a:br>
            <a:r>
              <a:rPr lang="ar-SA" altLang="en-US" sz="2400" dirty="0">
                <a:solidFill>
                  <a:srgbClr val="000000"/>
                </a:solidFill>
                <a:latin typeface="Arial" panose="020B0604020202020204" pitchFamily="34" charset="0"/>
              </a:rPr>
              <a:t>- الوقت: الزمن المتاح لإنجاز العمل.</a:t>
            </a:r>
            <a:endParaRPr lang="en-US" altLang="en-US" sz="2400" b="1" dirty="0">
              <a:solidFill>
                <a:srgbClr val="000000"/>
              </a:solidFill>
              <a:latin typeface="Arial" panose="020B0604020202020204" pitchFamily="34" charset="0"/>
            </a:endParaRPr>
          </a:p>
        </p:txBody>
      </p:sp>
      <p:sp>
        <p:nvSpPr>
          <p:cNvPr id="2" name="Date Placeholder 1"/>
          <p:cNvSpPr>
            <a:spLocks noGrp="1"/>
          </p:cNvSpPr>
          <p:nvPr>
            <p:ph type="dt" sz="half" idx="10"/>
          </p:nvPr>
        </p:nvSpPr>
        <p:spPr/>
        <p:txBody>
          <a:bodyPr/>
          <a:lstStyle/>
          <a:p>
            <a:pPr>
              <a:defRPr/>
            </a:pPr>
            <a:fld id="{19F1DD0D-A73A-44BD-8011-08022B74A13D}" type="datetime2">
              <a:rPr lang="en-US" smtClean="0"/>
              <a:t>Wednesday, September 18, 2024</a:t>
            </a:fld>
            <a:endParaRPr lang="en-US"/>
          </a:p>
        </p:txBody>
      </p:sp>
    </p:spTree>
    <p:extLst>
      <p:ext uri="{BB962C8B-B14F-4D97-AF65-F5344CB8AC3E}">
        <p14:creationId xmlns:p14="http://schemas.microsoft.com/office/powerpoint/2010/main" val="1704849468"/>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800" fill="hold">
                                          <p:stCondLst>
                                            <p:cond delay="0"/>
                                          </p:stCondLst>
                                        </p:cTn>
                                        <p:tgtEl>
                                          <p:spTgt spid="3174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31746"/>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680"/>
                            </p:stCondLst>
                            <p:childTnLst>
                              <p:par>
                                <p:cTn id="10" presetID="16" presetClass="entr" presetSubtype="26" fill="hold" grpId="0" nodeType="afterEffect">
                                  <p:stCondLst>
                                    <p:cond delay="0"/>
                                  </p:stCondLst>
                                  <p:childTnLst>
                                    <p:set>
                                      <p:cBhvr>
                                        <p:cTn id="11" dur="1" fill="hold">
                                          <p:stCondLst>
                                            <p:cond delay="0"/>
                                          </p:stCondLst>
                                        </p:cTn>
                                        <p:tgtEl>
                                          <p:spTgt spid="31747">
                                            <p:bg/>
                                          </p:spTgt>
                                        </p:tgtEl>
                                        <p:attrNameLst>
                                          <p:attrName>style.visibility</p:attrName>
                                        </p:attrNameLst>
                                      </p:cBhvr>
                                      <p:to>
                                        <p:strVal val="visible"/>
                                      </p:to>
                                    </p:set>
                                    <p:animEffect transition="in" filter="barn(inHorizontal)">
                                      <p:cBhvr>
                                        <p:cTn id="12" dur="500"/>
                                        <p:tgtEl>
                                          <p:spTgt spid="31747">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1747">
                                            <p:txEl>
                                              <p:pRg st="0" end="0"/>
                                            </p:txEl>
                                          </p:spTgt>
                                        </p:tgtEl>
                                        <p:attrNameLst>
                                          <p:attrName>style.visibility</p:attrName>
                                        </p:attrNameLst>
                                      </p:cBhvr>
                                      <p:to>
                                        <p:strVal val="visible"/>
                                      </p:to>
                                    </p:set>
                                    <p:animEffect transition="in" filter="barn(inHorizontal)">
                                      <p:cBhvr>
                                        <p:cTn id="17" dur="500"/>
                                        <p:tgtEl>
                                          <p:spTgt spid="31747">
                                            <p:txEl>
                                              <p:pRg st="0" end="0"/>
                                            </p:txEl>
                                          </p:spTgt>
                                        </p:tgtEl>
                                      </p:cBhvr>
                                    </p:animEffect>
                                  </p:childTnLst>
                                </p:cTn>
                              </p:par>
                            </p:childTnLst>
                          </p:cTn>
                        </p:par>
                        <p:par>
                          <p:cTn id="18" fill="hold" nodeType="afterGroup">
                            <p:stCondLst>
                              <p:cond delay="500"/>
                            </p:stCondLst>
                            <p:childTnLst>
                              <p:par>
                                <p:cTn id="19" presetID="16" presetClass="entr" presetSubtype="26" fill="hold" grpId="0" nodeType="afterEffect">
                                  <p:stCondLst>
                                    <p:cond delay="0"/>
                                  </p:stCondLst>
                                  <p:childTnLst>
                                    <p:set>
                                      <p:cBhvr>
                                        <p:cTn id="20" dur="1" fill="hold">
                                          <p:stCondLst>
                                            <p:cond delay="0"/>
                                          </p:stCondLst>
                                        </p:cTn>
                                        <p:tgtEl>
                                          <p:spTgt spid="31747">
                                            <p:txEl>
                                              <p:pRg st="1" end="1"/>
                                            </p:txEl>
                                          </p:spTgt>
                                        </p:tgtEl>
                                        <p:attrNameLst>
                                          <p:attrName>style.visibility</p:attrName>
                                        </p:attrNameLst>
                                      </p:cBhvr>
                                      <p:to>
                                        <p:strVal val="visible"/>
                                      </p:to>
                                    </p:set>
                                    <p:animEffect transition="in" filter="barn(inHorizontal)">
                                      <p:cBhvr>
                                        <p:cTn id="21" dur="500"/>
                                        <p:tgtEl>
                                          <p:spTgt spid="31747">
                                            <p:txEl>
                                              <p:pRg st="1" end="1"/>
                                            </p:txEl>
                                          </p:spTgt>
                                        </p:tgtEl>
                                      </p:cBhvr>
                                    </p:animEffect>
                                  </p:childTnLst>
                                </p:cTn>
                              </p:par>
                            </p:childTnLst>
                          </p:cTn>
                        </p:par>
                        <p:par>
                          <p:cTn id="22" fill="hold" nodeType="afterGroup">
                            <p:stCondLst>
                              <p:cond delay="1000"/>
                            </p:stCondLst>
                            <p:childTnLst>
                              <p:par>
                                <p:cTn id="23" presetID="16" presetClass="entr" presetSubtype="26" fill="hold" grpId="0" nodeType="afterEffect">
                                  <p:stCondLst>
                                    <p:cond delay="0"/>
                                  </p:stCondLst>
                                  <p:childTnLst>
                                    <p:set>
                                      <p:cBhvr>
                                        <p:cTn id="24" dur="1" fill="hold">
                                          <p:stCondLst>
                                            <p:cond delay="0"/>
                                          </p:stCondLst>
                                        </p:cTn>
                                        <p:tgtEl>
                                          <p:spTgt spid="31747">
                                            <p:txEl>
                                              <p:pRg st="2" end="2"/>
                                            </p:txEl>
                                          </p:spTgt>
                                        </p:tgtEl>
                                        <p:attrNameLst>
                                          <p:attrName>style.visibility</p:attrName>
                                        </p:attrNameLst>
                                      </p:cBhvr>
                                      <p:to>
                                        <p:strVal val="visible"/>
                                      </p:to>
                                    </p:set>
                                    <p:animEffect transition="in" filter="barn(inHorizontal)">
                                      <p:cBhvr>
                                        <p:cTn id="25" dur="500"/>
                                        <p:tgtEl>
                                          <p:spTgt spid="31747">
                                            <p:txEl>
                                              <p:pRg st="2" end="2"/>
                                            </p:txEl>
                                          </p:spTgt>
                                        </p:tgtEl>
                                      </p:cBhvr>
                                    </p:animEffect>
                                  </p:childTnLst>
                                </p:cTn>
                              </p:par>
                            </p:childTnLst>
                          </p:cTn>
                        </p:par>
                        <p:par>
                          <p:cTn id="26" fill="hold" nodeType="afterGroup">
                            <p:stCondLst>
                              <p:cond delay="1500"/>
                            </p:stCondLst>
                            <p:childTnLst>
                              <p:par>
                                <p:cTn id="27" presetID="16" presetClass="entr" presetSubtype="26" fill="hold" grpId="0" nodeType="afterEffect">
                                  <p:stCondLst>
                                    <p:cond delay="0"/>
                                  </p:stCondLst>
                                  <p:childTnLst>
                                    <p:set>
                                      <p:cBhvr>
                                        <p:cTn id="28" dur="1" fill="hold">
                                          <p:stCondLst>
                                            <p:cond delay="0"/>
                                          </p:stCondLst>
                                        </p:cTn>
                                        <p:tgtEl>
                                          <p:spTgt spid="31747">
                                            <p:txEl>
                                              <p:pRg st="3" end="3"/>
                                            </p:txEl>
                                          </p:spTgt>
                                        </p:tgtEl>
                                        <p:attrNameLst>
                                          <p:attrName>style.visibility</p:attrName>
                                        </p:attrNameLst>
                                      </p:cBhvr>
                                      <p:to>
                                        <p:strVal val="visible"/>
                                      </p:to>
                                    </p:set>
                                    <p:animEffect transition="in" filter="barn(inHorizontal)">
                                      <p:cBhvr>
                                        <p:cTn id="29"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474913" y="218940"/>
            <a:ext cx="8229600" cy="752609"/>
          </a:xfrm>
        </p:spPr>
        <p:txBody>
          <a:bodyPr>
            <a:normAutofit/>
          </a:bodyPr>
          <a:lstStyle/>
          <a:p>
            <a:pPr algn="ctr" eaLnBrk="1" hangingPunct="1">
              <a:defRPr/>
            </a:pPr>
            <a:r>
              <a:rPr lang="ar-SA" altLang="zh-CN" b="1" dirty="0">
                <a:solidFill>
                  <a:srgbClr val="C00000"/>
                </a:solidFill>
                <a:cs typeface="Arabic Transparent" pitchFamily="2" charset="0"/>
              </a:rPr>
              <a:t>مفهوم الإدارة</a:t>
            </a:r>
            <a:endParaRPr lang="en-US" sz="4000" b="1" dirty="0">
              <a:solidFill>
                <a:srgbClr val="C00000"/>
              </a:solidFill>
              <a:cs typeface="Arabic Transparent" pitchFamily="2" charset="0"/>
            </a:endParaRPr>
          </a:p>
        </p:txBody>
      </p:sp>
      <p:sp>
        <p:nvSpPr>
          <p:cNvPr id="31747" name="Rectangle 3"/>
          <p:cNvSpPr>
            <a:spLocks noGrp="1" noChangeArrowheads="1"/>
          </p:cNvSpPr>
          <p:nvPr>
            <p:ph type="body" sz="half" idx="2"/>
          </p:nvPr>
        </p:nvSpPr>
        <p:spPr>
          <a:xfrm>
            <a:off x="838200" y="1184856"/>
            <a:ext cx="10515600" cy="5074276"/>
          </a:xfrm>
          <a:solidFill>
            <a:schemeClr val="bg1"/>
          </a:solidFill>
        </p:spPr>
        <p:txBody>
          <a:bodyPr>
            <a:normAutofit/>
          </a:bodyPr>
          <a:lstStyle/>
          <a:p>
            <a:pPr algn="r" rtl="1" eaLnBrk="1" fontAlgn="ctr" hangingPunct="1">
              <a:lnSpc>
                <a:spcPct val="80000"/>
              </a:lnSpc>
              <a:buFont typeface="Wingdings" panose="05000000000000000000" pitchFamily="2" charset="2"/>
              <a:buNone/>
            </a:pPr>
            <a:r>
              <a:rPr lang="ar-SA" altLang="en-US" sz="3200" dirty="0">
                <a:solidFill>
                  <a:srgbClr val="000000"/>
                </a:solidFill>
                <a:cs typeface="Arabic Transparent" panose="020B0604020202020204" pitchFamily="34" charset="0"/>
              </a:rPr>
              <a:t>     </a:t>
            </a:r>
            <a:br>
              <a:rPr lang="ar-SA" altLang="en-US" sz="3200" dirty="0">
                <a:solidFill>
                  <a:srgbClr val="000000"/>
                </a:solidFill>
                <a:latin typeface="Arial" panose="020B0604020202020204" pitchFamily="34" charset="0"/>
              </a:rPr>
            </a:br>
            <a:r>
              <a:rPr lang="ar-SA" altLang="en-US" sz="3200" b="1" dirty="0">
                <a:solidFill>
                  <a:srgbClr val="000000"/>
                </a:solidFill>
                <a:latin typeface="Arial" panose="020B0604020202020204" pitchFamily="34" charset="0"/>
              </a:rPr>
              <a:t>ويقصد بالعمليات الإدارية :</a:t>
            </a:r>
          </a:p>
          <a:p>
            <a:pPr algn="r" rtl="1" eaLnBrk="1" fontAlgn="ctr" hangingPunct="1">
              <a:lnSpc>
                <a:spcPct val="80000"/>
              </a:lnSpc>
              <a:buFont typeface="Wingdings" panose="05000000000000000000" pitchFamily="2" charset="2"/>
              <a:buNone/>
            </a:pPr>
            <a:br>
              <a:rPr lang="ar-SA" altLang="en-US" sz="3200" b="1" dirty="0">
                <a:solidFill>
                  <a:srgbClr val="000000"/>
                </a:solidFill>
                <a:latin typeface="Arial" panose="020B0604020202020204" pitchFamily="34" charset="0"/>
              </a:rPr>
            </a:br>
            <a:r>
              <a:rPr lang="ar-SA" altLang="en-US" sz="3200" dirty="0">
                <a:solidFill>
                  <a:srgbClr val="000000"/>
                </a:solidFill>
                <a:latin typeface="Arial" panose="020B0604020202020204" pitchFamily="34" charset="0"/>
              </a:rPr>
              <a:t>التخطيط والتنظيم والتوجيه والرقابة.</a:t>
            </a:r>
            <a:endParaRPr lang="en-US" altLang="en-US" sz="3200" dirty="0">
              <a:solidFill>
                <a:srgbClr val="000000"/>
              </a:solidFill>
              <a:latin typeface="Arial" panose="020B0604020202020204" pitchFamily="34" charset="0"/>
            </a:endParaRPr>
          </a:p>
          <a:p>
            <a:pPr algn="r" rtl="1" eaLnBrk="1" fontAlgn="ctr" hangingPunct="1">
              <a:lnSpc>
                <a:spcPct val="80000"/>
              </a:lnSpc>
              <a:buFont typeface="Wingdings" panose="05000000000000000000" pitchFamily="2" charset="2"/>
              <a:buNone/>
            </a:pPr>
            <a:r>
              <a:rPr lang="ar-AE" altLang="en-US" sz="3200" dirty="0">
                <a:solidFill>
                  <a:schemeClr val="accent5">
                    <a:lumMod val="75000"/>
                  </a:schemeClr>
                </a:solidFill>
                <a:latin typeface="Arial" panose="020B0604020202020204" pitchFamily="34" charset="0"/>
              </a:rPr>
              <a:t>الاهداف: يجب ان تنجز بفعالية و كفاءة</a:t>
            </a:r>
            <a:br>
              <a:rPr lang="ar-SA" altLang="en-US" sz="3200" dirty="0">
                <a:solidFill>
                  <a:schemeClr val="accent5">
                    <a:lumMod val="75000"/>
                  </a:schemeClr>
                </a:solidFill>
                <a:latin typeface="Arial" panose="020B0604020202020204" pitchFamily="34" charset="0"/>
              </a:rPr>
            </a:br>
            <a:r>
              <a:rPr lang="ar-SA" altLang="en-US" sz="3200" b="1" dirty="0">
                <a:solidFill>
                  <a:srgbClr val="000000"/>
                </a:solidFill>
                <a:latin typeface="Arial" panose="020B0604020202020204" pitchFamily="34" charset="0"/>
              </a:rPr>
              <a:t>الفاعلية</a:t>
            </a:r>
            <a:r>
              <a:rPr lang="ar-SA" altLang="en-US" sz="3200" dirty="0">
                <a:solidFill>
                  <a:srgbClr val="000000"/>
                </a:solidFill>
                <a:latin typeface="Arial" panose="020B0604020202020204" pitchFamily="34" charset="0"/>
              </a:rPr>
              <a:t>: </a:t>
            </a:r>
            <a:r>
              <a:rPr lang="en-US" altLang="en-US" sz="3200" dirty="0">
                <a:solidFill>
                  <a:srgbClr val="000000"/>
                </a:solidFill>
                <a:latin typeface="Arial" panose="020B0604020202020204" pitchFamily="34" charset="0"/>
              </a:rPr>
              <a:t>effectiveness</a:t>
            </a:r>
            <a:br>
              <a:rPr lang="ar-SA" altLang="en-US" sz="3200" dirty="0">
                <a:solidFill>
                  <a:srgbClr val="000000"/>
                </a:solidFill>
                <a:latin typeface="Arial" panose="020B0604020202020204" pitchFamily="34" charset="0"/>
              </a:rPr>
            </a:br>
            <a:r>
              <a:rPr lang="ar-SA" altLang="en-US" sz="3200" dirty="0">
                <a:solidFill>
                  <a:srgbClr val="000000"/>
                </a:solidFill>
                <a:latin typeface="Arial" panose="020B0604020202020204" pitchFamily="34" charset="0"/>
              </a:rPr>
              <a:t>ويقصد بها مدى تحقيق أهداف المنظمة</a:t>
            </a:r>
            <a:r>
              <a:rPr lang="ar-AE" altLang="en-US" sz="3200" dirty="0">
                <a:solidFill>
                  <a:srgbClr val="000000"/>
                </a:solidFill>
                <a:latin typeface="Arial" panose="020B0604020202020204" pitchFamily="34" charset="0"/>
              </a:rPr>
              <a:t>. العمل على الامور الصحيحة</a:t>
            </a:r>
            <a:br>
              <a:rPr lang="ar-SA" altLang="en-US" sz="3200" dirty="0">
                <a:solidFill>
                  <a:srgbClr val="000000"/>
                </a:solidFill>
                <a:latin typeface="Arial" panose="020B0604020202020204" pitchFamily="34" charset="0"/>
              </a:rPr>
            </a:br>
            <a:br>
              <a:rPr lang="ar-SA" altLang="en-US" sz="3200" b="1" dirty="0">
                <a:solidFill>
                  <a:srgbClr val="000000"/>
                </a:solidFill>
                <a:latin typeface="Arial" panose="020B0604020202020204" pitchFamily="34" charset="0"/>
              </a:rPr>
            </a:br>
            <a:r>
              <a:rPr lang="ar-SA" altLang="en-US" sz="3200" b="1" dirty="0">
                <a:solidFill>
                  <a:srgbClr val="000000"/>
                </a:solidFill>
                <a:latin typeface="Arial" panose="020B0604020202020204" pitchFamily="34" charset="0"/>
              </a:rPr>
              <a:t>الكفاءة</a:t>
            </a:r>
            <a:r>
              <a:rPr lang="ar-SA" altLang="en-US" sz="3200" dirty="0">
                <a:solidFill>
                  <a:srgbClr val="000000"/>
                </a:solidFill>
                <a:latin typeface="Arial" panose="020B0604020202020204" pitchFamily="34" charset="0"/>
              </a:rPr>
              <a:t>: </a:t>
            </a:r>
            <a:r>
              <a:rPr lang="en-US" altLang="en-US" sz="3200" dirty="0">
                <a:solidFill>
                  <a:srgbClr val="000000"/>
                </a:solidFill>
                <a:latin typeface="Arial" panose="020B0604020202020204" pitchFamily="34" charset="0"/>
              </a:rPr>
              <a:t>Efficiency</a:t>
            </a:r>
            <a:r>
              <a:rPr lang="ar-SA" altLang="en-US" sz="3200" dirty="0">
                <a:solidFill>
                  <a:srgbClr val="000000"/>
                </a:solidFill>
                <a:latin typeface="Arial" panose="020B0604020202020204" pitchFamily="34" charset="0"/>
              </a:rPr>
              <a:t>.</a:t>
            </a:r>
            <a:r>
              <a:rPr lang="ar-AE" altLang="en-US" sz="3200" dirty="0">
                <a:solidFill>
                  <a:srgbClr val="000000"/>
                </a:solidFill>
                <a:latin typeface="Arial" panose="020B0604020202020204" pitchFamily="34" charset="0"/>
              </a:rPr>
              <a:t> العمل بطريقة صحيحة</a:t>
            </a:r>
            <a:br>
              <a:rPr lang="ar-SA" altLang="en-US" sz="3200" dirty="0">
                <a:solidFill>
                  <a:srgbClr val="000000"/>
                </a:solidFill>
                <a:latin typeface="Arial" panose="020B0604020202020204" pitchFamily="34" charset="0"/>
              </a:rPr>
            </a:br>
            <a:r>
              <a:rPr lang="ar-SA" altLang="en-US" sz="3200" dirty="0">
                <a:solidFill>
                  <a:srgbClr val="000000"/>
                </a:solidFill>
                <a:latin typeface="Arial" panose="020B0604020202020204" pitchFamily="34" charset="0"/>
              </a:rPr>
              <a:t>ويقصد بها الاستخدام الاقتصادي للموارد: أي الاقتصاد في استخدام الموارد وحسن الاستفادة منها، والشكل </a:t>
            </a:r>
            <a:r>
              <a:rPr lang="ar-AE" altLang="en-US" sz="3200" dirty="0">
                <a:solidFill>
                  <a:srgbClr val="000000"/>
                </a:solidFill>
                <a:latin typeface="Arial" panose="020B0604020202020204" pitchFamily="34" charset="0"/>
              </a:rPr>
              <a:t>المعروض </a:t>
            </a:r>
            <a:r>
              <a:rPr lang="ar-SA" altLang="en-US" sz="3200" dirty="0">
                <a:solidFill>
                  <a:srgbClr val="000000"/>
                </a:solidFill>
                <a:latin typeface="Arial" panose="020B0604020202020204" pitchFamily="34" charset="0"/>
              </a:rPr>
              <a:t>يبين علاقة الموارد والعملية الإدارية والأهداف ببعضها</a:t>
            </a:r>
            <a:endParaRPr lang="en-US" altLang="en-US" sz="3200" b="1" dirty="0">
              <a:solidFill>
                <a:srgbClr val="000000"/>
              </a:solidFill>
              <a:latin typeface="Arial" panose="020B0604020202020204" pitchFamily="34" charset="0"/>
            </a:endParaRPr>
          </a:p>
        </p:txBody>
      </p:sp>
      <p:sp>
        <p:nvSpPr>
          <p:cNvPr id="2" name="Date Placeholder 1"/>
          <p:cNvSpPr>
            <a:spLocks noGrp="1"/>
          </p:cNvSpPr>
          <p:nvPr>
            <p:ph type="dt" sz="half" idx="10"/>
          </p:nvPr>
        </p:nvSpPr>
        <p:spPr/>
        <p:txBody>
          <a:bodyPr/>
          <a:lstStyle/>
          <a:p>
            <a:pPr>
              <a:defRPr/>
            </a:pPr>
            <a:fld id="{C5823B8B-F54F-4E49-B120-D5FB2E2920E9}" type="datetime2">
              <a:rPr lang="en-US" smtClean="0"/>
              <a:t>Wednesday, September 18, 2024</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04031" y="347731"/>
            <a:ext cx="3961907" cy="2032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8282509"/>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800" fill="hold">
                                          <p:stCondLst>
                                            <p:cond delay="0"/>
                                          </p:stCondLst>
                                        </p:cTn>
                                        <p:tgtEl>
                                          <p:spTgt spid="3174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31746"/>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680"/>
                            </p:stCondLst>
                            <p:childTnLst>
                              <p:par>
                                <p:cTn id="10" presetID="16" presetClass="entr" presetSubtype="26" fill="hold" grpId="0" nodeType="afterEffect">
                                  <p:stCondLst>
                                    <p:cond delay="0"/>
                                  </p:stCondLst>
                                  <p:childTnLst>
                                    <p:set>
                                      <p:cBhvr>
                                        <p:cTn id="11" dur="1" fill="hold">
                                          <p:stCondLst>
                                            <p:cond delay="0"/>
                                          </p:stCondLst>
                                        </p:cTn>
                                        <p:tgtEl>
                                          <p:spTgt spid="31747">
                                            <p:bg/>
                                          </p:spTgt>
                                        </p:tgtEl>
                                        <p:attrNameLst>
                                          <p:attrName>style.visibility</p:attrName>
                                        </p:attrNameLst>
                                      </p:cBhvr>
                                      <p:to>
                                        <p:strVal val="visible"/>
                                      </p:to>
                                    </p:set>
                                    <p:animEffect transition="in" filter="barn(inHorizontal)">
                                      <p:cBhvr>
                                        <p:cTn id="12" dur="500"/>
                                        <p:tgtEl>
                                          <p:spTgt spid="31747">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1747">
                                            <p:txEl>
                                              <p:pRg st="0" end="0"/>
                                            </p:txEl>
                                          </p:spTgt>
                                        </p:tgtEl>
                                        <p:attrNameLst>
                                          <p:attrName>style.visibility</p:attrName>
                                        </p:attrNameLst>
                                      </p:cBhvr>
                                      <p:to>
                                        <p:strVal val="visible"/>
                                      </p:to>
                                    </p:set>
                                    <p:animEffect transition="in" filter="barn(inHorizontal)">
                                      <p:cBhvr>
                                        <p:cTn id="17" dur="500"/>
                                        <p:tgtEl>
                                          <p:spTgt spid="31747">
                                            <p:txEl>
                                              <p:pRg st="0" end="0"/>
                                            </p:txEl>
                                          </p:spTgt>
                                        </p:tgtEl>
                                      </p:cBhvr>
                                    </p:animEffect>
                                  </p:childTnLst>
                                </p:cTn>
                              </p:par>
                            </p:childTnLst>
                          </p:cTn>
                        </p:par>
                        <p:par>
                          <p:cTn id="18" fill="hold" nodeType="afterGroup">
                            <p:stCondLst>
                              <p:cond delay="500"/>
                            </p:stCondLst>
                            <p:childTnLst>
                              <p:par>
                                <p:cTn id="19" presetID="16" presetClass="entr" presetSubtype="26" fill="hold" grpId="0" nodeType="afterEffect">
                                  <p:stCondLst>
                                    <p:cond delay="0"/>
                                  </p:stCondLst>
                                  <p:childTnLst>
                                    <p:set>
                                      <p:cBhvr>
                                        <p:cTn id="20" dur="1" fill="hold">
                                          <p:stCondLst>
                                            <p:cond delay="0"/>
                                          </p:stCondLst>
                                        </p:cTn>
                                        <p:tgtEl>
                                          <p:spTgt spid="31747">
                                            <p:txEl>
                                              <p:pRg st="1" end="1"/>
                                            </p:txEl>
                                          </p:spTgt>
                                        </p:tgtEl>
                                        <p:attrNameLst>
                                          <p:attrName>style.visibility</p:attrName>
                                        </p:attrNameLst>
                                      </p:cBhvr>
                                      <p:to>
                                        <p:strVal val="visible"/>
                                      </p:to>
                                    </p:set>
                                    <p:animEffect transition="in" filter="barn(inHorizontal)">
                                      <p:cBhvr>
                                        <p:cTn id="21" dur="500"/>
                                        <p:tgtEl>
                                          <p:spTgt spid="31747">
                                            <p:txEl>
                                              <p:pRg st="1" end="1"/>
                                            </p:txEl>
                                          </p:spTgt>
                                        </p:tgtEl>
                                      </p:cBhvr>
                                    </p:animEffect>
                                  </p:childTnLst>
                                </p:cTn>
                              </p:par>
                            </p:childTnLst>
                          </p:cTn>
                        </p:par>
                        <p:par>
                          <p:cTn id="22" fill="hold">
                            <p:stCondLst>
                              <p:cond delay="1000"/>
                            </p:stCondLst>
                            <p:childTnLst>
                              <p:par>
                                <p:cTn id="23" presetID="16" presetClass="entr" presetSubtype="26" fill="hold" grpId="0" nodeType="afterEffect">
                                  <p:stCondLst>
                                    <p:cond delay="0"/>
                                  </p:stCondLst>
                                  <p:childTnLst>
                                    <p:set>
                                      <p:cBhvr>
                                        <p:cTn id="24" dur="1" fill="hold">
                                          <p:stCondLst>
                                            <p:cond delay="0"/>
                                          </p:stCondLst>
                                        </p:cTn>
                                        <p:tgtEl>
                                          <p:spTgt spid="31747">
                                            <p:txEl>
                                              <p:pRg st="2" end="2"/>
                                            </p:txEl>
                                          </p:spTgt>
                                        </p:tgtEl>
                                        <p:attrNameLst>
                                          <p:attrName>style.visibility</p:attrName>
                                        </p:attrNameLst>
                                      </p:cBhvr>
                                      <p:to>
                                        <p:strVal val="visible"/>
                                      </p:to>
                                    </p:set>
                                    <p:animEffect transition="in" filter="barn(inHorizontal)">
                                      <p:cBhvr>
                                        <p:cTn id="25" dur="500"/>
                                        <p:tgtEl>
                                          <p:spTgt spid="31747">
                                            <p:txEl>
                                              <p:pRg st="2" end="2"/>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277814"/>
            <a:ext cx="10186114" cy="847725"/>
          </a:xfrm>
        </p:spPr>
        <p:txBody>
          <a:bodyPr>
            <a:normAutofit/>
          </a:bodyPr>
          <a:lstStyle/>
          <a:p>
            <a:pPr algn="ctr" rtl="1">
              <a:defRPr/>
            </a:pPr>
            <a:r>
              <a:rPr lang="ar-AE" dirty="0">
                <a:solidFill>
                  <a:srgbClr val="C00000"/>
                </a:solidFill>
              </a:rPr>
              <a:t>ما هي العملية الإدارية</a:t>
            </a:r>
            <a:r>
              <a:rPr lang="en-US" dirty="0">
                <a:solidFill>
                  <a:srgbClr val="C00000"/>
                </a:solidFill>
              </a:rPr>
              <a:t> :</a:t>
            </a:r>
            <a:r>
              <a:rPr lang="ar-AE" dirty="0">
                <a:solidFill>
                  <a:srgbClr val="C00000"/>
                </a:solidFill>
              </a:rPr>
              <a:t> </a:t>
            </a:r>
            <a:r>
              <a:rPr lang="en-US" sz="4000" dirty="0">
                <a:solidFill>
                  <a:srgbClr val="C00000"/>
                </a:solidFill>
              </a:rPr>
              <a:t>Management Process</a:t>
            </a:r>
            <a:r>
              <a:rPr lang="en-US" dirty="0">
                <a:solidFill>
                  <a:srgbClr val="C00000"/>
                </a:solidFill>
              </a:rPr>
              <a:t> </a:t>
            </a:r>
          </a:p>
        </p:txBody>
      </p:sp>
      <p:sp>
        <p:nvSpPr>
          <p:cNvPr id="3" name="Content Placeholder 2"/>
          <p:cNvSpPr>
            <a:spLocks noGrp="1"/>
          </p:cNvSpPr>
          <p:nvPr>
            <p:ph idx="1"/>
          </p:nvPr>
        </p:nvSpPr>
        <p:spPr>
          <a:xfrm>
            <a:off x="4275786" y="1600200"/>
            <a:ext cx="7078013" cy="4756150"/>
          </a:xfrm>
          <a:solidFill>
            <a:schemeClr val="bg1"/>
          </a:solidFill>
        </p:spPr>
        <p:txBody>
          <a:bodyPr>
            <a:normAutofit fontScale="92500" lnSpcReduction="10000"/>
          </a:bodyPr>
          <a:lstStyle/>
          <a:p>
            <a:pPr marL="0" indent="0" algn="r" rtl="1">
              <a:buNone/>
              <a:defRPr/>
            </a:pPr>
            <a:r>
              <a:rPr lang="ar-AE" sz="2400" dirty="0">
                <a:solidFill>
                  <a:srgbClr val="000000"/>
                </a:solidFill>
              </a:rPr>
              <a:t>تتكون العملية الإدارية من أربعة وظائف رئيسة هي:</a:t>
            </a:r>
          </a:p>
          <a:p>
            <a:pPr marL="0" indent="0" algn="r" rtl="1">
              <a:buNone/>
              <a:defRPr/>
            </a:pPr>
            <a:endParaRPr lang="ar-AE" sz="2400" dirty="0">
              <a:solidFill>
                <a:srgbClr val="000000"/>
              </a:solidFill>
            </a:endParaRPr>
          </a:p>
          <a:p>
            <a:pPr algn="r" rtl="1">
              <a:defRPr/>
            </a:pPr>
            <a:r>
              <a:rPr lang="ar-AE" sz="2400" dirty="0">
                <a:solidFill>
                  <a:srgbClr val="C00000"/>
                </a:solidFill>
              </a:rPr>
              <a:t>التخطيط</a:t>
            </a:r>
            <a:r>
              <a:rPr lang="ar-AE" sz="2400" dirty="0">
                <a:solidFill>
                  <a:srgbClr val="000000"/>
                </a:solidFill>
              </a:rPr>
              <a:t> </a:t>
            </a:r>
            <a:r>
              <a:rPr lang="en-US" sz="2400" dirty="0">
                <a:solidFill>
                  <a:srgbClr val="000000"/>
                </a:solidFill>
              </a:rPr>
              <a:t>Planning: </a:t>
            </a:r>
            <a:r>
              <a:rPr lang="ar-AE" sz="2400" dirty="0">
                <a:solidFill>
                  <a:srgbClr val="000000"/>
                </a:solidFill>
              </a:rPr>
              <a:t> :تحديد غايات المنظمة واهدافها ونتائجها المستقبلية، والبرامج والانشطة والسياسات التي تحقق ذلك.</a:t>
            </a:r>
          </a:p>
          <a:p>
            <a:pPr algn="r" rtl="1">
              <a:defRPr/>
            </a:pPr>
            <a:endParaRPr lang="ar-AE" sz="2400" dirty="0">
              <a:solidFill>
                <a:srgbClr val="000000"/>
              </a:solidFill>
            </a:endParaRPr>
          </a:p>
          <a:p>
            <a:pPr algn="r" rtl="1">
              <a:defRPr/>
            </a:pPr>
            <a:r>
              <a:rPr lang="en-US" sz="2400" dirty="0">
                <a:solidFill>
                  <a:srgbClr val="000000"/>
                </a:solidFill>
              </a:rPr>
              <a:t> </a:t>
            </a:r>
            <a:r>
              <a:rPr lang="ar-AE" sz="2400" dirty="0">
                <a:solidFill>
                  <a:srgbClr val="C00000"/>
                </a:solidFill>
              </a:rPr>
              <a:t>التنظيم</a:t>
            </a:r>
            <a:r>
              <a:rPr lang="ar-AE" sz="2400" dirty="0">
                <a:solidFill>
                  <a:srgbClr val="000000"/>
                </a:solidFill>
              </a:rPr>
              <a:t> </a:t>
            </a:r>
            <a:r>
              <a:rPr lang="en-US" sz="2400" dirty="0">
                <a:solidFill>
                  <a:srgbClr val="000000"/>
                </a:solidFill>
              </a:rPr>
              <a:t>  :Organizing  </a:t>
            </a:r>
            <a:r>
              <a:rPr lang="ar-AE" sz="2400" dirty="0">
                <a:solidFill>
                  <a:srgbClr val="000000"/>
                </a:solidFill>
              </a:rPr>
              <a:t>ترجمة الاهداف والخطط والاستراتيجيات الى واقع عملي تنفيذي</a:t>
            </a:r>
          </a:p>
          <a:p>
            <a:pPr algn="r" rtl="1">
              <a:defRPr/>
            </a:pPr>
            <a:endParaRPr lang="ar-AE" sz="2400" dirty="0">
              <a:solidFill>
                <a:srgbClr val="000000"/>
              </a:solidFill>
            </a:endParaRPr>
          </a:p>
          <a:p>
            <a:pPr algn="r" rtl="1">
              <a:defRPr/>
            </a:pPr>
            <a:r>
              <a:rPr lang="ar-AE" sz="2400" dirty="0">
                <a:solidFill>
                  <a:srgbClr val="C00000"/>
                </a:solidFill>
              </a:rPr>
              <a:t>التوجيه</a:t>
            </a:r>
            <a:r>
              <a:rPr lang="ar-AE" sz="2400" dirty="0">
                <a:solidFill>
                  <a:srgbClr val="000000"/>
                </a:solidFill>
              </a:rPr>
              <a:t> </a:t>
            </a:r>
            <a:r>
              <a:rPr lang="en-US" sz="2400" dirty="0">
                <a:solidFill>
                  <a:srgbClr val="C00000"/>
                </a:solidFill>
              </a:rPr>
              <a:t> </a:t>
            </a:r>
            <a:r>
              <a:rPr lang="en-US" sz="2400" dirty="0">
                <a:solidFill>
                  <a:srgbClr val="000000"/>
                </a:solidFill>
              </a:rPr>
              <a:t>Directing: </a:t>
            </a:r>
            <a:r>
              <a:rPr lang="ar-AE" sz="2400" dirty="0">
                <a:solidFill>
                  <a:srgbClr val="000000"/>
                </a:solidFill>
              </a:rPr>
              <a:t>الارشاد واصدار التعليمات والاوامر والحفز نحو المهام .</a:t>
            </a:r>
          </a:p>
          <a:p>
            <a:pPr algn="r" rtl="1">
              <a:defRPr/>
            </a:pPr>
            <a:endParaRPr lang="ar-AE" sz="2400" dirty="0">
              <a:solidFill>
                <a:srgbClr val="000000"/>
              </a:solidFill>
            </a:endParaRPr>
          </a:p>
          <a:p>
            <a:pPr algn="r" rtl="1">
              <a:defRPr/>
            </a:pPr>
            <a:r>
              <a:rPr lang="ar-AE" sz="2400" dirty="0">
                <a:solidFill>
                  <a:srgbClr val="C00000"/>
                </a:solidFill>
              </a:rPr>
              <a:t>الرقابة</a:t>
            </a:r>
            <a:r>
              <a:rPr lang="ar-AE" sz="2400" dirty="0">
                <a:solidFill>
                  <a:srgbClr val="000000"/>
                </a:solidFill>
              </a:rPr>
              <a:t> </a:t>
            </a:r>
            <a:r>
              <a:rPr lang="en-US" sz="2400" dirty="0">
                <a:solidFill>
                  <a:srgbClr val="C00000"/>
                </a:solidFill>
              </a:rPr>
              <a:t> </a:t>
            </a:r>
            <a:r>
              <a:rPr lang="en-US" sz="2400" dirty="0">
                <a:solidFill>
                  <a:srgbClr val="000000"/>
                </a:solidFill>
              </a:rPr>
              <a:t>Controlling: </a:t>
            </a:r>
            <a:r>
              <a:rPr lang="ar-AE" sz="2400" dirty="0">
                <a:solidFill>
                  <a:srgbClr val="000000"/>
                </a:solidFill>
              </a:rPr>
              <a:t>قياس الاهداف والنتائج التي تم تحقيقها ومعرفة مستوى اداء الافراد والجماعات</a:t>
            </a:r>
          </a:p>
        </p:txBody>
      </p:sp>
      <p:sp>
        <p:nvSpPr>
          <p:cNvPr id="4" name="Date Placeholder 3"/>
          <p:cNvSpPr>
            <a:spLocks noGrp="1"/>
          </p:cNvSpPr>
          <p:nvPr>
            <p:ph type="dt" sz="half" idx="10"/>
          </p:nvPr>
        </p:nvSpPr>
        <p:spPr/>
        <p:txBody>
          <a:bodyPr/>
          <a:lstStyle/>
          <a:p>
            <a:fld id="{F591D2B9-2035-4AFA-8E97-708350D8D594}" type="datetime2">
              <a:rPr lang="en-US" smtClean="0"/>
              <a:t>Wednesday, September 18, 2024</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03042"/>
            <a:ext cx="4275785" cy="4393708"/>
          </a:xfrm>
          <a:prstGeom prst="rect">
            <a:avLst/>
          </a:prstGeom>
        </p:spPr>
      </p:pic>
    </p:spTree>
    <p:extLst>
      <p:ext uri="{BB962C8B-B14F-4D97-AF65-F5344CB8AC3E}">
        <p14:creationId xmlns:p14="http://schemas.microsoft.com/office/powerpoint/2010/main" val="314254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solidFill>
                  <a:srgbClr val="C00000"/>
                </a:solidFill>
              </a:rPr>
              <a:t> </a:t>
            </a:r>
            <a:r>
              <a:rPr lang="ar-SA" b="1" dirty="0">
                <a:solidFill>
                  <a:srgbClr val="C00000"/>
                </a:solidFill>
                <a:cs typeface="Arabic Transparent" pitchFamily="2" charset="0"/>
              </a:rPr>
              <a:t>ب)  الإدارة كعـلم :  </a:t>
            </a:r>
            <a:r>
              <a:rPr lang="en-US" b="1" dirty="0">
                <a:solidFill>
                  <a:srgbClr val="C00000"/>
                </a:solidFill>
                <a:cs typeface="Arabic Transparent" pitchFamily="2" charset="0"/>
              </a:rPr>
              <a:t>Management as a science</a:t>
            </a:r>
            <a:endParaRPr lang="en-US" dirty="0">
              <a:solidFill>
                <a:srgbClr val="C00000"/>
              </a:solidFill>
            </a:endParaRPr>
          </a:p>
        </p:txBody>
      </p:sp>
      <p:sp>
        <p:nvSpPr>
          <p:cNvPr id="3" name="Content Placeholder 2"/>
          <p:cNvSpPr>
            <a:spLocks noGrp="1"/>
          </p:cNvSpPr>
          <p:nvPr>
            <p:ph idx="1"/>
          </p:nvPr>
        </p:nvSpPr>
        <p:spPr/>
        <p:txBody>
          <a:bodyPr/>
          <a:lstStyle/>
          <a:p>
            <a:pPr algn="r" rtl="1" fontAlgn="ctr">
              <a:lnSpc>
                <a:spcPct val="80000"/>
              </a:lnSpc>
              <a:buNone/>
              <a:defRPr/>
            </a:pPr>
            <a:r>
              <a:rPr lang="ar-SA" sz="6000" dirty="0">
                <a:solidFill>
                  <a:srgbClr val="000000"/>
                </a:solidFill>
                <a:cs typeface="Arabic Transparent" pitchFamily="2" charset="0"/>
              </a:rPr>
              <a:t>هو ذلك الفرع من العلوم الاجتماعية الذي يصف ويفسر ويحلل و</a:t>
            </a:r>
            <a:r>
              <a:rPr lang="en-US" sz="6000" dirty="0">
                <a:solidFill>
                  <a:srgbClr val="000000"/>
                </a:solidFill>
                <a:cs typeface="Arabic Transparent" pitchFamily="2" charset="0"/>
              </a:rPr>
              <a:t> </a:t>
            </a:r>
            <a:r>
              <a:rPr lang="ar-SA" sz="6000" dirty="0">
                <a:solidFill>
                  <a:srgbClr val="000000"/>
                </a:solidFill>
                <a:cs typeface="Arabic Transparent" pitchFamily="2" charset="0"/>
              </a:rPr>
              <a:t>يتنبأ بالظواهر الإدارية، والسلوك الإنساني الذي يجري في</a:t>
            </a:r>
            <a:r>
              <a:rPr lang="en-US" sz="6000" dirty="0">
                <a:solidFill>
                  <a:srgbClr val="000000"/>
                </a:solidFill>
                <a:cs typeface="Arabic Transparent" pitchFamily="2" charset="0"/>
              </a:rPr>
              <a:t> </a:t>
            </a:r>
            <a:r>
              <a:rPr lang="ar-SA" sz="6000" dirty="0">
                <a:solidFill>
                  <a:srgbClr val="000000"/>
                </a:solidFill>
                <a:cs typeface="Arabic Transparent" pitchFamily="2" charset="0"/>
              </a:rPr>
              <a:t>التنظيمات المختلفة لتحقيق أهداف معينة.</a:t>
            </a:r>
            <a:r>
              <a:rPr lang="en-US" sz="6000" dirty="0">
                <a:solidFill>
                  <a:srgbClr val="000000"/>
                </a:solidFill>
                <a:cs typeface="Arabic Transparent" pitchFamily="2" charset="0"/>
              </a:rPr>
              <a:t> </a:t>
            </a:r>
            <a:endParaRPr lang="ar-SA" sz="6000" dirty="0">
              <a:solidFill>
                <a:srgbClr val="000000"/>
              </a:solidFill>
              <a:cs typeface="Arabic Transparent" pitchFamily="2" charset="0"/>
            </a:endParaRPr>
          </a:p>
          <a:p>
            <a:pPr marL="0" indent="0" algn="r" rtl="1">
              <a:buNone/>
            </a:pPr>
            <a:endParaRPr lang="en-US" dirty="0"/>
          </a:p>
        </p:txBody>
      </p:sp>
      <p:sp>
        <p:nvSpPr>
          <p:cNvPr id="4" name="Date Placeholder 3"/>
          <p:cNvSpPr>
            <a:spLocks noGrp="1"/>
          </p:cNvSpPr>
          <p:nvPr>
            <p:ph type="dt" sz="half" idx="10"/>
          </p:nvPr>
        </p:nvSpPr>
        <p:spPr/>
        <p:txBody>
          <a:bodyPr/>
          <a:lstStyle/>
          <a:p>
            <a:fld id="{7B087478-D242-4583-9F43-4C3722B47A59}" type="datetime2">
              <a:rPr lang="en-US" smtClean="0"/>
              <a:t>Wednesday, September 18, 2024</a:t>
            </a:fld>
            <a:endParaRPr lang="en-US"/>
          </a:p>
        </p:txBody>
      </p:sp>
    </p:spTree>
    <p:extLst>
      <p:ext uri="{BB962C8B-B14F-4D97-AF65-F5344CB8AC3E}">
        <p14:creationId xmlns:p14="http://schemas.microsoft.com/office/powerpoint/2010/main" val="107575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6" name="Rectangle 6"/>
          <p:cNvSpPr>
            <a:spLocks noGrp="1" noChangeArrowheads="1"/>
          </p:cNvSpPr>
          <p:nvPr>
            <p:ph type="body" sz="half" idx="2"/>
          </p:nvPr>
        </p:nvSpPr>
        <p:spPr>
          <a:xfrm>
            <a:off x="838200" y="331787"/>
            <a:ext cx="10515600" cy="5759919"/>
          </a:xfrm>
          <a:solidFill>
            <a:schemeClr val="bg1"/>
          </a:solidFill>
        </p:spPr>
        <p:txBody>
          <a:bodyPr>
            <a:normAutofit/>
          </a:bodyPr>
          <a:lstStyle/>
          <a:p>
            <a:pPr algn="r" rtl="1" eaLnBrk="1" fontAlgn="ctr" hangingPunct="1">
              <a:lnSpc>
                <a:spcPct val="80000"/>
              </a:lnSpc>
              <a:buFont typeface="Wingdings" panose="05000000000000000000" pitchFamily="2" charset="2"/>
              <a:buNone/>
              <a:defRPr/>
            </a:pPr>
            <a:br>
              <a:rPr lang="ar-SA" sz="2000" dirty="0">
                <a:solidFill>
                  <a:srgbClr val="000000"/>
                </a:solidFill>
                <a:cs typeface="Arabic Transparent" pitchFamily="2" charset="0"/>
              </a:rPr>
            </a:br>
            <a:r>
              <a:rPr lang="ar-SA" sz="2000" dirty="0">
                <a:solidFill>
                  <a:srgbClr val="000000"/>
                </a:solidFill>
                <a:cs typeface="Arabic Transparent" pitchFamily="2" charset="0"/>
              </a:rPr>
              <a:t>   </a:t>
            </a:r>
            <a:endParaRPr lang="ar-SA" sz="2000" b="1" dirty="0">
              <a:solidFill>
                <a:srgbClr val="000000"/>
              </a:solidFill>
              <a:cs typeface="Arabic Transparent" pitchFamily="2" charset="0"/>
            </a:endParaRPr>
          </a:p>
          <a:p>
            <a:pPr algn="r" rtl="1" eaLnBrk="1" fontAlgn="ctr" hangingPunct="1">
              <a:lnSpc>
                <a:spcPct val="80000"/>
              </a:lnSpc>
              <a:buFont typeface="Wingdings" panose="05000000000000000000" pitchFamily="2" charset="2"/>
              <a:buNone/>
              <a:defRPr/>
            </a:pPr>
            <a:r>
              <a:rPr lang="ar-SA" sz="3200" b="1" dirty="0">
                <a:solidFill>
                  <a:srgbClr val="C00000"/>
                </a:solidFill>
                <a:cs typeface="Arabic Transparent" pitchFamily="2" charset="0"/>
              </a:rPr>
              <a:t>المهارات الإدارية :  </a:t>
            </a:r>
            <a:r>
              <a:rPr lang="en-US" sz="3200" b="1" dirty="0">
                <a:solidFill>
                  <a:srgbClr val="C00000"/>
                </a:solidFill>
                <a:cs typeface="Arabic Transparent" pitchFamily="2" charset="0"/>
              </a:rPr>
              <a:t>Management skills</a:t>
            </a:r>
            <a:br>
              <a:rPr lang="ar-SA" sz="2000" dirty="0">
                <a:solidFill>
                  <a:srgbClr val="C00000"/>
                </a:solidFill>
                <a:cs typeface="Arabic Transparent" pitchFamily="2" charset="0"/>
              </a:rPr>
            </a:br>
            <a:br>
              <a:rPr lang="ar-SA" sz="2000" dirty="0">
                <a:solidFill>
                  <a:srgbClr val="000000"/>
                </a:solidFill>
                <a:cs typeface="Arabic Transparent" pitchFamily="2" charset="0"/>
              </a:rPr>
            </a:br>
            <a:r>
              <a:rPr lang="ar-SA" sz="2000" dirty="0">
                <a:solidFill>
                  <a:srgbClr val="000000"/>
                </a:solidFill>
                <a:cs typeface="Arabic Transparent" pitchFamily="2" charset="0"/>
              </a:rPr>
              <a:t>    يتطلب من أي مدير أن يتمتع بالمهارات التالية:</a:t>
            </a:r>
            <a:br>
              <a:rPr lang="ar-SA" sz="2000" dirty="0">
                <a:solidFill>
                  <a:srgbClr val="000000"/>
                </a:solidFill>
                <a:cs typeface="Arabic Transparent" pitchFamily="2" charset="0"/>
              </a:rPr>
            </a:br>
            <a:br>
              <a:rPr lang="ar-SA" sz="2000" b="1" dirty="0">
                <a:solidFill>
                  <a:srgbClr val="000000"/>
                </a:solidFill>
                <a:cs typeface="Arabic Transparent" pitchFamily="2" charset="0"/>
              </a:rPr>
            </a:br>
            <a:r>
              <a:rPr lang="ar-SA" sz="2000" b="1" dirty="0">
                <a:solidFill>
                  <a:srgbClr val="000000"/>
                </a:solidFill>
                <a:cs typeface="Arabic Transparent" pitchFamily="2" charset="0"/>
              </a:rPr>
              <a:t> (أ) مهارات فكرية  </a:t>
            </a:r>
            <a:r>
              <a:rPr lang="en-US" sz="2000" b="1" dirty="0">
                <a:solidFill>
                  <a:srgbClr val="000000"/>
                </a:solidFill>
                <a:cs typeface="Arabic Transparent" pitchFamily="2" charset="0"/>
              </a:rPr>
              <a:t>Conceptual Skills</a:t>
            </a:r>
            <a:br>
              <a:rPr lang="ar-SA" sz="2000" dirty="0">
                <a:solidFill>
                  <a:srgbClr val="000000"/>
                </a:solidFill>
                <a:cs typeface="Arabic Transparent" pitchFamily="2" charset="0"/>
              </a:rPr>
            </a:br>
            <a:endParaRPr lang="ar-SA" sz="2000" dirty="0">
              <a:solidFill>
                <a:srgbClr val="000000"/>
              </a:solidFill>
              <a:cs typeface="Arabic Transparent" pitchFamily="2" charset="0"/>
            </a:endParaRPr>
          </a:p>
          <a:p>
            <a:pPr algn="r" rtl="1" eaLnBrk="1" fontAlgn="ctr" hangingPunct="1">
              <a:lnSpc>
                <a:spcPct val="80000"/>
              </a:lnSpc>
              <a:buFont typeface="Wingdings" panose="05000000000000000000" pitchFamily="2" charset="2"/>
              <a:buNone/>
              <a:defRPr/>
            </a:pPr>
            <a:r>
              <a:rPr lang="ar-SA" sz="2000" dirty="0">
                <a:solidFill>
                  <a:srgbClr val="000000"/>
                </a:solidFill>
                <a:cs typeface="Arabic Transparent" pitchFamily="2" charset="0"/>
              </a:rPr>
              <a:t>         كالقدرة على الرؤية الشمولية للمنظمة ككل، وربط أجزاء</a:t>
            </a:r>
            <a:r>
              <a:rPr lang="ar-AE" sz="2000" dirty="0">
                <a:solidFill>
                  <a:srgbClr val="000000"/>
                </a:solidFill>
                <a:cs typeface="Arabic Transparent" pitchFamily="2" charset="0"/>
              </a:rPr>
              <a:t> </a:t>
            </a:r>
            <a:r>
              <a:rPr lang="ar-SA" sz="2000" dirty="0">
                <a:solidFill>
                  <a:srgbClr val="000000"/>
                </a:solidFill>
                <a:cs typeface="Arabic Transparent" pitchFamily="2" charset="0"/>
              </a:rPr>
              <a:t>الموضوع ببعضها البعض… الخ.</a:t>
            </a:r>
            <a:r>
              <a:rPr lang="ar-AE" sz="2000" dirty="0">
                <a:solidFill>
                  <a:srgbClr val="000000"/>
                </a:solidFill>
                <a:cs typeface="Arabic Transparent" pitchFamily="2" charset="0"/>
              </a:rPr>
              <a:t> </a:t>
            </a:r>
            <a:r>
              <a:rPr lang="ar-SA" sz="2000" dirty="0">
                <a:solidFill>
                  <a:srgbClr val="000000"/>
                </a:solidFill>
                <a:cs typeface="Arabic Transparent" pitchFamily="2" charset="0"/>
              </a:rPr>
              <a:t> وهذه المهارة مطلوبة أكثر في الإدارة العليا.</a:t>
            </a:r>
            <a:endParaRPr lang="ar-SA" sz="2000" b="1" dirty="0">
              <a:solidFill>
                <a:srgbClr val="000000"/>
              </a:solidFill>
              <a:cs typeface="Arabic Transparent" pitchFamily="2" charset="0"/>
            </a:endParaRPr>
          </a:p>
          <a:p>
            <a:pPr algn="r" rtl="1" eaLnBrk="1" fontAlgn="ctr" hangingPunct="1">
              <a:lnSpc>
                <a:spcPct val="80000"/>
              </a:lnSpc>
              <a:buFont typeface="Wingdings" panose="05000000000000000000" pitchFamily="2" charset="2"/>
              <a:buNone/>
              <a:defRPr/>
            </a:pPr>
            <a:endParaRPr lang="ar-SA" sz="2000" b="1" dirty="0">
              <a:solidFill>
                <a:srgbClr val="000000"/>
              </a:solidFill>
              <a:cs typeface="Arabic Transparent" pitchFamily="2" charset="0"/>
            </a:endParaRPr>
          </a:p>
          <a:p>
            <a:pPr algn="r" rtl="1" eaLnBrk="1" fontAlgn="ctr" hangingPunct="1">
              <a:lnSpc>
                <a:spcPct val="80000"/>
              </a:lnSpc>
              <a:buFont typeface="Wingdings" panose="05000000000000000000" pitchFamily="2" charset="2"/>
              <a:buNone/>
              <a:defRPr/>
            </a:pPr>
            <a:r>
              <a:rPr lang="ar-SA" sz="2000" b="1" dirty="0">
                <a:solidFill>
                  <a:srgbClr val="000000"/>
                </a:solidFill>
                <a:cs typeface="Arabic Transparent" pitchFamily="2" charset="0"/>
              </a:rPr>
              <a:t>       (ب) مهارات إنسانية </a:t>
            </a:r>
            <a:r>
              <a:rPr lang="en-US" sz="2000" b="1" dirty="0">
                <a:solidFill>
                  <a:srgbClr val="000000"/>
                </a:solidFill>
                <a:cs typeface="Arabic Transparent" pitchFamily="2" charset="0"/>
              </a:rPr>
              <a:t>Human Skills </a:t>
            </a:r>
            <a:br>
              <a:rPr lang="ar-SA" sz="2000" dirty="0">
                <a:solidFill>
                  <a:srgbClr val="000000"/>
                </a:solidFill>
                <a:cs typeface="Arabic Transparent" pitchFamily="2" charset="0"/>
              </a:rPr>
            </a:br>
            <a:endParaRPr lang="ar-SA" sz="2000" dirty="0">
              <a:solidFill>
                <a:srgbClr val="000000"/>
              </a:solidFill>
              <a:cs typeface="Arabic Transparent" pitchFamily="2" charset="0"/>
            </a:endParaRPr>
          </a:p>
          <a:p>
            <a:pPr algn="r" rtl="1" eaLnBrk="1" fontAlgn="ctr" hangingPunct="1">
              <a:lnSpc>
                <a:spcPct val="80000"/>
              </a:lnSpc>
              <a:buFont typeface="Wingdings" panose="05000000000000000000" pitchFamily="2" charset="2"/>
              <a:buNone/>
              <a:defRPr/>
            </a:pPr>
            <a:r>
              <a:rPr lang="ar-SA" sz="2000" dirty="0">
                <a:solidFill>
                  <a:srgbClr val="000000"/>
                </a:solidFill>
                <a:cs typeface="Arabic Transparent" pitchFamily="2" charset="0"/>
              </a:rPr>
              <a:t>         وتعني باختصار القدرة على التعامل مع الآخرين، وهي</a:t>
            </a:r>
            <a:r>
              <a:rPr lang="ar-AE" sz="2000" dirty="0">
                <a:solidFill>
                  <a:srgbClr val="000000"/>
                </a:solidFill>
                <a:cs typeface="Arabic Transparent" pitchFamily="2" charset="0"/>
              </a:rPr>
              <a:t> </a:t>
            </a:r>
            <a:r>
              <a:rPr lang="ar-SA" sz="2000" dirty="0">
                <a:solidFill>
                  <a:srgbClr val="000000"/>
                </a:solidFill>
                <a:cs typeface="Arabic Transparent" pitchFamily="2" charset="0"/>
              </a:rPr>
              <a:t>مطلوبة بشكل متساوي في جميع المستويات الإدارية.</a:t>
            </a:r>
            <a:endParaRPr lang="ar-SA" altLang="zh-CN" sz="2000" b="1" dirty="0">
              <a:solidFill>
                <a:srgbClr val="000000"/>
              </a:solidFill>
              <a:cs typeface="Arabic Transparent" pitchFamily="2" charset="0"/>
            </a:endParaRPr>
          </a:p>
          <a:p>
            <a:pPr algn="r" rtl="1" eaLnBrk="1" fontAlgn="ctr" hangingPunct="1">
              <a:lnSpc>
                <a:spcPct val="80000"/>
              </a:lnSpc>
              <a:defRPr/>
            </a:pPr>
            <a:endParaRPr lang="ar-SA" altLang="zh-CN" sz="2000" b="1" dirty="0">
              <a:solidFill>
                <a:srgbClr val="000000"/>
              </a:solidFill>
              <a:cs typeface="Arabic Transparent" pitchFamily="2" charset="0"/>
            </a:endParaRPr>
          </a:p>
          <a:p>
            <a:pPr algn="r" rtl="1" eaLnBrk="1" fontAlgn="ctr" hangingPunct="1">
              <a:lnSpc>
                <a:spcPct val="80000"/>
              </a:lnSpc>
              <a:buFont typeface="Wingdings" panose="05000000000000000000" pitchFamily="2" charset="2"/>
              <a:buNone/>
              <a:defRPr/>
            </a:pPr>
            <a:r>
              <a:rPr lang="ar-SA" altLang="zh-CN" sz="2000" b="1" dirty="0">
                <a:solidFill>
                  <a:srgbClr val="000000"/>
                </a:solidFill>
                <a:cs typeface="Arabic Transparent" pitchFamily="2" charset="0"/>
              </a:rPr>
              <a:t>       (ج) مهارات فنية </a:t>
            </a:r>
            <a:r>
              <a:rPr lang="en-US" altLang="zh-CN" sz="2000" b="1" dirty="0">
                <a:solidFill>
                  <a:srgbClr val="000000"/>
                </a:solidFill>
                <a:ea typeface="SimSun" pitchFamily="2" charset="-122"/>
                <a:cs typeface="Arabic Transparent" pitchFamily="2" charset="0"/>
              </a:rPr>
              <a:t>Technical Skills</a:t>
            </a:r>
            <a:br>
              <a:rPr lang="ar-SA" altLang="zh-CN" sz="2000" dirty="0">
                <a:solidFill>
                  <a:srgbClr val="000000"/>
                </a:solidFill>
                <a:cs typeface="Arabic Transparent" pitchFamily="2" charset="0"/>
              </a:rPr>
            </a:br>
            <a:endParaRPr lang="ar-SA" altLang="zh-CN" sz="2000" dirty="0">
              <a:solidFill>
                <a:srgbClr val="000000"/>
              </a:solidFill>
              <a:cs typeface="Arabic Transparent" pitchFamily="2" charset="0"/>
            </a:endParaRPr>
          </a:p>
          <a:p>
            <a:pPr algn="r" rtl="1" eaLnBrk="1" fontAlgn="ctr" hangingPunct="1">
              <a:lnSpc>
                <a:spcPct val="80000"/>
              </a:lnSpc>
              <a:buFont typeface="Wingdings" panose="05000000000000000000" pitchFamily="2" charset="2"/>
              <a:buNone/>
              <a:defRPr/>
            </a:pPr>
            <a:r>
              <a:rPr lang="ar-SA" altLang="zh-CN" sz="2000" dirty="0">
                <a:solidFill>
                  <a:srgbClr val="000000"/>
                </a:solidFill>
                <a:cs typeface="Arabic Transparent" pitchFamily="2" charset="0"/>
              </a:rPr>
              <a:t>         كاكتساب مهارة اللغة والمحاسبة، واستخدام الحاسوب وهي</a:t>
            </a:r>
            <a:r>
              <a:rPr lang="ar-AE" altLang="zh-CN" sz="2000" dirty="0">
                <a:solidFill>
                  <a:srgbClr val="000000"/>
                </a:solidFill>
                <a:cs typeface="Arabic Transparent" pitchFamily="2" charset="0"/>
              </a:rPr>
              <a:t> </a:t>
            </a:r>
            <a:r>
              <a:rPr lang="ar-SA" altLang="zh-CN" sz="2000" dirty="0">
                <a:solidFill>
                  <a:srgbClr val="000000"/>
                </a:solidFill>
                <a:cs typeface="Arabic Transparent" pitchFamily="2" charset="0"/>
              </a:rPr>
              <a:t>مطلوبة أكثر في المستويات الإدارية الدنيا</a:t>
            </a:r>
            <a:endParaRPr lang="en-US" altLang="zh-CN" sz="2000" dirty="0">
              <a:solidFill>
                <a:srgbClr val="000000"/>
              </a:solidFill>
              <a:ea typeface="SimSun" pitchFamily="2" charset="-122"/>
            </a:endParaRPr>
          </a:p>
        </p:txBody>
      </p:sp>
      <p:sp>
        <p:nvSpPr>
          <p:cNvPr id="2" name="Date Placeholder 1"/>
          <p:cNvSpPr>
            <a:spLocks noGrp="1"/>
          </p:cNvSpPr>
          <p:nvPr>
            <p:ph type="dt" sz="half" idx="10"/>
          </p:nvPr>
        </p:nvSpPr>
        <p:spPr/>
        <p:txBody>
          <a:bodyPr/>
          <a:lstStyle/>
          <a:p>
            <a:pPr>
              <a:defRPr/>
            </a:pPr>
            <a:fld id="{A30A6D93-E4CC-4222-8A86-E587692D74F6}" type="datetime2">
              <a:rPr lang="en-US" smtClean="0"/>
              <a:t>Wednesday, September 18, 2024</a:t>
            </a:fld>
            <a:endParaRPr lang="en-US"/>
          </a:p>
        </p:txBody>
      </p:sp>
    </p:spTree>
    <p:extLst>
      <p:ext uri="{BB962C8B-B14F-4D97-AF65-F5344CB8AC3E}">
        <p14:creationId xmlns:p14="http://schemas.microsoft.com/office/powerpoint/2010/main" val="30550271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5846">
                                            <p:bg/>
                                          </p:spTgt>
                                        </p:tgtEl>
                                        <p:attrNameLst>
                                          <p:attrName>style.visibility</p:attrName>
                                        </p:attrNameLst>
                                      </p:cBhvr>
                                      <p:to>
                                        <p:strVal val="visible"/>
                                      </p:to>
                                    </p:set>
                                    <p:animEffect transition="in" filter="fade">
                                      <p:cBhvr>
                                        <p:cTn id="7" dur="500"/>
                                        <p:tgtEl>
                                          <p:spTgt spid="35846">
                                            <p:bg/>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5846">
                                            <p:txEl>
                                              <p:pRg st="0" end="0"/>
                                            </p:txEl>
                                          </p:spTgt>
                                        </p:tgtEl>
                                        <p:attrNameLst>
                                          <p:attrName>style.visibility</p:attrName>
                                        </p:attrNameLst>
                                      </p:cBhvr>
                                      <p:to>
                                        <p:strVal val="visible"/>
                                      </p:to>
                                    </p:set>
                                    <p:animEffect transition="in" filter="fade">
                                      <p:cBhvr>
                                        <p:cTn id="11" dur="500"/>
                                        <p:tgtEl>
                                          <p:spTgt spid="35846">
                                            <p:txEl>
                                              <p:pRg st="0" end="0"/>
                                            </p:txEl>
                                          </p:spTgt>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5846">
                                            <p:txEl>
                                              <p:pRg st="1" end="1"/>
                                            </p:txEl>
                                          </p:spTgt>
                                        </p:tgtEl>
                                        <p:attrNameLst>
                                          <p:attrName>style.visibility</p:attrName>
                                        </p:attrNameLst>
                                      </p:cBhvr>
                                      <p:to>
                                        <p:strVal val="visible"/>
                                      </p:to>
                                    </p:set>
                                    <p:animEffect transition="in" filter="fade">
                                      <p:cBhvr>
                                        <p:cTn id="15" dur="500"/>
                                        <p:tgtEl>
                                          <p:spTgt spid="35846">
                                            <p:txEl>
                                              <p:pRg st="1" end="1"/>
                                            </p:txEl>
                                          </p:spTgt>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5846">
                                            <p:txEl>
                                              <p:pRg st="2" end="2"/>
                                            </p:txEl>
                                          </p:spTgt>
                                        </p:tgtEl>
                                        <p:attrNameLst>
                                          <p:attrName>style.visibility</p:attrName>
                                        </p:attrNameLst>
                                      </p:cBhvr>
                                      <p:to>
                                        <p:strVal val="visible"/>
                                      </p:to>
                                    </p:set>
                                    <p:animEffect transition="in" filter="fade">
                                      <p:cBhvr>
                                        <p:cTn id="19" dur="500"/>
                                        <p:tgtEl>
                                          <p:spTgt spid="35846">
                                            <p:txEl>
                                              <p:pRg st="2" end="2"/>
                                            </p:txEl>
                                          </p:spTgt>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5846">
                                            <p:txEl>
                                              <p:pRg st="4" end="4"/>
                                            </p:txEl>
                                          </p:spTgt>
                                        </p:tgtEl>
                                        <p:attrNameLst>
                                          <p:attrName>style.visibility</p:attrName>
                                        </p:attrNameLst>
                                      </p:cBhvr>
                                      <p:to>
                                        <p:strVal val="visible"/>
                                      </p:to>
                                    </p:set>
                                    <p:animEffect transition="in" filter="fade">
                                      <p:cBhvr>
                                        <p:cTn id="23" dur="500"/>
                                        <p:tgtEl>
                                          <p:spTgt spid="35846">
                                            <p:txEl>
                                              <p:pRg st="4" end="4"/>
                                            </p:txEl>
                                          </p:spTgt>
                                        </p:tgtEl>
                                      </p:cBhvr>
                                    </p:animEffect>
                                  </p:childTnLst>
                                </p:cTn>
                              </p:par>
                            </p:childTnLst>
                          </p:cTn>
                        </p:par>
                        <p:par>
                          <p:cTn id="24" fill="hold" nodeType="afterGroup">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5846">
                                            <p:txEl>
                                              <p:pRg st="5" end="5"/>
                                            </p:txEl>
                                          </p:spTgt>
                                        </p:tgtEl>
                                        <p:attrNameLst>
                                          <p:attrName>style.visibility</p:attrName>
                                        </p:attrNameLst>
                                      </p:cBhvr>
                                      <p:to>
                                        <p:strVal val="visible"/>
                                      </p:to>
                                    </p:set>
                                    <p:animEffect transition="in" filter="fade">
                                      <p:cBhvr>
                                        <p:cTn id="27" dur="500"/>
                                        <p:tgtEl>
                                          <p:spTgt spid="35846">
                                            <p:txEl>
                                              <p:pRg st="5" end="5"/>
                                            </p:txEl>
                                          </p:spTgt>
                                        </p:tgtEl>
                                      </p:cBhvr>
                                    </p:animEffect>
                                  </p:childTnLst>
                                </p:cTn>
                              </p:par>
                            </p:childTnLst>
                          </p:cTn>
                        </p:par>
                        <p:par>
                          <p:cTn id="28" fill="hold" nodeType="afterGroup">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5846">
                                            <p:txEl>
                                              <p:pRg st="7" end="7"/>
                                            </p:txEl>
                                          </p:spTgt>
                                        </p:tgtEl>
                                        <p:attrNameLst>
                                          <p:attrName>style.visibility</p:attrName>
                                        </p:attrNameLst>
                                      </p:cBhvr>
                                      <p:to>
                                        <p:strVal val="visible"/>
                                      </p:to>
                                    </p:set>
                                    <p:animEffect transition="in" filter="fade">
                                      <p:cBhvr>
                                        <p:cTn id="31" dur="500"/>
                                        <p:tgtEl>
                                          <p:spTgt spid="35846">
                                            <p:txEl>
                                              <p:pRg st="7" end="7"/>
                                            </p:txEl>
                                          </p:spTgt>
                                        </p:tgtEl>
                                      </p:cBhvr>
                                    </p:animEffect>
                                  </p:childTnLst>
                                </p:cTn>
                              </p:par>
                            </p:childTnLst>
                          </p:cTn>
                        </p:par>
                        <p:par>
                          <p:cTn id="32" fill="hold" nodeType="afterGroup">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5846">
                                            <p:txEl>
                                              <p:pRg st="8" end="8"/>
                                            </p:txEl>
                                          </p:spTgt>
                                        </p:tgtEl>
                                        <p:attrNameLst>
                                          <p:attrName>style.visibility</p:attrName>
                                        </p:attrNameLst>
                                      </p:cBhvr>
                                      <p:to>
                                        <p:strVal val="visible"/>
                                      </p:to>
                                    </p:set>
                                    <p:animEffect transition="in" filter="fade">
                                      <p:cBhvr>
                                        <p:cTn id="35" dur="500"/>
                                        <p:tgtEl>
                                          <p:spTgt spid="3584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3BB71-2C08-4FF2-8298-8BC287106590}" type="datetime2">
              <a:rPr lang="en-US" smtClean="0"/>
              <a:t>Wednesday, September 18, 2024</a:t>
            </a:fld>
            <a:endParaRPr lang="en-US"/>
          </a:p>
        </p:txBody>
      </p:sp>
      <p:pic>
        <p:nvPicPr>
          <p:cNvPr id="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21217" y="410350"/>
            <a:ext cx="10632583" cy="570711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8"/>
          <p:cNvSpPr>
            <a:spLocks noChangeArrowheads="1"/>
          </p:cNvSpPr>
          <p:nvPr/>
        </p:nvSpPr>
        <p:spPr bwMode="auto">
          <a:xfrm>
            <a:off x="4904533" y="666776"/>
            <a:ext cx="52886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ar-SA" altLang="zh-CN" sz="2400" b="1" dirty="0">
                <a:cs typeface="Arabic Transparent" panose="020B0604020202020204" pitchFamily="34" charset="0"/>
              </a:rPr>
              <a:t>شكل يبين توزيع المهارات على المستويات الإدارية</a:t>
            </a:r>
            <a:r>
              <a:rPr lang="ar-SA" altLang="zh-CN" sz="2800" dirty="0">
                <a:cs typeface="Arabic Transparent" panose="020B0604020202020204" pitchFamily="34" charset="0"/>
              </a:rPr>
              <a:t> </a:t>
            </a:r>
          </a:p>
        </p:txBody>
      </p:sp>
    </p:spTree>
    <p:extLst>
      <p:ext uri="{BB962C8B-B14F-4D97-AF65-F5344CB8AC3E}">
        <p14:creationId xmlns:p14="http://schemas.microsoft.com/office/powerpoint/2010/main" val="40209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500"/>
                                        <p:tgtEl>
                                          <p:spTgt spid="4"/>
                                        </p:tgtEl>
                                      </p:cBhvr>
                                    </p:animEffect>
                                  </p:childTnLst>
                                </p:cTn>
                              </p:par>
                              <p:par>
                                <p:cTn id="8" presetID="21" presetClass="entr" presetSubtype="4"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heel(4)">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TotalTime>
  <Words>2516</Words>
  <Application>Microsoft Office PowerPoint</Application>
  <PresentationFormat>Widescreen</PresentationFormat>
  <Paragraphs>191</Paragraphs>
  <Slides>35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SimSun</vt:lpstr>
      <vt:lpstr>Arabic Transparent</vt:lpstr>
      <vt:lpstr>Arial</vt:lpstr>
      <vt:lpstr>Calibri</vt:lpstr>
      <vt:lpstr>Calibri Light</vt:lpstr>
      <vt:lpstr>Wingdings</vt:lpstr>
      <vt:lpstr>Office Theme</vt:lpstr>
      <vt:lpstr>تعريف الإدارة ومدارسها </vt:lpstr>
      <vt:lpstr>تعريف الإدارة و مدارسها</vt:lpstr>
      <vt:lpstr>PowerPoint Presentation</vt:lpstr>
      <vt:lpstr>مفهوم الإدارة</vt:lpstr>
      <vt:lpstr>مفهوم الإدارة</vt:lpstr>
      <vt:lpstr>ما هي العملية الإدارية : Management Process </vt:lpstr>
      <vt:lpstr> ب)  الإدارة كعـلم :  Management as a science</vt:lpstr>
      <vt:lpstr>PowerPoint Presentation</vt:lpstr>
      <vt:lpstr>PowerPoint Presentation</vt:lpstr>
      <vt:lpstr>PowerPoint Presentation</vt:lpstr>
      <vt:lpstr>PowerPoint Presentation</vt:lpstr>
      <vt:lpstr>نظره تاريخية في الإدارة</vt:lpstr>
      <vt:lpstr>نظرية الإدارة العامة:هنري فايول </vt:lpstr>
      <vt:lpstr>PowerPoint Presentation</vt:lpstr>
      <vt:lpstr>أسئلة للمناقشة</vt:lpstr>
      <vt:lpstr>PowerPoint Presentation</vt:lpstr>
      <vt:lpstr>PowerPoint Presentation</vt:lpstr>
      <vt:lpstr>PowerPoint Presentation</vt:lpstr>
      <vt:lpstr>PowerPoint Presentation</vt:lpstr>
      <vt:lpstr>نظرية البيروقراطية</vt:lpstr>
      <vt:lpstr>نظرية البيروقراطية</vt:lpstr>
      <vt:lpstr>PowerPoint Presentation</vt:lpstr>
      <vt:lpstr>PowerPoint Presentation</vt:lpstr>
      <vt:lpstr>PowerPoint Presentation</vt:lpstr>
      <vt:lpstr>PowerPoint Presentation</vt:lpstr>
      <vt:lpstr>نظرية X and Y لـ مكريجور MCGreogor  </vt:lpstr>
      <vt:lpstr>أسئلة للمناقشة</vt:lpstr>
      <vt:lpstr>مقارنة بين المدرسة التقليدية الكلاسيكية و مدرسة العلاقات الانسانية </vt:lpstr>
      <vt:lpstr>الاتجاهات الحديثة</vt:lpstr>
      <vt:lpstr>المدخل الكمي</vt:lpstr>
      <vt:lpstr>مدخل النظم</vt:lpstr>
      <vt:lpstr>مدخل النظم</vt:lpstr>
      <vt:lpstr>المدخل الشرطي او الموقفي</vt:lpstr>
      <vt:lpstr>مدرسة الأدارة بالأهداف</vt:lpstr>
      <vt:lpstr>مشكلات إدارية معاصرة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Salim Al Jundi</dc:creator>
  <cp:lastModifiedBy>Salem Al-Jundi</cp:lastModifiedBy>
  <cp:revision>47</cp:revision>
  <dcterms:created xsi:type="dcterms:W3CDTF">2019-12-27T10:39:18Z</dcterms:created>
  <dcterms:modified xsi:type="dcterms:W3CDTF">2024-09-18T09:41:03Z</dcterms:modified>
</cp:coreProperties>
</file>