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sldIdLst>
    <p:sldId id="256" r:id="rId2"/>
    <p:sldId id="386" r:id="rId3"/>
    <p:sldId id="366" r:id="rId4"/>
    <p:sldId id="300" r:id="rId5"/>
    <p:sldId id="385" r:id="rId6"/>
    <p:sldId id="301" r:id="rId7"/>
    <p:sldId id="367" r:id="rId8"/>
    <p:sldId id="368" r:id="rId9"/>
    <p:sldId id="369" r:id="rId10"/>
    <p:sldId id="370" r:id="rId11"/>
    <p:sldId id="371" r:id="rId12"/>
    <p:sldId id="372" r:id="rId13"/>
    <p:sldId id="373" r:id="rId14"/>
    <p:sldId id="374" r:id="rId15"/>
    <p:sldId id="375" r:id="rId16"/>
    <p:sldId id="376" r:id="rId17"/>
    <p:sldId id="377" r:id="rId18"/>
    <p:sldId id="378" r:id="rId19"/>
    <p:sldId id="379" r:id="rId20"/>
    <p:sldId id="380" r:id="rId21"/>
    <p:sldId id="381" r:id="rId22"/>
    <p:sldId id="382" r:id="rId23"/>
    <p:sldId id="383" r:id="rId24"/>
    <p:sldId id="384"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6766C1-831E-408B-BC90-EEBA2A8C08D8}" type="datetimeFigureOut">
              <a:rPr lang="en-AE" smtClean="0"/>
              <a:t>13/02/2024</a:t>
            </a:fld>
            <a:endParaRPr lang="en-A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CC0616-1024-46F6-8CFE-3DDC17727AD5}" type="slidenum">
              <a:rPr lang="en-AE" smtClean="0"/>
              <a:t>‹#›</a:t>
            </a:fld>
            <a:endParaRPr lang="en-AE"/>
          </a:p>
        </p:txBody>
      </p:sp>
    </p:spTree>
    <p:extLst>
      <p:ext uri="{BB962C8B-B14F-4D97-AF65-F5344CB8AC3E}">
        <p14:creationId xmlns:p14="http://schemas.microsoft.com/office/powerpoint/2010/main" val="34000122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48EA2-E093-F596-5B0B-865052F92CA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E"/>
          </a:p>
        </p:txBody>
      </p:sp>
      <p:sp>
        <p:nvSpPr>
          <p:cNvPr id="3" name="Subtitle 2">
            <a:extLst>
              <a:ext uri="{FF2B5EF4-FFF2-40B4-BE49-F238E27FC236}">
                <a16:creationId xmlns:a16="http://schemas.microsoft.com/office/drawing/2014/main" id="{A80F74D9-D306-4C32-D329-459D7CCA2B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E"/>
          </a:p>
        </p:txBody>
      </p:sp>
      <p:sp>
        <p:nvSpPr>
          <p:cNvPr id="4" name="Date Placeholder 3">
            <a:extLst>
              <a:ext uri="{FF2B5EF4-FFF2-40B4-BE49-F238E27FC236}">
                <a16:creationId xmlns:a16="http://schemas.microsoft.com/office/drawing/2014/main" id="{9E0694F1-4E1C-8E8F-0713-73318C595D5A}"/>
              </a:ext>
            </a:extLst>
          </p:cNvPr>
          <p:cNvSpPr>
            <a:spLocks noGrp="1"/>
          </p:cNvSpPr>
          <p:nvPr>
            <p:ph type="dt" sz="half" idx="10"/>
          </p:nvPr>
        </p:nvSpPr>
        <p:spPr/>
        <p:txBody>
          <a:bodyPr/>
          <a:lstStyle/>
          <a:p>
            <a:fld id="{309B0306-5503-4B58-91BD-54D94F070777}" type="datetime1">
              <a:rPr lang="en-AE" smtClean="0"/>
              <a:t>13/02/2024</a:t>
            </a:fld>
            <a:endParaRPr lang="en-AE"/>
          </a:p>
        </p:txBody>
      </p:sp>
      <p:sp>
        <p:nvSpPr>
          <p:cNvPr id="5" name="Footer Placeholder 4">
            <a:extLst>
              <a:ext uri="{FF2B5EF4-FFF2-40B4-BE49-F238E27FC236}">
                <a16:creationId xmlns:a16="http://schemas.microsoft.com/office/drawing/2014/main" id="{F2298238-B9B1-E277-EBC6-190BB2427228}"/>
              </a:ext>
            </a:extLst>
          </p:cNvPr>
          <p:cNvSpPr>
            <a:spLocks noGrp="1"/>
          </p:cNvSpPr>
          <p:nvPr>
            <p:ph type="ftr" sz="quarter" idx="11"/>
          </p:nvPr>
        </p:nvSpPr>
        <p:spPr/>
        <p:txBody>
          <a:bodyPr anchor="t"/>
          <a:lstStyle>
            <a:lvl1pPr>
              <a:defRPr sz="2400" b="1"/>
            </a:lvl1pPr>
          </a:lstStyle>
          <a:p>
            <a:endParaRPr lang="en-AE" dirty="0"/>
          </a:p>
        </p:txBody>
      </p:sp>
      <p:sp>
        <p:nvSpPr>
          <p:cNvPr id="6" name="Slide Number Placeholder 5">
            <a:extLst>
              <a:ext uri="{FF2B5EF4-FFF2-40B4-BE49-F238E27FC236}">
                <a16:creationId xmlns:a16="http://schemas.microsoft.com/office/drawing/2014/main" id="{202F99C2-3024-7280-6149-48C86B905E57}"/>
              </a:ext>
            </a:extLst>
          </p:cNvPr>
          <p:cNvSpPr>
            <a:spLocks noGrp="1"/>
          </p:cNvSpPr>
          <p:nvPr>
            <p:ph type="sldNum" sz="quarter" idx="12"/>
          </p:nvPr>
        </p:nvSpPr>
        <p:spPr/>
        <p:txBody>
          <a:bodyPr/>
          <a:lstStyle/>
          <a:p>
            <a:fld id="{9D7E10A5-D6BE-49F1-B6B0-3994C46CDFDC}" type="slidenum">
              <a:rPr lang="en-AE" smtClean="0"/>
              <a:t>‹#›</a:t>
            </a:fld>
            <a:endParaRPr lang="en-AE"/>
          </a:p>
        </p:txBody>
      </p:sp>
    </p:spTree>
    <p:extLst>
      <p:ext uri="{BB962C8B-B14F-4D97-AF65-F5344CB8AC3E}">
        <p14:creationId xmlns:p14="http://schemas.microsoft.com/office/powerpoint/2010/main" val="1693064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925BD-D0AA-6486-26B8-B34AC1497BF3}"/>
              </a:ext>
            </a:extLst>
          </p:cNvPr>
          <p:cNvSpPr>
            <a:spLocks noGrp="1"/>
          </p:cNvSpPr>
          <p:nvPr>
            <p:ph type="title"/>
          </p:nvPr>
        </p:nvSpPr>
        <p:spPr>
          <a:solidFill>
            <a:schemeClr val="bg1">
              <a:lumMod val="95000"/>
            </a:schemeClr>
          </a:solidFill>
        </p:spPr>
        <p:style>
          <a:lnRef idx="2">
            <a:schemeClr val="accent6"/>
          </a:lnRef>
          <a:fillRef idx="1">
            <a:schemeClr val="lt1"/>
          </a:fillRef>
          <a:effectRef idx="0">
            <a:schemeClr val="accent6"/>
          </a:effectRef>
          <a:fontRef idx="minor">
            <a:schemeClr val="dk1"/>
          </a:fontRef>
        </p:style>
        <p:txBody>
          <a:bodyPr/>
          <a:lstStyle>
            <a:lvl1pPr>
              <a:defRPr b="1">
                <a:solidFill>
                  <a:srgbClr val="FF0000"/>
                </a:solidFill>
              </a:defRPr>
            </a:lvl1pPr>
          </a:lstStyle>
          <a:p>
            <a:r>
              <a:rPr lang="en-US" dirty="0"/>
              <a:t>Click to edit Master title style</a:t>
            </a:r>
            <a:endParaRPr lang="en-AE" dirty="0"/>
          </a:p>
        </p:txBody>
      </p:sp>
      <p:sp>
        <p:nvSpPr>
          <p:cNvPr id="3" name="Content Placeholder 2">
            <a:extLst>
              <a:ext uri="{FF2B5EF4-FFF2-40B4-BE49-F238E27FC236}">
                <a16:creationId xmlns:a16="http://schemas.microsoft.com/office/drawing/2014/main" id="{103AAA4D-1C5A-CAC0-E8F7-32C7B61C09FB}"/>
              </a:ext>
            </a:extLst>
          </p:cNvPr>
          <p:cNvSpPr>
            <a:spLocks noGrp="1"/>
          </p:cNvSpPr>
          <p:nvPr>
            <p:ph idx="1"/>
          </p:nvPr>
        </p:nvSpPr>
        <p:spPr>
          <a:custGeom>
            <a:avLst/>
            <a:gdLst>
              <a:gd name="connsiteX0" fmla="*/ 0 w 10515600"/>
              <a:gd name="connsiteY0" fmla="*/ 0 h 4351338"/>
              <a:gd name="connsiteX1" fmla="*/ 794512 w 10515600"/>
              <a:gd name="connsiteY1" fmla="*/ 0 h 4351338"/>
              <a:gd name="connsiteX2" fmla="*/ 1589024 w 10515600"/>
              <a:gd name="connsiteY2" fmla="*/ 0 h 4351338"/>
              <a:gd name="connsiteX3" fmla="*/ 2383536 w 10515600"/>
              <a:gd name="connsiteY3" fmla="*/ 0 h 4351338"/>
              <a:gd name="connsiteX4" fmla="*/ 2967736 w 10515600"/>
              <a:gd name="connsiteY4" fmla="*/ 0 h 4351338"/>
              <a:gd name="connsiteX5" fmla="*/ 3236468 w 10515600"/>
              <a:gd name="connsiteY5" fmla="*/ 0 h 4351338"/>
              <a:gd name="connsiteX6" fmla="*/ 4030980 w 10515600"/>
              <a:gd name="connsiteY6" fmla="*/ 0 h 4351338"/>
              <a:gd name="connsiteX7" fmla="*/ 4299712 w 10515600"/>
              <a:gd name="connsiteY7" fmla="*/ 0 h 4351338"/>
              <a:gd name="connsiteX8" fmla="*/ 4568444 w 10515600"/>
              <a:gd name="connsiteY8" fmla="*/ 0 h 4351338"/>
              <a:gd name="connsiteX9" fmla="*/ 5047488 w 10515600"/>
              <a:gd name="connsiteY9" fmla="*/ 0 h 4351338"/>
              <a:gd name="connsiteX10" fmla="*/ 5316220 w 10515600"/>
              <a:gd name="connsiteY10" fmla="*/ 0 h 4351338"/>
              <a:gd name="connsiteX11" fmla="*/ 5795264 w 10515600"/>
              <a:gd name="connsiteY11" fmla="*/ 0 h 4351338"/>
              <a:gd name="connsiteX12" fmla="*/ 6063996 w 10515600"/>
              <a:gd name="connsiteY12" fmla="*/ 0 h 4351338"/>
              <a:gd name="connsiteX13" fmla="*/ 6648196 w 10515600"/>
              <a:gd name="connsiteY13" fmla="*/ 0 h 4351338"/>
              <a:gd name="connsiteX14" fmla="*/ 7337552 w 10515600"/>
              <a:gd name="connsiteY14" fmla="*/ 0 h 4351338"/>
              <a:gd name="connsiteX15" fmla="*/ 7816596 w 10515600"/>
              <a:gd name="connsiteY15" fmla="*/ 0 h 4351338"/>
              <a:gd name="connsiteX16" fmla="*/ 8611108 w 10515600"/>
              <a:gd name="connsiteY16" fmla="*/ 0 h 4351338"/>
              <a:gd name="connsiteX17" fmla="*/ 9405620 w 10515600"/>
              <a:gd name="connsiteY17" fmla="*/ 0 h 4351338"/>
              <a:gd name="connsiteX18" fmla="*/ 10515600 w 10515600"/>
              <a:gd name="connsiteY18" fmla="*/ 0 h 4351338"/>
              <a:gd name="connsiteX19" fmla="*/ 10515600 w 10515600"/>
              <a:gd name="connsiteY19" fmla="*/ 413377 h 4351338"/>
              <a:gd name="connsiteX20" fmla="*/ 10515600 w 10515600"/>
              <a:gd name="connsiteY20" fmla="*/ 1000808 h 4351338"/>
              <a:gd name="connsiteX21" fmla="*/ 10515600 w 10515600"/>
              <a:gd name="connsiteY21" fmla="*/ 1457698 h 4351338"/>
              <a:gd name="connsiteX22" fmla="*/ 10515600 w 10515600"/>
              <a:gd name="connsiteY22" fmla="*/ 2001615 h 4351338"/>
              <a:gd name="connsiteX23" fmla="*/ 10515600 w 10515600"/>
              <a:gd name="connsiteY23" fmla="*/ 2414993 h 4351338"/>
              <a:gd name="connsiteX24" fmla="*/ 10515600 w 10515600"/>
              <a:gd name="connsiteY24" fmla="*/ 2871883 h 4351338"/>
              <a:gd name="connsiteX25" fmla="*/ 10515600 w 10515600"/>
              <a:gd name="connsiteY25" fmla="*/ 3459314 h 4351338"/>
              <a:gd name="connsiteX26" fmla="*/ 10515600 w 10515600"/>
              <a:gd name="connsiteY26" fmla="*/ 4351338 h 4351338"/>
              <a:gd name="connsiteX27" fmla="*/ 10141712 w 10515600"/>
              <a:gd name="connsiteY27" fmla="*/ 4351338 h 4351338"/>
              <a:gd name="connsiteX28" fmla="*/ 9662668 w 10515600"/>
              <a:gd name="connsiteY28" fmla="*/ 4351338 h 4351338"/>
              <a:gd name="connsiteX29" fmla="*/ 9288780 w 10515600"/>
              <a:gd name="connsiteY29" fmla="*/ 4351338 h 4351338"/>
              <a:gd name="connsiteX30" fmla="*/ 8809736 w 10515600"/>
              <a:gd name="connsiteY30" fmla="*/ 4351338 h 4351338"/>
              <a:gd name="connsiteX31" fmla="*/ 8120380 w 10515600"/>
              <a:gd name="connsiteY31" fmla="*/ 4351338 h 4351338"/>
              <a:gd name="connsiteX32" fmla="*/ 7325868 w 10515600"/>
              <a:gd name="connsiteY32" fmla="*/ 4351338 h 4351338"/>
              <a:gd name="connsiteX33" fmla="*/ 6741668 w 10515600"/>
              <a:gd name="connsiteY33" fmla="*/ 4351338 h 4351338"/>
              <a:gd name="connsiteX34" fmla="*/ 6052312 w 10515600"/>
              <a:gd name="connsiteY34" fmla="*/ 4351338 h 4351338"/>
              <a:gd name="connsiteX35" fmla="*/ 5362956 w 10515600"/>
              <a:gd name="connsiteY35" fmla="*/ 4351338 h 4351338"/>
              <a:gd name="connsiteX36" fmla="*/ 5094224 w 10515600"/>
              <a:gd name="connsiteY36" fmla="*/ 4351338 h 4351338"/>
              <a:gd name="connsiteX37" fmla="*/ 4404868 w 10515600"/>
              <a:gd name="connsiteY37" fmla="*/ 4351338 h 4351338"/>
              <a:gd name="connsiteX38" fmla="*/ 3925824 w 10515600"/>
              <a:gd name="connsiteY38" fmla="*/ 4351338 h 4351338"/>
              <a:gd name="connsiteX39" fmla="*/ 3657092 w 10515600"/>
              <a:gd name="connsiteY39" fmla="*/ 4351338 h 4351338"/>
              <a:gd name="connsiteX40" fmla="*/ 3178048 w 10515600"/>
              <a:gd name="connsiteY40" fmla="*/ 4351338 h 4351338"/>
              <a:gd name="connsiteX41" fmla="*/ 2383536 w 10515600"/>
              <a:gd name="connsiteY41" fmla="*/ 4351338 h 4351338"/>
              <a:gd name="connsiteX42" fmla="*/ 2009648 w 10515600"/>
              <a:gd name="connsiteY42" fmla="*/ 4351338 h 4351338"/>
              <a:gd name="connsiteX43" fmla="*/ 1635760 w 10515600"/>
              <a:gd name="connsiteY43" fmla="*/ 4351338 h 4351338"/>
              <a:gd name="connsiteX44" fmla="*/ 1367028 w 10515600"/>
              <a:gd name="connsiteY44" fmla="*/ 4351338 h 4351338"/>
              <a:gd name="connsiteX45" fmla="*/ 572516 w 10515600"/>
              <a:gd name="connsiteY45" fmla="*/ 4351338 h 4351338"/>
              <a:gd name="connsiteX46" fmla="*/ 0 w 10515600"/>
              <a:gd name="connsiteY46" fmla="*/ 4351338 h 4351338"/>
              <a:gd name="connsiteX47" fmla="*/ 0 w 10515600"/>
              <a:gd name="connsiteY47" fmla="*/ 3937961 h 4351338"/>
              <a:gd name="connsiteX48" fmla="*/ 0 w 10515600"/>
              <a:gd name="connsiteY48" fmla="*/ 3394044 h 4351338"/>
              <a:gd name="connsiteX49" fmla="*/ 0 w 10515600"/>
              <a:gd name="connsiteY49" fmla="*/ 2806613 h 4351338"/>
              <a:gd name="connsiteX50" fmla="*/ 0 w 10515600"/>
              <a:gd name="connsiteY50" fmla="*/ 2306209 h 4351338"/>
              <a:gd name="connsiteX51" fmla="*/ 0 w 10515600"/>
              <a:gd name="connsiteY51" fmla="*/ 1805805 h 4351338"/>
              <a:gd name="connsiteX52" fmla="*/ 0 w 10515600"/>
              <a:gd name="connsiteY52" fmla="*/ 1348915 h 4351338"/>
              <a:gd name="connsiteX53" fmla="*/ 0 w 10515600"/>
              <a:gd name="connsiteY53" fmla="*/ 804998 h 4351338"/>
              <a:gd name="connsiteX54" fmla="*/ 0 w 10515600"/>
              <a:gd name="connsiteY54" fmla="*/ 0 h 4351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10515600" h="4351338" fill="none" extrusionOk="0">
                <a:moveTo>
                  <a:pt x="0" y="0"/>
                </a:moveTo>
                <a:cubicBezTo>
                  <a:pt x="366388" y="-13445"/>
                  <a:pt x="564167" y="80571"/>
                  <a:pt x="794512" y="0"/>
                </a:cubicBezTo>
                <a:cubicBezTo>
                  <a:pt x="1024857" y="-80571"/>
                  <a:pt x="1391150" y="2820"/>
                  <a:pt x="1589024" y="0"/>
                </a:cubicBezTo>
                <a:cubicBezTo>
                  <a:pt x="1786898" y="-2820"/>
                  <a:pt x="2046873" y="11058"/>
                  <a:pt x="2383536" y="0"/>
                </a:cubicBezTo>
                <a:cubicBezTo>
                  <a:pt x="2720199" y="-11058"/>
                  <a:pt x="2764752" y="30524"/>
                  <a:pt x="2967736" y="0"/>
                </a:cubicBezTo>
                <a:cubicBezTo>
                  <a:pt x="3170720" y="-30524"/>
                  <a:pt x="3150415" y="12509"/>
                  <a:pt x="3236468" y="0"/>
                </a:cubicBezTo>
                <a:cubicBezTo>
                  <a:pt x="3322521" y="-12509"/>
                  <a:pt x="3813534" y="26598"/>
                  <a:pt x="4030980" y="0"/>
                </a:cubicBezTo>
                <a:cubicBezTo>
                  <a:pt x="4248426" y="-26598"/>
                  <a:pt x="4186578" y="24355"/>
                  <a:pt x="4299712" y="0"/>
                </a:cubicBezTo>
                <a:cubicBezTo>
                  <a:pt x="4412846" y="-24355"/>
                  <a:pt x="4463481" y="17641"/>
                  <a:pt x="4568444" y="0"/>
                </a:cubicBezTo>
                <a:cubicBezTo>
                  <a:pt x="4673407" y="-17641"/>
                  <a:pt x="4897040" y="10844"/>
                  <a:pt x="5047488" y="0"/>
                </a:cubicBezTo>
                <a:cubicBezTo>
                  <a:pt x="5197936" y="-10844"/>
                  <a:pt x="5191568" y="6609"/>
                  <a:pt x="5316220" y="0"/>
                </a:cubicBezTo>
                <a:cubicBezTo>
                  <a:pt x="5440872" y="-6609"/>
                  <a:pt x="5641029" y="33699"/>
                  <a:pt x="5795264" y="0"/>
                </a:cubicBezTo>
                <a:cubicBezTo>
                  <a:pt x="5949499" y="-33699"/>
                  <a:pt x="5960774" y="30224"/>
                  <a:pt x="6063996" y="0"/>
                </a:cubicBezTo>
                <a:cubicBezTo>
                  <a:pt x="6167218" y="-30224"/>
                  <a:pt x="6366479" y="63364"/>
                  <a:pt x="6648196" y="0"/>
                </a:cubicBezTo>
                <a:cubicBezTo>
                  <a:pt x="6929913" y="-63364"/>
                  <a:pt x="7181560" y="16033"/>
                  <a:pt x="7337552" y="0"/>
                </a:cubicBezTo>
                <a:cubicBezTo>
                  <a:pt x="7493544" y="-16033"/>
                  <a:pt x="7708249" y="53180"/>
                  <a:pt x="7816596" y="0"/>
                </a:cubicBezTo>
                <a:cubicBezTo>
                  <a:pt x="7924943" y="-53180"/>
                  <a:pt x="8259020" y="54302"/>
                  <a:pt x="8611108" y="0"/>
                </a:cubicBezTo>
                <a:cubicBezTo>
                  <a:pt x="8963196" y="-54302"/>
                  <a:pt x="9107264" y="59773"/>
                  <a:pt x="9405620" y="0"/>
                </a:cubicBezTo>
                <a:cubicBezTo>
                  <a:pt x="9703976" y="-59773"/>
                  <a:pt x="10157368" y="62658"/>
                  <a:pt x="10515600" y="0"/>
                </a:cubicBezTo>
                <a:cubicBezTo>
                  <a:pt x="10558640" y="149942"/>
                  <a:pt x="10468499" y="253726"/>
                  <a:pt x="10515600" y="413377"/>
                </a:cubicBezTo>
                <a:cubicBezTo>
                  <a:pt x="10562701" y="573028"/>
                  <a:pt x="10462279" y="851067"/>
                  <a:pt x="10515600" y="1000808"/>
                </a:cubicBezTo>
                <a:cubicBezTo>
                  <a:pt x="10568921" y="1150549"/>
                  <a:pt x="10483102" y="1281612"/>
                  <a:pt x="10515600" y="1457698"/>
                </a:cubicBezTo>
                <a:cubicBezTo>
                  <a:pt x="10548098" y="1633784"/>
                  <a:pt x="10498246" y="1739672"/>
                  <a:pt x="10515600" y="2001615"/>
                </a:cubicBezTo>
                <a:cubicBezTo>
                  <a:pt x="10532954" y="2263558"/>
                  <a:pt x="10469061" y="2273507"/>
                  <a:pt x="10515600" y="2414993"/>
                </a:cubicBezTo>
                <a:cubicBezTo>
                  <a:pt x="10562139" y="2556479"/>
                  <a:pt x="10479685" y="2775755"/>
                  <a:pt x="10515600" y="2871883"/>
                </a:cubicBezTo>
                <a:cubicBezTo>
                  <a:pt x="10551515" y="2968011"/>
                  <a:pt x="10470782" y="3327576"/>
                  <a:pt x="10515600" y="3459314"/>
                </a:cubicBezTo>
                <a:cubicBezTo>
                  <a:pt x="10560418" y="3591052"/>
                  <a:pt x="10470887" y="3919357"/>
                  <a:pt x="10515600" y="4351338"/>
                </a:cubicBezTo>
                <a:cubicBezTo>
                  <a:pt x="10370122" y="4380287"/>
                  <a:pt x="10294271" y="4343013"/>
                  <a:pt x="10141712" y="4351338"/>
                </a:cubicBezTo>
                <a:cubicBezTo>
                  <a:pt x="9989153" y="4359663"/>
                  <a:pt x="9765093" y="4313005"/>
                  <a:pt x="9662668" y="4351338"/>
                </a:cubicBezTo>
                <a:cubicBezTo>
                  <a:pt x="9560243" y="4389671"/>
                  <a:pt x="9388006" y="4307721"/>
                  <a:pt x="9288780" y="4351338"/>
                </a:cubicBezTo>
                <a:cubicBezTo>
                  <a:pt x="9189554" y="4394955"/>
                  <a:pt x="9022579" y="4339582"/>
                  <a:pt x="8809736" y="4351338"/>
                </a:cubicBezTo>
                <a:cubicBezTo>
                  <a:pt x="8596893" y="4363094"/>
                  <a:pt x="8307299" y="4298449"/>
                  <a:pt x="8120380" y="4351338"/>
                </a:cubicBezTo>
                <a:cubicBezTo>
                  <a:pt x="7933461" y="4404227"/>
                  <a:pt x="7652026" y="4264044"/>
                  <a:pt x="7325868" y="4351338"/>
                </a:cubicBezTo>
                <a:cubicBezTo>
                  <a:pt x="6999710" y="4438632"/>
                  <a:pt x="6962428" y="4335034"/>
                  <a:pt x="6741668" y="4351338"/>
                </a:cubicBezTo>
                <a:cubicBezTo>
                  <a:pt x="6520908" y="4367642"/>
                  <a:pt x="6306452" y="4333836"/>
                  <a:pt x="6052312" y="4351338"/>
                </a:cubicBezTo>
                <a:cubicBezTo>
                  <a:pt x="5798172" y="4368840"/>
                  <a:pt x="5673483" y="4323587"/>
                  <a:pt x="5362956" y="4351338"/>
                </a:cubicBezTo>
                <a:cubicBezTo>
                  <a:pt x="5052429" y="4379089"/>
                  <a:pt x="5164787" y="4333722"/>
                  <a:pt x="5094224" y="4351338"/>
                </a:cubicBezTo>
                <a:cubicBezTo>
                  <a:pt x="5023661" y="4368954"/>
                  <a:pt x="4575045" y="4296964"/>
                  <a:pt x="4404868" y="4351338"/>
                </a:cubicBezTo>
                <a:cubicBezTo>
                  <a:pt x="4234691" y="4405712"/>
                  <a:pt x="4073954" y="4294721"/>
                  <a:pt x="3925824" y="4351338"/>
                </a:cubicBezTo>
                <a:cubicBezTo>
                  <a:pt x="3777694" y="4407955"/>
                  <a:pt x="3731434" y="4344732"/>
                  <a:pt x="3657092" y="4351338"/>
                </a:cubicBezTo>
                <a:cubicBezTo>
                  <a:pt x="3582750" y="4357944"/>
                  <a:pt x="3408919" y="4317209"/>
                  <a:pt x="3178048" y="4351338"/>
                </a:cubicBezTo>
                <a:cubicBezTo>
                  <a:pt x="2947177" y="4385467"/>
                  <a:pt x="2733922" y="4273229"/>
                  <a:pt x="2383536" y="4351338"/>
                </a:cubicBezTo>
                <a:cubicBezTo>
                  <a:pt x="2033150" y="4429447"/>
                  <a:pt x="2135665" y="4344747"/>
                  <a:pt x="2009648" y="4351338"/>
                </a:cubicBezTo>
                <a:cubicBezTo>
                  <a:pt x="1883631" y="4357929"/>
                  <a:pt x="1796148" y="4312928"/>
                  <a:pt x="1635760" y="4351338"/>
                </a:cubicBezTo>
                <a:cubicBezTo>
                  <a:pt x="1475372" y="4389748"/>
                  <a:pt x="1476298" y="4320751"/>
                  <a:pt x="1367028" y="4351338"/>
                </a:cubicBezTo>
                <a:cubicBezTo>
                  <a:pt x="1257758" y="4381925"/>
                  <a:pt x="872298" y="4338854"/>
                  <a:pt x="572516" y="4351338"/>
                </a:cubicBezTo>
                <a:cubicBezTo>
                  <a:pt x="272734" y="4363822"/>
                  <a:pt x="121011" y="4324761"/>
                  <a:pt x="0" y="4351338"/>
                </a:cubicBezTo>
                <a:cubicBezTo>
                  <a:pt x="-7027" y="4149292"/>
                  <a:pt x="17553" y="4115376"/>
                  <a:pt x="0" y="3937961"/>
                </a:cubicBezTo>
                <a:cubicBezTo>
                  <a:pt x="-17553" y="3760546"/>
                  <a:pt x="46299" y="3520070"/>
                  <a:pt x="0" y="3394044"/>
                </a:cubicBezTo>
                <a:cubicBezTo>
                  <a:pt x="-46299" y="3268018"/>
                  <a:pt x="56836" y="3010888"/>
                  <a:pt x="0" y="2806613"/>
                </a:cubicBezTo>
                <a:cubicBezTo>
                  <a:pt x="-56836" y="2602338"/>
                  <a:pt x="11133" y="2500758"/>
                  <a:pt x="0" y="2306209"/>
                </a:cubicBezTo>
                <a:cubicBezTo>
                  <a:pt x="-11133" y="2111660"/>
                  <a:pt x="38438" y="2012177"/>
                  <a:pt x="0" y="1805805"/>
                </a:cubicBezTo>
                <a:cubicBezTo>
                  <a:pt x="-38438" y="1599433"/>
                  <a:pt x="12385" y="1502681"/>
                  <a:pt x="0" y="1348915"/>
                </a:cubicBezTo>
                <a:cubicBezTo>
                  <a:pt x="-12385" y="1195149"/>
                  <a:pt x="45242" y="935219"/>
                  <a:pt x="0" y="804998"/>
                </a:cubicBezTo>
                <a:cubicBezTo>
                  <a:pt x="-45242" y="674777"/>
                  <a:pt x="25918" y="301805"/>
                  <a:pt x="0" y="0"/>
                </a:cubicBezTo>
                <a:close/>
              </a:path>
              <a:path w="10515600" h="4351338" stroke="0" extrusionOk="0">
                <a:moveTo>
                  <a:pt x="0" y="0"/>
                </a:moveTo>
                <a:cubicBezTo>
                  <a:pt x="103096" y="-11671"/>
                  <a:pt x="142990" y="7027"/>
                  <a:pt x="268732" y="0"/>
                </a:cubicBezTo>
                <a:cubicBezTo>
                  <a:pt x="394474" y="-7027"/>
                  <a:pt x="468059" y="1590"/>
                  <a:pt x="537464" y="0"/>
                </a:cubicBezTo>
                <a:cubicBezTo>
                  <a:pt x="606869" y="-1590"/>
                  <a:pt x="961777" y="62175"/>
                  <a:pt x="1226820" y="0"/>
                </a:cubicBezTo>
                <a:cubicBezTo>
                  <a:pt x="1491863" y="-62175"/>
                  <a:pt x="1495435" y="56563"/>
                  <a:pt x="1705864" y="0"/>
                </a:cubicBezTo>
                <a:cubicBezTo>
                  <a:pt x="1916293" y="-56563"/>
                  <a:pt x="1951825" y="38934"/>
                  <a:pt x="2079752" y="0"/>
                </a:cubicBezTo>
                <a:cubicBezTo>
                  <a:pt x="2207679" y="-38934"/>
                  <a:pt x="2328023" y="42326"/>
                  <a:pt x="2453640" y="0"/>
                </a:cubicBezTo>
                <a:cubicBezTo>
                  <a:pt x="2579257" y="-42326"/>
                  <a:pt x="2604796" y="13808"/>
                  <a:pt x="2722372" y="0"/>
                </a:cubicBezTo>
                <a:cubicBezTo>
                  <a:pt x="2839948" y="-13808"/>
                  <a:pt x="3022014" y="24829"/>
                  <a:pt x="3306572" y="0"/>
                </a:cubicBezTo>
                <a:cubicBezTo>
                  <a:pt x="3591130" y="-24829"/>
                  <a:pt x="3645185" y="3098"/>
                  <a:pt x="3785616" y="0"/>
                </a:cubicBezTo>
                <a:cubicBezTo>
                  <a:pt x="3926047" y="-3098"/>
                  <a:pt x="4203250" y="14912"/>
                  <a:pt x="4474972" y="0"/>
                </a:cubicBezTo>
                <a:cubicBezTo>
                  <a:pt x="4746694" y="-14912"/>
                  <a:pt x="4902478" y="81581"/>
                  <a:pt x="5269484" y="0"/>
                </a:cubicBezTo>
                <a:cubicBezTo>
                  <a:pt x="5636490" y="-81581"/>
                  <a:pt x="5415393" y="17597"/>
                  <a:pt x="5538216" y="0"/>
                </a:cubicBezTo>
                <a:cubicBezTo>
                  <a:pt x="5661039" y="-17597"/>
                  <a:pt x="5813158" y="47295"/>
                  <a:pt x="6017260" y="0"/>
                </a:cubicBezTo>
                <a:cubicBezTo>
                  <a:pt x="6221362" y="-47295"/>
                  <a:pt x="6352406" y="49931"/>
                  <a:pt x="6601460" y="0"/>
                </a:cubicBezTo>
                <a:cubicBezTo>
                  <a:pt x="6850514" y="-49931"/>
                  <a:pt x="6772689" y="23539"/>
                  <a:pt x="6870192" y="0"/>
                </a:cubicBezTo>
                <a:cubicBezTo>
                  <a:pt x="6967695" y="-23539"/>
                  <a:pt x="7078567" y="20534"/>
                  <a:pt x="7138924" y="0"/>
                </a:cubicBezTo>
                <a:cubicBezTo>
                  <a:pt x="7199281" y="-20534"/>
                  <a:pt x="7588310" y="33412"/>
                  <a:pt x="7828280" y="0"/>
                </a:cubicBezTo>
                <a:cubicBezTo>
                  <a:pt x="8068250" y="-33412"/>
                  <a:pt x="8248170" y="51228"/>
                  <a:pt x="8517636" y="0"/>
                </a:cubicBezTo>
                <a:cubicBezTo>
                  <a:pt x="8787102" y="-51228"/>
                  <a:pt x="9067368" y="74442"/>
                  <a:pt x="9312148" y="0"/>
                </a:cubicBezTo>
                <a:cubicBezTo>
                  <a:pt x="9556928" y="-74442"/>
                  <a:pt x="9940687" y="116376"/>
                  <a:pt x="10515600" y="0"/>
                </a:cubicBezTo>
                <a:cubicBezTo>
                  <a:pt x="10530176" y="201911"/>
                  <a:pt x="10512917" y="278047"/>
                  <a:pt x="10515600" y="456890"/>
                </a:cubicBezTo>
                <a:cubicBezTo>
                  <a:pt x="10518283" y="635733"/>
                  <a:pt x="10507462" y="738965"/>
                  <a:pt x="10515600" y="870268"/>
                </a:cubicBezTo>
                <a:cubicBezTo>
                  <a:pt x="10523738" y="1001571"/>
                  <a:pt x="10509543" y="1296515"/>
                  <a:pt x="10515600" y="1457698"/>
                </a:cubicBezTo>
                <a:cubicBezTo>
                  <a:pt x="10521657" y="1618881"/>
                  <a:pt x="10494743" y="1751432"/>
                  <a:pt x="10515600" y="1958102"/>
                </a:cubicBezTo>
                <a:cubicBezTo>
                  <a:pt x="10536457" y="2164772"/>
                  <a:pt x="10507212" y="2252460"/>
                  <a:pt x="10515600" y="2502019"/>
                </a:cubicBezTo>
                <a:cubicBezTo>
                  <a:pt x="10523988" y="2751578"/>
                  <a:pt x="10511138" y="2822700"/>
                  <a:pt x="10515600" y="3002423"/>
                </a:cubicBezTo>
                <a:cubicBezTo>
                  <a:pt x="10520062" y="3182146"/>
                  <a:pt x="10503764" y="3254542"/>
                  <a:pt x="10515600" y="3502827"/>
                </a:cubicBezTo>
                <a:cubicBezTo>
                  <a:pt x="10527436" y="3751112"/>
                  <a:pt x="10448158" y="3979260"/>
                  <a:pt x="10515600" y="4351338"/>
                </a:cubicBezTo>
                <a:cubicBezTo>
                  <a:pt x="10371521" y="4389385"/>
                  <a:pt x="10155506" y="4298614"/>
                  <a:pt x="10036556" y="4351338"/>
                </a:cubicBezTo>
                <a:cubicBezTo>
                  <a:pt x="9917606" y="4404062"/>
                  <a:pt x="9673229" y="4322234"/>
                  <a:pt x="9557512" y="4351338"/>
                </a:cubicBezTo>
                <a:cubicBezTo>
                  <a:pt x="9441795" y="4380442"/>
                  <a:pt x="9202290" y="4285166"/>
                  <a:pt x="8973312" y="4351338"/>
                </a:cubicBezTo>
                <a:cubicBezTo>
                  <a:pt x="8744334" y="4417510"/>
                  <a:pt x="8634485" y="4340725"/>
                  <a:pt x="8494268" y="4351338"/>
                </a:cubicBezTo>
                <a:cubicBezTo>
                  <a:pt x="8354051" y="4361951"/>
                  <a:pt x="8067775" y="4321206"/>
                  <a:pt x="7910068" y="4351338"/>
                </a:cubicBezTo>
                <a:cubicBezTo>
                  <a:pt x="7752361" y="4381470"/>
                  <a:pt x="7622888" y="4339988"/>
                  <a:pt x="7431024" y="4351338"/>
                </a:cubicBezTo>
                <a:cubicBezTo>
                  <a:pt x="7239160" y="4362688"/>
                  <a:pt x="7137234" y="4350387"/>
                  <a:pt x="7057136" y="4351338"/>
                </a:cubicBezTo>
                <a:cubicBezTo>
                  <a:pt x="6977038" y="4352289"/>
                  <a:pt x="6522421" y="4349409"/>
                  <a:pt x="6262624" y="4351338"/>
                </a:cubicBezTo>
                <a:cubicBezTo>
                  <a:pt x="6002827" y="4353267"/>
                  <a:pt x="6071587" y="4326560"/>
                  <a:pt x="5888736" y="4351338"/>
                </a:cubicBezTo>
                <a:cubicBezTo>
                  <a:pt x="5705885" y="4376116"/>
                  <a:pt x="5605506" y="4337450"/>
                  <a:pt x="5514848" y="4351338"/>
                </a:cubicBezTo>
                <a:cubicBezTo>
                  <a:pt x="5424190" y="4365226"/>
                  <a:pt x="5112292" y="4290042"/>
                  <a:pt x="4930648" y="4351338"/>
                </a:cubicBezTo>
                <a:cubicBezTo>
                  <a:pt x="4749004" y="4412634"/>
                  <a:pt x="4558173" y="4341500"/>
                  <a:pt x="4241292" y="4351338"/>
                </a:cubicBezTo>
                <a:cubicBezTo>
                  <a:pt x="3924411" y="4361176"/>
                  <a:pt x="3817434" y="4305611"/>
                  <a:pt x="3657092" y="4351338"/>
                </a:cubicBezTo>
                <a:cubicBezTo>
                  <a:pt x="3496750" y="4397065"/>
                  <a:pt x="3223168" y="4343257"/>
                  <a:pt x="3072892" y="4351338"/>
                </a:cubicBezTo>
                <a:cubicBezTo>
                  <a:pt x="2922616" y="4359419"/>
                  <a:pt x="2751892" y="4313949"/>
                  <a:pt x="2593848" y="4351338"/>
                </a:cubicBezTo>
                <a:cubicBezTo>
                  <a:pt x="2435804" y="4388727"/>
                  <a:pt x="2348550" y="4338861"/>
                  <a:pt x="2114804" y="4351338"/>
                </a:cubicBezTo>
                <a:cubicBezTo>
                  <a:pt x="1881058" y="4363815"/>
                  <a:pt x="1744098" y="4300202"/>
                  <a:pt x="1530604" y="4351338"/>
                </a:cubicBezTo>
                <a:cubicBezTo>
                  <a:pt x="1317110" y="4402474"/>
                  <a:pt x="1115455" y="4307364"/>
                  <a:pt x="946404" y="4351338"/>
                </a:cubicBezTo>
                <a:cubicBezTo>
                  <a:pt x="777353" y="4395312"/>
                  <a:pt x="414170" y="4260949"/>
                  <a:pt x="0" y="4351338"/>
                </a:cubicBezTo>
                <a:cubicBezTo>
                  <a:pt x="-2000" y="4193196"/>
                  <a:pt x="54371" y="3937498"/>
                  <a:pt x="0" y="3763907"/>
                </a:cubicBezTo>
                <a:cubicBezTo>
                  <a:pt x="-54371" y="3590316"/>
                  <a:pt x="50157" y="3421729"/>
                  <a:pt x="0" y="3219990"/>
                </a:cubicBezTo>
                <a:cubicBezTo>
                  <a:pt x="-50157" y="3018251"/>
                  <a:pt x="71077" y="2876181"/>
                  <a:pt x="0" y="2589046"/>
                </a:cubicBezTo>
                <a:cubicBezTo>
                  <a:pt x="-71077" y="2301911"/>
                  <a:pt x="16861" y="2248543"/>
                  <a:pt x="0" y="2045129"/>
                </a:cubicBezTo>
                <a:cubicBezTo>
                  <a:pt x="-16861" y="1841715"/>
                  <a:pt x="56499" y="1628417"/>
                  <a:pt x="0" y="1501212"/>
                </a:cubicBezTo>
                <a:cubicBezTo>
                  <a:pt x="-56499" y="1374007"/>
                  <a:pt x="17481" y="1142603"/>
                  <a:pt x="0" y="1044321"/>
                </a:cubicBezTo>
                <a:cubicBezTo>
                  <a:pt x="-17481" y="946039"/>
                  <a:pt x="13143" y="778906"/>
                  <a:pt x="0" y="587431"/>
                </a:cubicBezTo>
                <a:cubicBezTo>
                  <a:pt x="-13143" y="395956"/>
                  <a:pt x="18956" y="238359"/>
                  <a:pt x="0" y="0"/>
                </a:cubicBezTo>
                <a:close/>
              </a:path>
            </a:pathLst>
          </a:custGeom>
          <a:ln>
            <a:solidFill>
              <a:schemeClr val="tx1"/>
            </a:solidFill>
            <a:extLst>
              <a:ext uri="{C807C97D-BFC1-408E-A445-0C87EB9F89A2}">
                <ask:lineSketchStyleProps xmlns:ask="http://schemas.microsoft.com/office/drawing/2018/sketchyshapes" sd="698649615">
                  <ask:type>
                    <ask:lineSketchScribble/>
                  </ask:type>
                </ask:lineSketchStyleProps>
              </a:ext>
            </a:extLst>
          </a:ln>
          <a:effectLst>
            <a:glow rad="139700">
              <a:schemeClr val="accent4">
                <a:satMod val="175000"/>
                <a:alpha val="40000"/>
              </a:schemeClr>
            </a:glow>
          </a:effectLst>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E" dirty="0"/>
          </a:p>
        </p:txBody>
      </p:sp>
      <p:sp>
        <p:nvSpPr>
          <p:cNvPr id="4" name="Date Placeholder 3">
            <a:extLst>
              <a:ext uri="{FF2B5EF4-FFF2-40B4-BE49-F238E27FC236}">
                <a16:creationId xmlns:a16="http://schemas.microsoft.com/office/drawing/2014/main" id="{FEBA8ACA-DC8B-00D9-D058-966753C66F94}"/>
              </a:ext>
            </a:extLst>
          </p:cNvPr>
          <p:cNvSpPr>
            <a:spLocks noGrp="1"/>
          </p:cNvSpPr>
          <p:nvPr>
            <p:ph type="dt" sz="half" idx="10"/>
          </p:nvPr>
        </p:nvSpPr>
        <p:spPr/>
        <p:txBody>
          <a:bodyPr/>
          <a:lstStyle/>
          <a:p>
            <a:fld id="{47DEF95B-FD05-4CE4-A8F0-49657B1BF85A}" type="datetime1">
              <a:rPr lang="en-AE" smtClean="0"/>
              <a:t>13/02/2024</a:t>
            </a:fld>
            <a:endParaRPr lang="en-AE"/>
          </a:p>
        </p:txBody>
      </p:sp>
      <p:sp>
        <p:nvSpPr>
          <p:cNvPr id="5" name="Footer Placeholder 4">
            <a:extLst>
              <a:ext uri="{FF2B5EF4-FFF2-40B4-BE49-F238E27FC236}">
                <a16:creationId xmlns:a16="http://schemas.microsoft.com/office/drawing/2014/main" id="{9EB00532-3219-B399-2E41-C4EFECE91D9C}"/>
              </a:ext>
            </a:extLst>
          </p:cNvPr>
          <p:cNvSpPr>
            <a:spLocks noGrp="1"/>
          </p:cNvSpPr>
          <p:nvPr>
            <p:ph type="ftr" sz="quarter" idx="11"/>
          </p:nvPr>
        </p:nvSpPr>
        <p:spPr/>
        <p:txBody>
          <a:bodyPr anchor="t"/>
          <a:lstStyle>
            <a:lvl1pPr>
              <a:defRPr sz="2800"/>
            </a:lvl1pPr>
          </a:lstStyle>
          <a:p>
            <a:endParaRPr lang="en-AE" dirty="0"/>
          </a:p>
        </p:txBody>
      </p:sp>
      <p:sp>
        <p:nvSpPr>
          <p:cNvPr id="6" name="Slide Number Placeholder 5">
            <a:extLst>
              <a:ext uri="{FF2B5EF4-FFF2-40B4-BE49-F238E27FC236}">
                <a16:creationId xmlns:a16="http://schemas.microsoft.com/office/drawing/2014/main" id="{62CD9B6E-B947-1B06-7F19-F1B8ED230BAA}"/>
              </a:ext>
            </a:extLst>
          </p:cNvPr>
          <p:cNvSpPr>
            <a:spLocks noGrp="1"/>
          </p:cNvSpPr>
          <p:nvPr>
            <p:ph type="sldNum" sz="quarter" idx="12"/>
          </p:nvPr>
        </p:nvSpPr>
        <p:spPr>
          <a:xfrm>
            <a:off x="11221278" y="6265862"/>
            <a:ext cx="871331" cy="546100"/>
          </a:xfrm>
        </p:spPr>
        <p:txBody>
          <a:bodyPr/>
          <a:lstStyle>
            <a:lvl1pPr>
              <a:defRPr sz="3600"/>
            </a:lvl1pPr>
          </a:lstStyle>
          <a:p>
            <a:fld id="{9D7E10A5-D6BE-49F1-B6B0-3994C46CDFDC}" type="slidenum">
              <a:rPr lang="en-AE" smtClean="0"/>
              <a:pPr/>
              <a:t>‹#›</a:t>
            </a:fld>
            <a:endParaRPr lang="en-AE" dirty="0"/>
          </a:p>
        </p:txBody>
      </p:sp>
    </p:spTree>
    <p:extLst>
      <p:ext uri="{BB962C8B-B14F-4D97-AF65-F5344CB8AC3E}">
        <p14:creationId xmlns:p14="http://schemas.microsoft.com/office/powerpoint/2010/main" val="2385747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431A0-07FA-2164-68EA-C2D93AA16BAF}"/>
              </a:ext>
            </a:extLst>
          </p:cNvPr>
          <p:cNvSpPr>
            <a:spLocks noGrp="1"/>
          </p:cNvSpPr>
          <p:nvPr>
            <p:ph type="title"/>
          </p:nvPr>
        </p:nvSpPr>
        <p:spPr>
          <a:blipFill>
            <a:blip r:embed="rId2"/>
            <a:tile tx="0" ty="0" sx="100000" sy="100000" flip="none" algn="tl"/>
          </a:blipFill>
        </p:spPr>
        <p:txBody>
          <a:bodyPr>
            <a:normAutofit/>
          </a:bodyPr>
          <a:lstStyle>
            <a:lvl1pPr>
              <a:defRPr sz="5400" b="1">
                <a:solidFill>
                  <a:srgbClr val="FF0000"/>
                </a:solidFill>
              </a:defRPr>
            </a:lvl1pPr>
          </a:lstStyle>
          <a:p>
            <a:r>
              <a:rPr lang="en-US" dirty="0"/>
              <a:t>Click to edit Master title style</a:t>
            </a:r>
            <a:endParaRPr lang="en-AE" dirty="0"/>
          </a:p>
        </p:txBody>
      </p:sp>
      <p:sp>
        <p:nvSpPr>
          <p:cNvPr id="3" name="Content Placeholder 2">
            <a:extLst>
              <a:ext uri="{FF2B5EF4-FFF2-40B4-BE49-F238E27FC236}">
                <a16:creationId xmlns:a16="http://schemas.microsoft.com/office/drawing/2014/main" id="{9CC8047C-AF79-084B-52B6-D3CA7E3215E6}"/>
              </a:ext>
            </a:extLst>
          </p:cNvPr>
          <p:cNvSpPr>
            <a:spLocks noGrp="1"/>
          </p:cNvSpPr>
          <p:nvPr>
            <p:ph sz="half" idx="1"/>
          </p:nvPr>
        </p:nvSpPr>
        <p:spPr>
          <a:xfrm>
            <a:off x="838200" y="1825625"/>
            <a:ext cx="5181600" cy="4351338"/>
          </a:xfrm>
          <a:custGeom>
            <a:avLst/>
            <a:gdLst>
              <a:gd name="connsiteX0" fmla="*/ 0 w 5181600"/>
              <a:gd name="connsiteY0" fmla="*/ 0 h 4351338"/>
              <a:gd name="connsiteX1" fmla="*/ 523917 w 5181600"/>
              <a:gd name="connsiteY1" fmla="*/ 0 h 4351338"/>
              <a:gd name="connsiteX2" fmla="*/ 1203283 w 5181600"/>
              <a:gd name="connsiteY2" fmla="*/ 0 h 4351338"/>
              <a:gd name="connsiteX3" fmla="*/ 1779016 w 5181600"/>
              <a:gd name="connsiteY3" fmla="*/ 0 h 4351338"/>
              <a:gd name="connsiteX4" fmla="*/ 2251117 w 5181600"/>
              <a:gd name="connsiteY4" fmla="*/ 0 h 4351338"/>
              <a:gd name="connsiteX5" fmla="*/ 2723219 w 5181600"/>
              <a:gd name="connsiteY5" fmla="*/ 0 h 4351338"/>
              <a:gd name="connsiteX6" fmla="*/ 3350768 w 5181600"/>
              <a:gd name="connsiteY6" fmla="*/ 0 h 4351338"/>
              <a:gd name="connsiteX7" fmla="*/ 3926501 w 5181600"/>
              <a:gd name="connsiteY7" fmla="*/ 0 h 4351338"/>
              <a:gd name="connsiteX8" fmla="*/ 4398603 w 5181600"/>
              <a:gd name="connsiteY8" fmla="*/ 0 h 4351338"/>
              <a:gd name="connsiteX9" fmla="*/ 5181600 w 5181600"/>
              <a:gd name="connsiteY9" fmla="*/ 0 h 4351338"/>
              <a:gd name="connsiteX10" fmla="*/ 5181600 w 5181600"/>
              <a:gd name="connsiteY10" fmla="*/ 456890 h 4351338"/>
              <a:gd name="connsiteX11" fmla="*/ 5181600 w 5181600"/>
              <a:gd name="connsiteY11" fmla="*/ 870268 h 4351338"/>
              <a:gd name="connsiteX12" fmla="*/ 5181600 w 5181600"/>
              <a:gd name="connsiteY12" fmla="*/ 1414185 h 4351338"/>
              <a:gd name="connsiteX13" fmla="*/ 5181600 w 5181600"/>
              <a:gd name="connsiteY13" fmla="*/ 1914589 h 4351338"/>
              <a:gd name="connsiteX14" fmla="*/ 5181600 w 5181600"/>
              <a:gd name="connsiteY14" fmla="*/ 2414993 h 4351338"/>
              <a:gd name="connsiteX15" fmla="*/ 5181600 w 5181600"/>
              <a:gd name="connsiteY15" fmla="*/ 3045937 h 4351338"/>
              <a:gd name="connsiteX16" fmla="*/ 5181600 w 5181600"/>
              <a:gd name="connsiteY16" fmla="*/ 3546340 h 4351338"/>
              <a:gd name="connsiteX17" fmla="*/ 5181600 w 5181600"/>
              <a:gd name="connsiteY17" fmla="*/ 4351338 h 4351338"/>
              <a:gd name="connsiteX18" fmla="*/ 4657683 w 5181600"/>
              <a:gd name="connsiteY18" fmla="*/ 4351338 h 4351338"/>
              <a:gd name="connsiteX19" fmla="*/ 3978317 w 5181600"/>
              <a:gd name="connsiteY19" fmla="*/ 4351338 h 4351338"/>
              <a:gd name="connsiteX20" fmla="*/ 3350768 w 5181600"/>
              <a:gd name="connsiteY20" fmla="*/ 4351338 h 4351338"/>
              <a:gd name="connsiteX21" fmla="*/ 2930483 w 5181600"/>
              <a:gd name="connsiteY21" fmla="*/ 4351338 h 4351338"/>
              <a:gd name="connsiteX22" fmla="*/ 2406565 w 5181600"/>
              <a:gd name="connsiteY22" fmla="*/ 4351338 h 4351338"/>
              <a:gd name="connsiteX23" fmla="*/ 1986280 w 5181600"/>
              <a:gd name="connsiteY23" fmla="*/ 4351338 h 4351338"/>
              <a:gd name="connsiteX24" fmla="*/ 1514179 w 5181600"/>
              <a:gd name="connsiteY24" fmla="*/ 4351338 h 4351338"/>
              <a:gd name="connsiteX25" fmla="*/ 834813 w 5181600"/>
              <a:gd name="connsiteY25" fmla="*/ 4351338 h 4351338"/>
              <a:gd name="connsiteX26" fmla="*/ 0 w 5181600"/>
              <a:gd name="connsiteY26" fmla="*/ 4351338 h 4351338"/>
              <a:gd name="connsiteX27" fmla="*/ 0 w 5181600"/>
              <a:gd name="connsiteY27" fmla="*/ 3850934 h 4351338"/>
              <a:gd name="connsiteX28" fmla="*/ 0 w 5181600"/>
              <a:gd name="connsiteY28" fmla="*/ 3394044 h 4351338"/>
              <a:gd name="connsiteX29" fmla="*/ 0 w 5181600"/>
              <a:gd name="connsiteY29" fmla="*/ 2806613 h 4351338"/>
              <a:gd name="connsiteX30" fmla="*/ 0 w 5181600"/>
              <a:gd name="connsiteY30" fmla="*/ 2349723 h 4351338"/>
              <a:gd name="connsiteX31" fmla="*/ 0 w 5181600"/>
              <a:gd name="connsiteY31" fmla="*/ 1892832 h 4351338"/>
              <a:gd name="connsiteX32" fmla="*/ 0 w 5181600"/>
              <a:gd name="connsiteY32" fmla="*/ 1479455 h 4351338"/>
              <a:gd name="connsiteX33" fmla="*/ 0 w 5181600"/>
              <a:gd name="connsiteY33" fmla="*/ 935538 h 4351338"/>
              <a:gd name="connsiteX34" fmla="*/ 0 w 5181600"/>
              <a:gd name="connsiteY34" fmla="*/ 0 h 4351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181600" h="4351338" fill="none" extrusionOk="0">
                <a:moveTo>
                  <a:pt x="0" y="0"/>
                </a:moveTo>
                <a:cubicBezTo>
                  <a:pt x="140202" y="-37323"/>
                  <a:pt x="411803" y="61708"/>
                  <a:pt x="523917" y="0"/>
                </a:cubicBezTo>
                <a:cubicBezTo>
                  <a:pt x="636031" y="-61708"/>
                  <a:pt x="1039674" y="47469"/>
                  <a:pt x="1203283" y="0"/>
                </a:cubicBezTo>
                <a:cubicBezTo>
                  <a:pt x="1366892" y="-47469"/>
                  <a:pt x="1506833" y="47919"/>
                  <a:pt x="1779016" y="0"/>
                </a:cubicBezTo>
                <a:cubicBezTo>
                  <a:pt x="2051199" y="-47919"/>
                  <a:pt x="2109074" y="37845"/>
                  <a:pt x="2251117" y="0"/>
                </a:cubicBezTo>
                <a:cubicBezTo>
                  <a:pt x="2393160" y="-37845"/>
                  <a:pt x="2526583" y="25970"/>
                  <a:pt x="2723219" y="0"/>
                </a:cubicBezTo>
                <a:cubicBezTo>
                  <a:pt x="2919855" y="-25970"/>
                  <a:pt x="3112993" y="31464"/>
                  <a:pt x="3350768" y="0"/>
                </a:cubicBezTo>
                <a:cubicBezTo>
                  <a:pt x="3588543" y="-31464"/>
                  <a:pt x="3680925" y="13923"/>
                  <a:pt x="3926501" y="0"/>
                </a:cubicBezTo>
                <a:cubicBezTo>
                  <a:pt x="4172077" y="-13923"/>
                  <a:pt x="4205854" y="7917"/>
                  <a:pt x="4398603" y="0"/>
                </a:cubicBezTo>
                <a:cubicBezTo>
                  <a:pt x="4591352" y="-7917"/>
                  <a:pt x="4823039" y="80401"/>
                  <a:pt x="5181600" y="0"/>
                </a:cubicBezTo>
                <a:cubicBezTo>
                  <a:pt x="5203120" y="119609"/>
                  <a:pt x="5128241" y="264788"/>
                  <a:pt x="5181600" y="456890"/>
                </a:cubicBezTo>
                <a:cubicBezTo>
                  <a:pt x="5234959" y="648992"/>
                  <a:pt x="5157894" y="777763"/>
                  <a:pt x="5181600" y="870268"/>
                </a:cubicBezTo>
                <a:cubicBezTo>
                  <a:pt x="5205306" y="962773"/>
                  <a:pt x="5180992" y="1266426"/>
                  <a:pt x="5181600" y="1414185"/>
                </a:cubicBezTo>
                <a:cubicBezTo>
                  <a:pt x="5182208" y="1561944"/>
                  <a:pt x="5147787" y="1777775"/>
                  <a:pt x="5181600" y="1914589"/>
                </a:cubicBezTo>
                <a:cubicBezTo>
                  <a:pt x="5215413" y="2051403"/>
                  <a:pt x="5153545" y="2260919"/>
                  <a:pt x="5181600" y="2414993"/>
                </a:cubicBezTo>
                <a:cubicBezTo>
                  <a:pt x="5209655" y="2569067"/>
                  <a:pt x="5161999" y="2837685"/>
                  <a:pt x="5181600" y="3045937"/>
                </a:cubicBezTo>
                <a:cubicBezTo>
                  <a:pt x="5201201" y="3254189"/>
                  <a:pt x="5141326" y="3334517"/>
                  <a:pt x="5181600" y="3546340"/>
                </a:cubicBezTo>
                <a:cubicBezTo>
                  <a:pt x="5221874" y="3758163"/>
                  <a:pt x="5178204" y="4151591"/>
                  <a:pt x="5181600" y="4351338"/>
                </a:cubicBezTo>
                <a:cubicBezTo>
                  <a:pt x="4937523" y="4398196"/>
                  <a:pt x="4908016" y="4340982"/>
                  <a:pt x="4657683" y="4351338"/>
                </a:cubicBezTo>
                <a:cubicBezTo>
                  <a:pt x="4407350" y="4361694"/>
                  <a:pt x="4172165" y="4337062"/>
                  <a:pt x="3978317" y="4351338"/>
                </a:cubicBezTo>
                <a:cubicBezTo>
                  <a:pt x="3784469" y="4365614"/>
                  <a:pt x="3649548" y="4346773"/>
                  <a:pt x="3350768" y="4351338"/>
                </a:cubicBezTo>
                <a:cubicBezTo>
                  <a:pt x="3051988" y="4355903"/>
                  <a:pt x="3076729" y="4300969"/>
                  <a:pt x="2930483" y="4351338"/>
                </a:cubicBezTo>
                <a:cubicBezTo>
                  <a:pt x="2784238" y="4401707"/>
                  <a:pt x="2513988" y="4292211"/>
                  <a:pt x="2406565" y="4351338"/>
                </a:cubicBezTo>
                <a:cubicBezTo>
                  <a:pt x="2299142" y="4410465"/>
                  <a:pt x="2081686" y="4310319"/>
                  <a:pt x="1986280" y="4351338"/>
                </a:cubicBezTo>
                <a:cubicBezTo>
                  <a:pt x="1890874" y="4392357"/>
                  <a:pt x="1706113" y="4316164"/>
                  <a:pt x="1514179" y="4351338"/>
                </a:cubicBezTo>
                <a:cubicBezTo>
                  <a:pt x="1322245" y="4386512"/>
                  <a:pt x="974523" y="4343893"/>
                  <a:pt x="834813" y="4351338"/>
                </a:cubicBezTo>
                <a:cubicBezTo>
                  <a:pt x="695103" y="4358783"/>
                  <a:pt x="225555" y="4251171"/>
                  <a:pt x="0" y="4351338"/>
                </a:cubicBezTo>
                <a:cubicBezTo>
                  <a:pt x="-13349" y="4216112"/>
                  <a:pt x="4483" y="4054173"/>
                  <a:pt x="0" y="3850934"/>
                </a:cubicBezTo>
                <a:cubicBezTo>
                  <a:pt x="-4483" y="3647695"/>
                  <a:pt x="54532" y="3548908"/>
                  <a:pt x="0" y="3394044"/>
                </a:cubicBezTo>
                <a:cubicBezTo>
                  <a:pt x="-54532" y="3239180"/>
                  <a:pt x="68221" y="2949545"/>
                  <a:pt x="0" y="2806613"/>
                </a:cubicBezTo>
                <a:cubicBezTo>
                  <a:pt x="-68221" y="2663681"/>
                  <a:pt x="53459" y="2521885"/>
                  <a:pt x="0" y="2349723"/>
                </a:cubicBezTo>
                <a:cubicBezTo>
                  <a:pt x="-53459" y="2177561"/>
                  <a:pt x="29944" y="2033420"/>
                  <a:pt x="0" y="1892832"/>
                </a:cubicBezTo>
                <a:cubicBezTo>
                  <a:pt x="-29944" y="1752244"/>
                  <a:pt x="46125" y="1675296"/>
                  <a:pt x="0" y="1479455"/>
                </a:cubicBezTo>
                <a:cubicBezTo>
                  <a:pt x="-46125" y="1283614"/>
                  <a:pt x="44678" y="1180617"/>
                  <a:pt x="0" y="935538"/>
                </a:cubicBezTo>
                <a:cubicBezTo>
                  <a:pt x="-44678" y="690459"/>
                  <a:pt x="12488" y="191803"/>
                  <a:pt x="0" y="0"/>
                </a:cubicBezTo>
                <a:close/>
              </a:path>
              <a:path w="5181600" h="4351338" stroke="0" extrusionOk="0">
                <a:moveTo>
                  <a:pt x="0" y="0"/>
                </a:moveTo>
                <a:cubicBezTo>
                  <a:pt x="259538" y="-22211"/>
                  <a:pt x="307752" y="31215"/>
                  <a:pt x="523917" y="0"/>
                </a:cubicBezTo>
                <a:cubicBezTo>
                  <a:pt x="740082" y="-31215"/>
                  <a:pt x="968639" y="45763"/>
                  <a:pt x="1203283" y="0"/>
                </a:cubicBezTo>
                <a:cubicBezTo>
                  <a:pt x="1437927" y="-45763"/>
                  <a:pt x="1680744" y="1256"/>
                  <a:pt x="1830832" y="0"/>
                </a:cubicBezTo>
                <a:cubicBezTo>
                  <a:pt x="1980920" y="-1256"/>
                  <a:pt x="2134702" y="45073"/>
                  <a:pt x="2406565" y="0"/>
                </a:cubicBezTo>
                <a:cubicBezTo>
                  <a:pt x="2678428" y="-45073"/>
                  <a:pt x="2761549" y="46257"/>
                  <a:pt x="2982299" y="0"/>
                </a:cubicBezTo>
                <a:cubicBezTo>
                  <a:pt x="3203049" y="-46257"/>
                  <a:pt x="3467463" y="25218"/>
                  <a:pt x="3661664" y="0"/>
                </a:cubicBezTo>
                <a:cubicBezTo>
                  <a:pt x="3855865" y="-25218"/>
                  <a:pt x="4146171" y="80717"/>
                  <a:pt x="4341029" y="0"/>
                </a:cubicBezTo>
                <a:cubicBezTo>
                  <a:pt x="4535887" y="-80717"/>
                  <a:pt x="4954187" y="85116"/>
                  <a:pt x="5181600" y="0"/>
                </a:cubicBezTo>
                <a:cubicBezTo>
                  <a:pt x="5238011" y="219481"/>
                  <a:pt x="5135107" y="310172"/>
                  <a:pt x="5181600" y="500404"/>
                </a:cubicBezTo>
                <a:cubicBezTo>
                  <a:pt x="5228093" y="690636"/>
                  <a:pt x="5128460" y="782596"/>
                  <a:pt x="5181600" y="1000808"/>
                </a:cubicBezTo>
                <a:cubicBezTo>
                  <a:pt x="5234740" y="1219020"/>
                  <a:pt x="5130725" y="1300065"/>
                  <a:pt x="5181600" y="1501212"/>
                </a:cubicBezTo>
                <a:cubicBezTo>
                  <a:pt x="5232475" y="1702359"/>
                  <a:pt x="5152350" y="1886590"/>
                  <a:pt x="5181600" y="2045129"/>
                </a:cubicBezTo>
                <a:cubicBezTo>
                  <a:pt x="5210850" y="2203668"/>
                  <a:pt x="5149894" y="2397027"/>
                  <a:pt x="5181600" y="2545533"/>
                </a:cubicBezTo>
                <a:cubicBezTo>
                  <a:pt x="5213306" y="2694039"/>
                  <a:pt x="5159036" y="2894407"/>
                  <a:pt x="5181600" y="3002423"/>
                </a:cubicBezTo>
                <a:cubicBezTo>
                  <a:pt x="5204164" y="3110439"/>
                  <a:pt x="5144785" y="3356652"/>
                  <a:pt x="5181600" y="3502827"/>
                </a:cubicBezTo>
                <a:cubicBezTo>
                  <a:pt x="5218415" y="3649002"/>
                  <a:pt x="5148359" y="4066148"/>
                  <a:pt x="5181600" y="4351338"/>
                </a:cubicBezTo>
                <a:cubicBezTo>
                  <a:pt x="5026279" y="4384642"/>
                  <a:pt x="4872668" y="4297116"/>
                  <a:pt x="4657683" y="4351338"/>
                </a:cubicBezTo>
                <a:cubicBezTo>
                  <a:pt x="4442698" y="4405560"/>
                  <a:pt x="4262148" y="4312153"/>
                  <a:pt x="3978317" y="4351338"/>
                </a:cubicBezTo>
                <a:cubicBezTo>
                  <a:pt x="3694486" y="4390523"/>
                  <a:pt x="3654052" y="4312510"/>
                  <a:pt x="3454400" y="4351338"/>
                </a:cubicBezTo>
                <a:cubicBezTo>
                  <a:pt x="3254748" y="4390166"/>
                  <a:pt x="3051343" y="4290355"/>
                  <a:pt x="2878667" y="4351338"/>
                </a:cubicBezTo>
                <a:cubicBezTo>
                  <a:pt x="2705991" y="4412321"/>
                  <a:pt x="2475590" y="4328760"/>
                  <a:pt x="2354749" y="4351338"/>
                </a:cubicBezTo>
                <a:cubicBezTo>
                  <a:pt x="2233908" y="4373916"/>
                  <a:pt x="1936707" y="4302340"/>
                  <a:pt x="1779016" y="4351338"/>
                </a:cubicBezTo>
                <a:cubicBezTo>
                  <a:pt x="1621325" y="4400336"/>
                  <a:pt x="1275022" y="4342691"/>
                  <a:pt x="1099651" y="4351338"/>
                </a:cubicBezTo>
                <a:cubicBezTo>
                  <a:pt x="924281" y="4359985"/>
                  <a:pt x="355719" y="4260770"/>
                  <a:pt x="0" y="4351338"/>
                </a:cubicBezTo>
                <a:cubicBezTo>
                  <a:pt x="-46924" y="4136433"/>
                  <a:pt x="56331" y="3988376"/>
                  <a:pt x="0" y="3807421"/>
                </a:cubicBezTo>
                <a:cubicBezTo>
                  <a:pt x="-56331" y="3626466"/>
                  <a:pt x="52606" y="3485804"/>
                  <a:pt x="0" y="3263504"/>
                </a:cubicBezTo>
                <a:cubicBezTo>
                  <a:pt x="-52606" y="3041204"/>
                  <a:pt x="24125" y="2974481"/>
                  <a:pt x="0" y="2850126"/>
                </a:cubicBezTo>
                <a:cubicBezTo>
                  <a:pt x="-24125" y="2725771"/>
                  <a:pt x="10115" y="2576245"/>
                  <a:pt x="0" y="2306209"/>
                </a:cubicBezTo>
                <a:cubicBezTo>
                  <a:pt x="-10115" y="2036173"/>
                  <a:pt x="31447" y="2012514"/>
                  <a:pt x="0" y="1849319"/>
                </a:cubicBezTo>
                <a:cubicBezTo>
                  <a:pt x="-31447" y="1686124"/>
                  <a:pt x="10483" y="1501489"/>
                  <a:pt x="0" y="1348915"/>
                </a:cubicBezTo>
                <a:cubicBezTo>
                  <a:pt x="-10483" y="1196341"/>
                  <a:pt x="12510" y="885423"/>
                  <a:pt x="0" y="761484"/>
                </a:cubicBezTo>
                <a:cubicBezTo>
                  <a:pt x="-12510" y="637545"/>
                  <a:pt x="31337" y="231938"/>
                  <a:pt x="0" y="0"/>
                </a:cubicBezTo>
                <a:close/>
              </a:path>
            </a:pathLst>
          </a:custGeom>
          <a:ln>
            <a:solidFill>
              <a:schemeClr val="tx1"/>
            </a:solidFill>
            <a:extLst>
              <a:ext uri="{C807C97D-BFC1-408E-A445-0C87EB9F89A2}">
                <ask:lineSketchStyleProps xmlns:ask="http://schemas.microsoft.com/office/drawing/2018/sketchyshapes" sd="1890664336">
                  <ask:type>
                    <ask:lineSketchScribble/>
                  </ask:type>
                </ask:lineSketchStyleProps>
              </a:ext>
            </a:extLst>
          </a:ln>
          <a:effectLst>
            <a:glow rad="101600">
              <a:schemeClr val="accent4">
                <a:satMod val="175000"/>
                <a:alpha val="40000"/>
              </a:schemeClr>
            </a:glow>
          </a:effectLst>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E" dirty="0"/>
          </a:p>
        </p:txBody>
      </p:sp>
      <p:sp>
        <p:nvSpPr>
          <p:cNvPr id="4" name="Content Placeholder 3">
            <a:extLst>
              <a:ext uri="{FF2B5EF4-FFF2-40B4-BE49-F238E27FC236}">
                <a16:creationId xmlns:a16="http://schemas.microsoft.com/office/drawing/2014/main" id="{31D3EA92-A72F-CD6E-80DF-DFA93F02521F}"/>
              </a:ext>
            </a:extLst>
          </p:cNvPr>
          <p:cNvSpPr>
            <a:spLocks noGrp="1"/>
          </p:cNvSpPr>
          <p:nvPr>
            <p:ph sz="half" idx="2"/>
          </p:nvPr>
        </p:nvSpPr>
        <p:spPr>
          <a:xfrm>
            <a:off x="6172200" y="1825625"/>
            <a:ext cx="5181600" cy="4351338"/>
          </a:xfrm>
          <a:custGeom>
            <a:avLst/>
            <a:gdLst>
              <a:gd name="connsiteX0" fmla="*/ 0 w 5181600"/>
              <a:gd name="connsiteY0" fmla="*/ 0 h 4351338"/>
              <a:gd name="connsiteX1" fmla="*/ 420285 w 5181600"/>
              <a:gd name="connsiteY1" fmla="*/ 0 h 4351338"/>
              <a:gd name="connsiteX2" fmla="*/ 892387 w 5181600"/>
              <a:gd name="connsiteY2" fmla="*/ 0 h 4351338"/>
              <a:gd name="connsiteX3" fmla="*/ 1519936 w 5181600"/>
              <a:gd name="connsiteY3" fmla="*/ 0 h 4351338"/>
              <a:gd name="connsiteX4" fmla="*/ 1992037 w 5181600"/>
              <a:gd name="connsiteY4" fmla="*/ 0 h 4351338"/>
              <a:gd name="connsiteX5" fmla="*/ 2567771 w 5181600"/>
              <a:gd name="connsiteY5" fmla="*/ 0 h 4351338"/>
              <a:gd name="connsiteX6" fmla="*/ 3195320 w 5181600"/>
              <a:gd name="connsiteY6" fmla="*/ 0 h 4351338"/>
              <a:gd name="connsiteX7" fmla="*/ 3667421 w 5181600"/>
              <a:gd name="connsiteY7" fmla="*/ 0 h 4351338"/>
              <a:gd name="connsiteX8" fmla="*/ 4087707 w 5181600"/>
              <a:gd name="connsiteY8" fmla="*/ 0 h 4351338"/>
              <a:gd name="connsiteX9" fmla="*/ 4559808 w 5181600"/>
              <a:gd name="connsiteY9" fmla="*/ 0 h 4351338"/>
              <a:gd name="connsiteX10" fmla="*/ 5181600 w 5181600"/>
              <a:gd name="connsiteY10" fmla="*/ 0 h 4351338"/>
              <a:gd name="connsiteX11" fmla="*/ 5181600 w 5181600"/>
              <a:gd name="connsiteY11" fmla="*/ 456890 h 4351338"/>
              <a:gd name="connsiteX12" fmla="*/ 5181600 w 5181600"/>
              <a:gd name="connsiteY12" fmla="*/ 870268 h 4351338"/>
              <a:gd name="connsiteX13" fmla="*/ 5181600 w 5181600"/>
              <a:gd name="connsiteY13" fmla="*/ 1457698 h 4351338"/>
              <a:gd name="connsiteX14" fmla="*/ 5181600 w 5181600"/>
              <a:gd name="connsiteY14" fmla="*/ 2088642 h 4351338"/>
              <a:gd name="connsiteX15" fmla="*/ 5181600 w 5181600"/>
              <a:gd name="connsiteY15" fmla="*/ 2719586 h 4351338"/>
              <a:gd name="connsiteX16" fmla="*/ 5181600 w 5181600"/>
              <a:gd name="connsiteY16" fmla="*/ 3307017 h 4351338"/>
              <a:gd name="connsiteX17" fmla="*/ 5181600 w 5181600"/>
              <a:gd name="connsiteY17" fmla="*/ 3807421 h 4351338"/>
              <a:gd name="connsiteX18" fmla="*/ 5181600 w 5181600"/>
              <a:gd name="connsiteY18" fmla="*/ 4351338 h 4351338"/>
              <a:gd name="connsiteX19" fmla="*/ 4761315 w 5181600"/>
              <a:gd name="connsiteY19" fmla="*/ 4351338 h 4351338"/>
              <a:gd name="connsiteX20" fmla="*/ 4185581 w 5181600"/>
              <a:gd name="connsiteY20" fmla="*/ 4351338 h 4351338"/>
              <a:gd name="connsiteX21" fmla="*/ 3765296 w 5181600"/>
              <a:gd name="connsiteY21" fmla="*/ 4351338 h 4351338"/>
              <a:gd name="connsiteX22" fmla="*/ 3189563 w 5181600"/>
              <a:gd name="connsiteY22" fmla="*/ 4351338 h 4351338"/>
              <a:gd name="connsiteX23" fmla="*/ 2769277 w 5181600"/>
              <a:gd name="connsiteY23" fmla="*/ 4351338 h 4351338"/>
              <a:gd name="connsiteX24" fmla="*/ 2245360 w 5181600"/>
              <a:gd name="connsiteY24" fmla="*/ 4351338 h 4351338"/>
              <a:gd name="connsiteX25" fmla="*/ 1565995 w 5181600"/>
              <a:gd name="connsiteY25" fmla="*/ 4351338 h 4351338"/>
              <a:gd name="connsiteX26" fmla="*/ 990261 w 5181600"/>
              <a:gd name="connsiteY26" fmla="*/ 4351338 h 4351338"/>
              <a:gd name="connsiteX27" fmla="*/ 0 w 5181600"/>
              <a:gd name="connsiteY27" fmla="*/ 4351338 h 4351338"/>
              <a:gd name="connsiteX28" fmla="*/ 0 w 5181600"/>
              <a:gd name="connsiteY28" fmla="*/ 3894448 h 4351338"/>
              <a:gd name="connsiteX29" fmla="*/ 0 w 5181600"/>
              <a:gd name="connsiteY29" fmla="*/ 3350530 h 4351338"/>
              <a:gd name="connsiteX30" fmla="*/ 0 w 5181600"/>
              <a:gd name="connsiteY30" fmla="*/ 2763100 h 4351338"/>
              <a:gd name="connsiteX31" fmla="*/ 0 w 5181600"/>
              <a:gd name="connsiteY31" fmla="*/ 2306209 h 4351338"/>
              <a:gd name="connsiteX32" fmla="*/ 0 w 5181600"/>
              <a:gd name="connsiteY32" fmla="*/ 1805805 h 4351338"/>
              <a:gd name="connsiteX33" fmla="*/ 0 w 5181600"/>
              <a:gd name="connsiteY33" fmla="*/ 1218375 h 4351338"/>
              <a:gd name="connsiteX34" fmla="*/ 0 w 5181600"/>
              <a:gd name="connsiteY34" fmla="*/ 674457 h 4351338"/>
              <a:gd name="connsiteX35" fmla="*/ 0 w 5181600"/>
              <a:gd name="connsiteY35" fmla="*/ 0 h 4351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181600" h="4351338" fill="none" extrusionOk="0">
                <a:moveTo>
                  <a:pt x="0" y="0"/>
                </a:moveTo>
                <a:cubicBezTo>
                  <a:pt x="199255" y="-3607"/>
                  <a:pt x="270886" y="22566"/>
                  <a:pt x="420285" y="0"/>
                </a:cubicBezTo>
                <a:cubicBezTo>
                  <a:pt x="569685" y="-22566"/>
                  <a:pt x="769517" y="20936"/>
                  <a:pt x="892387" y="0"/>
                </a:cubicBezTo>
                <a:cubicBezTo>
                  <a:pt x="1015257" y="-20936"/>
                  <a:pt x="1325469" y="9022"/>
                  <a:pt x="1519936" y="0"/>
                </a:cubicBezTo>
                <a:cubicBezTo>
                  <a:pt x="1714403" y="-9022"/>
                  <a:pt x="1877789" y="9903"/>
                  <a:pt x="1992037" y="0"/>
                </a:cubicBezTo>
                <a:cubicBezTo>
                  <a:pt x="2106285" y="-9903"/>
                  <a:pt x="2357570" y="12870"/>
                  <a:pt x="2567771" y="0"/>
                </a:cubicBezTo>
                <a:cubicBezTo>
                  <a:pt x="2777972" y="-12870"/>
                  <a:pt x="3028728" y="34190"/>
                  <a:pt x="3195320" y="0"/>
                </a:cubicBezTo>
                <a:cubicBezTo>
                  <a:pt x="3361912" y="-34190"/>
                  <a:pt x="3488768" y="28778"/>
                  <a:pt x="3667421" y="0"/>
                </a:cubicBezTo>
                <a:cubicBezTo>
                  <a:pt x="3846074" y="-28778"/>
                  <a:pt x="3970596" y="49825"/>
                  <a:pt x="4087707" y="0"/>
                </a:cubicBezTo>
                <a:cubicBezTo>
                  <a:pt x="4204818" y="-49825"/>
                  <a:pt x="4340787" y="51361"/>
                  <a:pt x="4559808" y="0"/>
                </a:cubicBezTo>
                <a:cubicBezTo>
                  <a:pt x="4778829" y="-51361"/>
                  <a:pt x="4989106" y="21952"/>
                  <a:pt x="5181600" y="0"/>
                </a:cubicBezTo>
                <a:cubicBezTo>
                  <a:pt x="5188420" y="161594"/>
                  <a:pt x="5154724" y="351420"/>
                  <a:pt x="5181600" y="456890"/>
                </a:cubicBezTo>
                <a:cubicBezTo>
                  <a:pt x="5208476" y="562360"/>
                  <a:pt x="5174208" y="767849"/>
                  <a:pt x="5181600" y="870268"/>
                </a:cubicBezTo>
                <a:cubicBezTo>
                  <a:pt x="5188992" y="972687"/>
                  <a:pt x="5141215" y="1272373"/>
                  <a:pt x="5181600" y="1457698"/>
                </a:cubicBezTo>
                <a:cubicBezTo>
                  <a:pt x="5221985" y="1643023"/>
                  <a:pt x="5116344" y="1858617"/>
                  <a:pt x="5181600" y="2088642"/>
                </a:cubicBezTo>
                <a:cubicBezTo>
                  <a:pt x="5246856" y="2318667"/>
                  <a:pt x="5112601" y="2480688"/>
                  <a:pt x="5181600" y="2719586"/>
                </a:cubicBezTo>
                <a:cubicBezTo>
                  <a:pt x="5250599" y="2958484"/>
                  <a:pt x="5162638" y="3086089"/>
                  <a:pt x="5181600" y="3307017"/>
                </a:cubicBezTo>
                <a:cubicBezTo>
                  <a:pt x="5200562" y="3527945"/>
                  <a:pt x="5139600" y="3692431"/>
                  <a:pt x="5181600" y="3807421"/>
                </a:cubicBezTo>
                <a:cubicBezTo>
                  <a:pt x="5223600" y="3922411"/>
                  <a:pt x="5143054" y="4155801"/>
                  <a:pt x="5181600" y="4351338"/>
                </a:cubicBezTo>
                <a:cubicBezTo>
                  <a:pt x="5094383" y="4375498"/>
                  <a:pt x="4917744" y="4341468"/>
                  <a:pt x="4761315" y="4351338"/>
                </a:cubicBezTo>
                <a:cubicBezTo>
                  <a:pt x="4604886" y="4361208"/>
                  <a:pt x="4337448" y="4313314"/>
                  <a:pt x="4185581" y="4351338"/>
                </a:cubicBezTo>
                <a:cubicBezTo>
                  <a:pt x="4033714" y="4389362"/>
                  <a:pt x="3918681" y="4308810"/>
                  <a:pt x="3765296" y="4351338"/>
                </a:cubicBezTo>
                <a:cubicBezTo>
                  <a:pt x="3611911" y="4393866"/>
                  <a:pt x="3365619" y="4297772"/>
                  <a:pt x="3189563" y="4351338"/>
                </a:cubicBezTo>
                <a:cubicBezTo>
                  <a:pt x="3013507" y="4404904"/>
                  <a:pt x="2890907" y="4312339"/>
                  <a:pt x="2769277" y="4351338"/>
                </a:cubicBezTo>
                <a:cubicBezTo>
                  <a:pt x="2647647" y="4390337"/>
                  <a:pt x="2435144" y="4329451"/>
                  <a:pt x="2245360" y="4351338"/>
                </a:cubicBezTo>
                <a:cubicBezTo>
                  <a:pt x="2055576" y="4373225"/>
                  <a:pt x="1774600" y="4286245"/>
                  <a:pt x="1565995" y="4351338"/>
                </a:cubicBezTo>
                <a:cubicBezTo>
                  <a:pt x="1357390" y="4416431"/>
                  <a:pt x="1232360" y="4336934"/>
                  <a:pt x="990261" y="4351338"/>
                </a:cubicBezTo>
                <a:cubicBezTo>
                  <a:pt x="748162" y="4365742"/>
                  <a:pt x="468178" y="4250374"/>
                  <a:pt x="0" y="4351338"/>
                </a:cubicBezTo>
                <a:cubicBezTo>
                  <a:pt x="-18333" y="4138349"/>
                  <a:pt x="16212" y="3994091"/>
                  <a:pt x="0" y="3894448"/>
                </a:cubicBezTo>
                <a:cubicBezTo>
                  <a:pt x="-16212" y="3794805"/>
                  <a:pt x="52783" y="3590276"/>
                  <a:pt x="0" y="3350530"/>
                </a:cubicBezTo>
                <a:cubicBezTo>
                  <a:pt x="-52783" y="3110784"/>
                  <a:pt x="17760" y="2896054"/>
                  <a:pt x="0" y="2763100"/>
                </a:cubicBezTo>
                <a:cubicBezTo>
                  <a:pt x="-17760" y="2630146"/>
                  <a:pt x="47175" y="2522882"/>
                  <a:pt x="0" y="2306209"/>
                </a:cubicBezTo>
                <a:cubicBezTo>
                  <a:pt x="-47175" y="2089536"/>
                  <a:pt x="16822" y="1913249"/>
                  <a:pt x="0" y="1805805"/>
                </a:cubicBezTo>
                <a:cubicBezTo>
                  <a:pt x="-16822" y="1698361"/>
                  <a:pt x="19740" y="1452394"/>
                  <a:pt x="0" y="1218375"/>
                </a:cubicBezTo>
                <a:cubicBezTo>
                  <a:pt x="-19740" y="984356"/>
                  <a:pt x="54010" y="815036"/>
                  <a:pt x="0" y="674457"/>
                </a:cubicBezTo>
                <a:cubicBezTo>
                  <a:pt x="-54010" y="533878"/>
                  <a:pt x="1861" y="205022"/>
                  <a:pt x="0" y="0"/>
                </a:cubicBezTo>
                <a:close/>
              </a:path>
              <a:path w="5181600" h="4351338" stroke="0" extrusionOk="0">
                <a:moveTo>
                  <a:pt x="0" y="0"/>
                </a:moveTo>
                <a:cubicBezTo>
                  <a:pt x="214684" y="-20639"/>
                  <a:pt x="312585" y="22453"/>
                  <a:pt x="472101" y="0"/>
                </a:cubicBezTo>
                <a:cubicBezTo>
                  <a:pt x="631617" y="-22453"/>
                  <a:pt x="753096" y="14721"/>
                  <a:pt x="944203" y="0"/>
                </a:cubicBezTo>
                <a:cubicBezTo>
                  <a:pt x="1135310" y="-14721"/>
                  <a:pt x="1300198" y="37997"/>
                  <a:pt x="1571752" y="0"/>
                </a:cubicBezTo>
                <a:cubicBezTo>
                  <a:pt x="1843306" y="-37997"/>
                  <a:pt x="1901025" y="13585"/>
                  <a:pt x="2147485" y="0"/>
                </a:cubicBezTo>
                <a:cubicBezTo>
                  <a:pt x="2393945" y="-13585"/>
                  <a:pt x="2402798" y="22250"/>
                  <a:pt x="2619587" y="0"/>
                </a:cubicBezTo>
                <a:cubicBezTo>
                  <a:pt x="2836376" y="-22250"/>
                  <a:pt x="2945748" y="14876"/>
                  <a:pt x="3039872" y="0"/>
                </a:cubicBezTo>
                <a:cubicBezTo>
                  <a:pt x="3133997" y="-14876"/>
                  <a:pt x="3548674" y="55401"/>
                  <a:pt x="3719237" y="0"/>
                </a:cubicBezTo>
                <a:cubicBezTo>
                  <a:pt x="3889801" y="-55401"/>
                  <a:pt x="4085245" y="36110"/>
                  <a:pt x="4398603" y="0"/>
                </a:cubicBezTo>
                <a:cubicBezTo>
                  <a:pt x="4711961" y="-36110"/>
                  <a:pt x="4849811" y="93125"/>
                  <a:pt x="5181600" y="0"/>
                </a:cubicBezTo>
                <a:cubicBezTo>
                  <a:pt x="5249960" y="201555"/>
                  <a:pt x="5149096" y="338729"/>
                  <a:pt x="5181600" y="630944"/>
                </a:cubicBezTo>
                <a:cubicBezTo>
                  <a:pt x="5214104" y="923159"/>
                  <a:pt x="5177754" y="957162"/>
                  <a:pt x="5181600" y="1087835"/>
                </a:cubicBezTo>
                <a:cubicBezTo>
                  <a:pt x="5185446" y="1218508"/>
                  <a:pt x="5117893" y="1450408"/>
                  <a:pt x="5181600" y="1631752"/>
                </a:cubicBezTo>
                <a:cubicBezTo>
                  <a:pt x="5245307" y="1813096"/>
                  <a:pt x="5171164" y="1896035"/>
                  <a:pt x="5181600" y="2045129"/>
                </a:cubicBezTo>
                <a:cubicBezTo>
                  <a:pt x="5192036" y="2194223"/>
                  <a:pt x="5161464" y="2438858"/>
                  <a:pt x="5181600" y="2589046"/>
                </a:cubicBezTo>
                <a:cubicBezTo>
                  <a:pt x="5201736" y="2739234"/>
                  <a:pt x="5172882" y="2934953"/>
                  <a:pt x="5181600" y="3176477"/>
                </a:cubicBezTo>
                <a:cubicBezTo>
                  <a:pt x="5190318" y="3418001"/>
                  <a:pt x="5163758" y="3541125"/>
                  <a:pt x="5181600" y="3633367"/>
                </a:cubicBezTo>
                <a:cubicBezTo>
                  <a:pt x="5199442" y="3725609"/>
                  <a:pt x="5139595" y="4010830"/>
                  <a:pt x="5181600" y="4351338"/>
                </a:cubicBezTo>
                <a:cubicBezTo>
                  <a:pt x="5043341" y="4358733"/>
                  <a:pt x="4837616" y="4307251"/>
                  <a:pt x="4657683" y="4351338"/>
                </a:cubicBezTo>
                <a:cubicBezTo>
                  <a:pt x="4477750" y="4395425"/>
                  <a:pt x="4316047" y="4324824"/>
                  <a:pt x="4030133" y="4351338"/>
                </a:cubicBezTo>
                <a:cubicBezTo>
                  <a:pt x="3744219" y="4377852"/>
                  <a:pt x="3660298" y="4297395"/>
                  <a:pt x="3454400" y="4351338"/>
                </a:cubicBezTo>
                <a:cubicBezTo>
                  <a:pt x="3248502" y="4405281"/>
                  <a:pt x="3002690" y="4350444"/>
                  <a:pt x="2878667" y="4351338"/>
                </a:cubicBezTo>
                <a:cubicBezTo>
                  <a:pt x="2754644" y="4352232"/>
                  <a:pt x="2420746" y="4283575"/>
                  <a:pt x="2251117" y="4351338"/>
                </a:cubicBezTo>
                <a:cubicBezTo>
                  <a:pt x="2081488" y="4419101"/>
                  <a:pt x="1919458" y="4323132"/>
                  <a:pt x="1830832" y="4351338"/>
                </a:cubicBezTo>
                <a:cubicBezTo>
                  <a:pt x="1742207" y="4379544"/>
                  <a:pt x="1465401" y="4337489"/>
                  <a:pt x="1255099" y="4351338"/>
                </a:cubicBezTo>
                <a:cubicBezTo>
                  <a:pt x="1044797" y="4365187"/>
                  <a:pt x="784162" y="4328437"/>
                  <a:pt x="575733" y="4351338"/>
                </a:cubicBezTo>
                <a:cubicBezTo>
                  <a:pt x="367304" y="4374239"/>
                  <a:pt x="126173" y="4292515"/>
                  <a:pt x="0" y="4351338"/>
                </a:cubicBezTo>
                <a:cubicBezTo>
                  <a:pt x="-43404" y="4132094"/>
                  <a:pt x="30948" y="4029750"/>
                  <a:pt x="0" y="3807421"/>
                </a:cubicBezTo>
                <a:cubicBezTo>
                  <a:pt x="-30948" y="3585092"/>
                  <a:pt x="13970" y="3389632"/>
                  <a:pt x="0" y="3219990"/>
                </a:cubicBezTo>
                <a:cubicBezTo>
                  <a:pt x="-13970" y="3050348"/>
                  <a:pt x="29380" y="2856097"/>
                  <a:pt x="0" y="2632559"/>
                </a:cubicBezTo>
                <a:cubicBezTo>
                  <a:pt x="-29380" y="2409021"/>
                  <a:pt x="3888" y="2206013"/>
                  <a:pt x="0" y="2045129"/>
                </a:cubicBezTo>
                <a:cubicBezTo>
                  <a:pt x="-3888" y="1884245"/>
                  <a:pt x="3691" y="1702666"/>
                  <a:pt x="0" y="1501212"/>
                </a:cubicBezTo>
                <a:cubicBezTo>
                  <a:pt x="-3691" y="1299758"/>
                  <a:pt x="19848" y="1141251"/>
                  <a:pt x="0" y="957294"/>
                </a:cubicBezTo>
                <a:cubicBezTo>
                  <a:pt x="-19848" y="773337"/>
                  <a:pt x="1688" y="379216"/>
                  <a:pt x="0" y="0"/>
                </a:cubicBezTo>
                <a:close/>
              </a:path>
            </a:pathLst>
          </a:custGeom>
          <a:ln>
            <a:solidFill>
              <a:schemeClr val="tx1"/>
            </a:solidFill>
            <a:extLst>
              <a:ext uri="{C807C97D-BFC1-408E-A445-0C87EB9F89A2}">
                <ask:lineSketchStyleProps xmlns:ask="http://schemas.microsoft.com/office/drawing/2018/sketchyshapes" sd="340498338">
                  <ask:type>
                    <ask:lineSketchScribble/>
                  </ask:type>
                </ask:lineSketchStyleProps>
              </a:ext>
            </a:extLst>
          </a:ln>
          <a:effectLst>
            <a:glow rad="139700">
              <a:schemeClr val="accent6">
                <a:satMod val="175000"/>
                <a:alpha val="40000"/>
              </a:schemeClr>
            </a:glow>
          </a:effectLst>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5" name="Date Placeholder 4">
            <a:extLst>
              <a:ext uri="{FF2B5EF4-FFF2-40B4-BE49-F238E27FC236}">
                <a16:creationId xmlns:a16="http://schemas.microsoft.com/office/drawing/2014/main" id="{DA6154C6-EE12-C69F-D992-484E644F6B1D}"/>
              </a:ext>
            </a:extLst>
          </p:cNvPr>
          <p:cNvSpPr>
            <a:spLocks noGrp="1"/>
          </p:cNvSpPr>
          <p:nvPr>
            <p:ph type="dt" sz="half" idx="10"/>
          </p:nvPr>
        </p:nvSpPr>
        <p:spPr/>
        <p:txBody>
          <a:bodyPr/>
          <a:lstStyle/>
          <a:p>
            <a:fld id="{1ECB5AC3-8413-41C9-A8A2-54225EDF544B}" type="datetime1">
              <a:rPr lang="en-AE" smtClean="0"/>
              <a:t>13/02/2024</a:t>
            </a:fld>
            <a:endParaRPr lang="en-AE"/>
          </a:p>
        </p:txBody>
      </p:sp>
      <p:sp>
        <p:nvSpPr>
          <p:cNvPr id="6" name="Footer Placeholder 5">
            <a:extLst>
              <a:ext uri="{FF2B5EF4-FFF2-40B4-BE49-F238E27FC236}">
                <a16:creationId xmlns:a16="http://schemas.microsoft.com/office/drawing/2014/main" id="{5B646FF8-3B3A-D23A-21A2-7B62A841F91B}"/>
              </a:ext>
            </a:extLst>
          </p:cNvPr>
          <p:cNvSpPr>
            <a:spLocks noGrp="1"/>
          </p:cNvSpPr>
          <p:nvPr>
            <p:ph type="ftr" sz="quarter" idx="11"/>
          </p:nvPr>
        </p:nvSpPr>
        <p:spPr>
          <a:xfrm>
            <a:off x="4247321" y="6402387"/>
            <a:ext cx="4114800" cy="455613"/>
          </a:xfrm>
        </p:spPr>
        <p:txBody>
          <a:bodyPr anchor="t"/>
          <a:lstStyle>
            <a:lvl1pPr>
              <a:defRPr>
                <a:solidFill>
                  <a:schemeClr val="bg1">
                    <a:lumMod val="50000"/>
                  </a:schemeClr>
                </a:solidFill>
              </a:defRPr>
            </a:lvl1pPr>
          </a:lstStyle>
          <a:p>
            <a:endParaRPr lang="en-AE" dirty="0"/>
          </a:p>
        </p:txBody>
      </p:sp>
      <p:sp>
        <p:nvSpPr>
          <p:cNvPr id="7" name="Slide Number Placeholder 6">
            <a:extLst>
              <a:ext uri="{FF2B5EF4-FFF2-40B4-BE49-F238E27FC236}">
                <a16:creationId xmlns:a16="http://schemas.microsoft.com/office/drawing/2014/main" id="{256DEEB9-0B16-FC05-B8E2-BD5C16EC380B}"/>
              </a:ext>
            </a:extLst>
          </p:cNvPr>
          <p:cNvSpPr>
            <a:spLocks noGrp="1"/>
          </p:cNvSpPr>
          <p:nvPr>
            <p:ph type="sldNum" sz="quarter" idx="12"/>
          </p:nvPr>
        </p:nvSpPr>
        <p:spPr>
          <a:xfrm>
            <a:off x="11353800" y="6311900"/>
            <a:ext cx="838199" cy="546101"/>
          </a:xfrm>
        </p:spPr>
        <p:txBody>
          <a:bodyPr/>
          <a:lstStyle>
            <a:lvl1pPr>
              <a:defRPr sz="3600"/>
            </a:lvl1pPr>
          </a:lstStyle>
          <a:p>
            <a:fld id="{24E1593F-C6A5-48D7-8322-BC8526C86B25}" type="slidenum">
              <a:rPr lang="en-AE" smtClean="0"/>
              <a:pPr/>
              <a:t>‹#›</a:t>
            </a:fld>
            <a:endParaRPr lang="en-AE" dirty="0"/>
          </a:p>
        </p:txBody>
      </p:sp>
    </p:spTree>
    <p:extLst>
      <p:ext uri="{BB962C8B-B14F-4D97-AF65-F5344CB8AC3E}">
        <p14:creationId xmlns:p14="http://schemas.microsoft.com/office/powerpoint/2010/main" val="38180500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hyperlink" Target="https://www.allbasra.com/" TargetMode="Externa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030FD71-DE46-F344-7F16-B48550DCAD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AE" dirty="0"/>
          </a:p>
        </p:txBody>
      </p:sp>
      <p:sp>
        <p:nvSpPr>
          <p:cNvPr id="3" name="Text Placeholder 2">
            <a:extLst>
              <a:ext uri="{FF2B5EF4-FFF2-40B4-BE49-F238E27FC236}">
                <a16:creationId xmlns:a16="http://schemas.microsoft.com/office/drawing/2014/main" id="{0D2C09EF-A422-4238-504C-F8F1F155DA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a:t>
            </a:r>
            <a:r>
              <a:rPr lang="en-US" dirty="0" err="1"/>
              <a:t>tstylesstyl</a:t>
            </a:r>
            <a:endParaRPr lang="en-US" dirty="0"/>
          </a:p>
          <a:p>
            <a:pPr lvl="1"/>
            <a:r>
              <a:rPr lang="en-US" dirty="0"/>
              <a:t>Second level</a:t>
            </a:r>
          </a:p>
        </p:txBody>
      </p:sp>
      <p:sp>
        <p:nvSpPr>
          <p:cNvPr id="4" name="Date Placeholder 3">
            <a:extLst>
              <a:ext uri="{FF2B5EF4-FFF2-40B4-BE49-F238E27FC236}">
                <a16:creationId xmlns:a16="http://schemas.microsoft.com/office/drawing/2014/main" id="{A19E03D7-B630-DBBD-BCE6-F100E4409A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D753BB-5601-49DD-8170-B16675E4F1DC}" type="datetime1">
              <a:rPr lang="en-AE" smtClean="0"/>
              <a:t>13/02/2024</a:t>
            </a:fld>
            <a:endParaRPr lang="en-AE"/>
          </a:p>
        </p:txBody>
      </p:sp>
      <p:sp>
        <p:nvSpPr>
          <p:cNvPr id="5" name="Footer Placeholder 4">
            <a:extLst>
              <a:ext uri="{FF2B5EF4-FFF2-40B4-BE49-F238E27FC236}">
                <a16:creationId xmlns:a16="http://schemas.microsoft.com/office/drawing/2014/main" id="{31FF6C86-06F2-DC71-FFF5-226D1C335F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2800">
                <a:solidFill>
                  <a:schemeClr val="bg1">
                    <a:lumMod val="50000"/>
                  </a:schemeClr>
                </a:solidFill>
              </a:defRPr>
            </a:lvl1pPr>
          </a:lstStyle>
          <a:p>
            <a:endParaRPr lang="en-AE" dirty="0"/>
          </a:p>
        </p:txBody>
      </p:sp>
      <p:sp>
        <p:nvSpPr>
          <p:cNvPr id="6" name="Slide Number Placeholder 5">
            <a:extLst>
              <a:ext uri="{FF2B5EF4-FFF2-40B4-BE49-F238E27FC236}">
                <a16:creationId xmlns:a16="http://schemas.microsoft.com/office/drawing/2014/main" id="{A615BA0A-8B92-C4E9-64D5-CDA310569F9D}"/>
              </a:ext>
            </a:extLst>
          </p:cNvPr>
          <p:cNvSpPr>
            <a:spLocks noGrp="1"/>
          </p:cNvSpPr>
          <p:nvPr>
            <p:ph type="sldNum" sz="quarter" idx="4"/>
          </p:nvPr>
        </p:nvSpPr>
        <p:spPr>
          <a:xfrm>
            <a:off x="11353800" y="6176962"/>
            <a:ext cx="838200" cy="681037"/>
          </a:xfrm>
          <a:prstGeom prst="rect">
            <a:avLst/>
          </a:prstGeom>
        </p:spPr>
        <p:txBody>
          <a:bodyPr vert="horz" lIns="91440" tIns="45720" rIns="91440" bIns="45720" rtlCol="0" anchor="ctr"/>
          <a:lstStyle>
            <a:lvl1pPr algn="ctr">
              <a:defRPr sz="3600">
                <a:solidFill>
                  <a:srgbClr val="FF0000"/>
                </a:solidFill>
                <a:highlight>
                  <a:srgbClr val="FFFF00"/>
                </a:highlight>
              </a:defRPr>
            </a:lvl1pPr>
          </a:lstStyle>
          <a:p>
            <a:fld id="{29CA5760-96F6-4BB9-9F01-E4123846D571}" type="slidenum">
              <a:rPr lang="en-AE" smtClean="0"/>
              <a:pPr/>
              <a:t>‹#›</a:t>
            </a:fld>
            <a:endParaRPr lang="en-AE" dirty="0"/>
          </a:p>
        </p:txBody>
      </p:sp>
      <p:sp>
        <p:nvSpPr>
          <p:cNvPr id="7" name="TextBox 6">
            <a:extLst>
              <a:ext uri="{FF2B5EF4-FFF2-40B4-BE49-F238E27FC236}">
                <a16:creationId xmlns:a16="http://schemas.microsoft.com/office/drawing/2014/main" id="{05D54B05-A41A-5938-EAEE-117CFFDF7E42}"/>
              </a:ext>
            </a:extLst>
          </p:cNvPr>
          <p:cNvSpPr txBox="1"/>
          <p:nvPr userDrawn="1"/>
        </p:nvSpPr>
        <p:spPr>
          <a:xfrm rot="16200000">
            <a:off x="-906958" y="5204917"/>
            <a:ext cx="2448340" cy="584775"/>
          </a:xfrm>
          <a:prstGeom prst="rect">
            <a:avLst/>
          </a:prstGeom>
          <a:noFill/>
        </p:spPr>
        <p:txBody>
          <a:bodyPr wrap="square" rtlCol="0">
            <a:spAutoFit/>
          </a:bodyPr>
          <a:lstStyle/>
          <a:p>
            <a:r>
              <a:rPr lang="en-US" sz="3200" dirty="0">
                <a:solidFill>
                  <a:srgbClr val="0563C1"/>
                </a:solidFill>
                <a:hlinkClick r:id="rId5">
                  <a:extLst>
                    <a:ext uri="{A12FA001-AC4F-418D-AE19-62706E023703}">
                      <ahyp:hlinkClr xmlns:ahyp="http://schemas.microsoft.com/office/drawing/2018/hyperlinkcolor" val="tx"/>
                    </a:ext>
                  </a:extLst>
                </a:hlinkClick>
              </a:rPr>
              <a:t>all</a:t>
            </a:r>
            <a:r>
              <a:rPr lang="en-US" sz="3200" dirty="0">
                <a:solidFill>
                  <a:srgbClr val="FF0000"/>
                </a:solidFill>
                <a:hlinkClick r:id="rId5">
                  <a:extLst>
                    <a:ext uri="{A12FA001-AC4F-418D-AE19-62706E023703}">
                      <ahyp:hlinkClr xmlns:ahyp="http://schemas.microsoft.com/office/drawing/2018/hyperlinkcolor" val="tx"/>
                    </a:ext>
                  </a:extLst>
                </a:hlinkClick>
              </a:rPr>
              <a:t>basra</a:t>
            </a:r>
            <a:r>
              <a:rPr lang="en-US" sz="3200" dirty="0">
                <a:solidFill>
                  <a:srgbClr val="0563C1"/>
                </a:solidFill>
                <a:hlinkClick r:id="rId5">
                  <a:extLst>
                    <a:ext uri="{A12FA001-AC4F-418D-AE19-62706E023703}">
                      <ahyp:hlinkClr xmlns:ahyp="http://schemas.microsoft.com/office/drawing/2018/hyperlinkcolor" val="tx"/>
                    </a:ext>
                  </a:extLst>
                </a:hlinkClick>
              </a:rPr>
              <a:t>.com </a:t>
            </a:r>
            <a:endParaRPr lang="en-AE" sz="3200" dirty="0">
              <a:solidFill>
                <a:schemeClr val="bg1">
                  <a:lumMod val="50000"/>
                </a:schemeClr>
              </a:solidFill>
            </a:endParaRPr>
          </a:p>
        </p:txBody>
      </p:sp>
      <p:sp>
        <p:nvSpPr>
          <p:cNvPr id="8" name="TextBox 7">
            <a:extLst>
              <a:ext uri="{FF2B5EF4-FFF2-40B4-BE49-F238E27FC236}">
                <a16:creationId xmlns:a16="http://schemas.microsoft.com/office/drawing/2014/main" id="{F0DBDD05-1F60-68F0-20D1-F535912419DC}"/>
              </a:ext>
            </a:extLst>
          </p:cNvPr>
          <p:cNvSpPr txBox="1"/>
          <p:nvPr userDrawn="1"/>
        </p:nvSpPr>
        <p:spPr>
          <a:xfrm rot="16200000">
            <a:off x="-898914" y="1769165"/>
            <a:ext cx="2259496" cy="461665"/>
          </a:xfrm>
          <a:prstGeom prst="rect">
            <a:avLst/>
          </a:prstGeom>
          <a:noFill/>
        </p:spPr>
        <p:txBody>
          <a:bodyPr wrap="square" rtlCol="0">
            <a:spAutoFit/>
          </a:bodyPr>
          <a:lstStyle/>
          <a:p>
            <a:r>
              <a:rPr lang="en-US" sz="2400" dirty="0">
                <a:solidFill>
                  <a:schemeClr val="accent6">
                    <a:lumMod val="75000"/>
                  </a:schemeClr>
                </a:solidFill>
              </a:rPr>
              <a:t>Salem Al-Jundi</a:t>
            </a:r>
            <a:endParaRPr lang="en-AE" sz="2400" dirty="0">
              <a:solidFill>
                <a:schemeClr val="accent6">
                  <a:lumMod val="75000"/>
                </a:schemeClr>
              </a:solidFill>
            </a:endParaRPr>
          </a:p>
        </p:txBody>
      </p:sp>
    </p:spTree>
    <p:extLst>
      <p:ext uri="{BB962C8B-B14F-4D97-AF65-F5344CB8AC3E}">
        <p14:creationId xmlns:p14="http://schemas.microsoft.com/office/powerpoint/2010/main" val="37624693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Lst>
  <p:hf hdr="0" ftr="0" dt="0"/>
  <p:txStyles>
    <p:titleStyle>
      <a:lvl1pPr algn="ct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r" defTabSz="914400" rtl="1" eaLnBrk="1" latinLnBrk="0" hangingPunct="1">
        <a:lnSpc>
          <a:spcPct val="90000"/>
        </a:lnSpc>
        <a:spcBef>
          <a:spcPts val="1000"/>
        </a:spcBef>
        <a:buFontTx/>
        <a:buNone/>
        <a:defRPr sz="2800" kern="1200">
          <a:solidFill>
            <a:schemeClr val="tx1"/>
          </a:solidFill>
          <a:latin typeface="Arial" panose="020B0604020202020204" pitchFamily="34" charset="0"/>
          <a:ea typeface="+mn-ea"/>
          <a:cs typeface="Arial" panose="020B0604020202020204" pitchFamily="34" charset="0"/>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alem.aljundi@kunoozu.edu.iq"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transtle.com/general-learning/how-to-write-an-essay/" TargetMode="External"/><Relationship Id="rId1" Type="http://schemas.openxmlformats.org/officeDocument/2006/relationships/slideLayout" Target="../slideLayouts/slideLayout2.xml"/><Relationship Id="rId5" Type="http://schemas.openxmlformats.org/officeDocument/2006/relationships/hyperlink" Target="mailto:salem.aljundi@kunoozu.edu.iq" TargetMode="External"/><Relationship Id="rId4" Type="http://schemas.openxmlformats.org/officeDocument/2006/relationships/hyperlink" Target="https://www.for9a.com/learn/%D9%83%D9%8A%D9%81%D9%8A%D8%A9-%D9%83%D8%AA%D8%A7%D8%A8%D8%A9-%D9%85%D9%82%D8%A7%D9%84-%D8%AE%D8%B7%D9%88%D8%A7%D8%AA-%D8%B9%D9%85%D9%84%D9%8A%D8%A9-%D9%84%D9%83%D8%AA%D8%A7%D8%A8%D8%A9-%D9%85%D9%82%D8%A7%D9%84-%D8%A3%D9%83%D8%A7%D8%AF%D9%8A%D9%85%D9%8A-%D8%A7%D8%AD%D8%AA%D8%B1%D8%A7%D9%81%D9%8A"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www.target.com/" TargetMode="External"/><Relationship Id="rId13" Type="http://schemas.openxmlformats.org/officeDocument/2006/relationships/hyperlink" Target="http://www.asos.com/" TargetMode="External"/><Relationship Id="rId18" Type="http://schemas.openxmlformats.org/officeDocument/2006/relationships/hyperlink" Target="http://www.macys.com/" TargetMode="External"/><Relationship Id="rId3" Type="http://schemas.openxmlformats.org/officeDocument/2006/relationships/hyperlink" Target="http://www.ebay.com/" TargetMode="External"/><Relationship Id="rId21" Type="http://schemas.openxmlformats.org/officeDocument/2006/relationships/hyperlink" Target="http://www.costco.com/" TargetMode="External"/><Relationship Id="rId7" Type="http://schemas.openxmlformats.org/officeDocument/2006/relationships/hyperlink" Target="http://www.bestbuy.com/" TargetMode="External"/><Relationship Id="rId12" Type="http://schemas.openxmlformats.org/officeDocument/2006/relationships/hyperlink" Target="http://www.zalando.com/" TargetMode="External"/><Relationship Id="rId17" Type="http://schemas.openxmlformats.org/officeDocument/2006/relationships/hyperlink" Target="http://www.wayfair.com/" TargetMode="External"/><Relationship Id="rId2" Type="http://schemas.openxmlformats.org/officeDocument/2006/relationships/hyperlink" Target="http://www.amazon.com/" TargetMode="External"/><Relationship Id="rId16" Type="http://schemas.openxmlformats.org/officeDocument/2006/relationships/hyperlink" Target="http://www.aliexpress.com/" TargetMode="External"/><Relationship Id="rId20" Type="http://schemas.openxmlformats.org/officeDocument/2006/relationships/hyperlink" Target="http://www.jd.com/" TargetMode="External"/><Relationship Id="rId1" Type="http://schemas.openxmlformats.org/officeDocument/2006/relationships/slideLayout" Target="../slideLayouts/slideLayout3.xml"/><Relationship Id="rId6" Type="http://schemas.openxmlformats.org/officeDocument/2006/relationships/hyperlink" Target="http://www.walmart.com/" TargetMode="External"/><Relationship Id="rId11" Type="http://schemas.openxmlformats.org/officeDocument/2006/relationships/hyperlink" Target="http://www.rakuten.com/" TargetMode="External"/><Relationship Id="rId5" Type="http://schemas.openxmlformats.org/officeDocument/2006/relationships/hyperlink" Target="http://www.etsy.com/" TargetMode="External"/><Relationship Id="rId15" Type="http://schemas.openxmlformats.org/officeDocument/2006/relationships/hyperlink" Target="http://www.overstock.com/" TargetMode="External"/><Relationship Id="rId10" Type="http://schemas.openxmlformats.org/officeDocument/2006/relationships/hyperlink" Target="http://www.flipkart.com/" TargetMode="External"/><Relationship Id="rId19" Type="http://schemas.openxmlformats.org/officeDocument/2006/relationships/hyperlink" Target="http://www.homedepot.com/" TargetMode="External"/><Relationship Id="rId4" Type="http://schemas.openxmlformats.org/officeDocument/2006/relationships/hyperlink" Target="http://www.alibaba.com/" TargetMode="External"/><Relationship Id="rId9" Type="http://schemas.openxmlformats.org/officeDocument/2006/relationships/hyperlink" Target="http://www.shopify.com/" TargetMode="External"/><Relationship Id="rId14" Type="http://schemas.openxmlformats.org/officeDocument/2006/relationships/hyperlink" Target="http://www.newegg.com/"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4E4D846-3AFC-4F86-8C35-24B0542A26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hand holding a bag and a computer&#10;&#10;Description automatically generated">
            <a:extLst>
              <a:ext uri="{FF2B5EF4-FFF2-40B4-BE49-F238E27FC236}">
                <a16:creationId xmlns:a16="http://schemas.microsoft.com/office/drawing/2014/main" id="{1130EAE7-589B-AB37-F490-44F04403112C}"/>
              </a:ext>
            </a:extLst>
          </p:cNvPr>
          <p:cNvPicPr>
            <a:picLocks noChangeAspect="1"/>
          </p:cNvPicPr>
          <p:nvPr/>
        </p:nvPicPr>
        <p:blipFill rotWithShape="1">
          <a:blip r:embed="rId2"/>
          <a:srcRect l="17265" t="9091" r="1" b="1"/>
          <a:stretch/>
        </p:blipFill>
        <p:spPr>
          <a:xfrm>
            <a:off x="20" y="10"/>
            <a:ext cx="8668492" cy="6857990"/>
          </a:xfrm>
          <a:prstGeom prst="rect">
            <a:avLst/>
          </a:prstGeom>
        </p:spPr>
      </p:pic>
      <p:sp>
        <p:nvSpPr>
          <p:cNvPr id="11" name="Rectangle 10">
            <a:extLst>
              <a:ext uri="{FF2B5EF4-FFF2-40B4-BE49-F238E27FC236}">
                <a16:creationId xmlns:a16="http://schemas.microsoft.com/office/drawing/2014/main" id="{284781B9-12CB-45C3-907A-9ED93FF72C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435399" y="0"/>
            <a:ext cx="9756601" cy="6858000"/>
          </a:xfrm>
          <a:prstGeom prst="rect">
            <a:avLst/>
          </a:prstGeom>
          <a:gradFill>
            <a:gsLst>
              <a:gs pos="53000">
                <a:schemeClr val="bg1"/>
              </a:gs>
              <a:gs pos="35000">
                <a:schemeClr val="bg1">
                  <a:alpha val="76000"/>
                </a:schemeClr>
              </a:gs>
              <a:gs pos="19000">
                <a:schemeClr val="bg1">
                  <a:alpha val="40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EC48480-DC1B-13D7-4856-1A60810F5782}"/>
              </a:ext>
            </a:extLst>
          </p:cNvPr>
          <p:cNvSpPr>
            <a:spLocks noGrp="1"/>
          </p:cNvSpPr>
          <p:nvPr>
            <p:ph type="ctrTitle"/>
          </p:nvPr>
        </p:nvSpPr>
        <p:spPr>
          <a:xfrm>
            <a:off x="5049520" y="1161288"/>
            <a:ext cx="6278880" cy="1124712"/>
          </a:xfrm>
        </p:spPr>
        <p:txBody>
          <a:bodyPr vert="horz" lIns="91440" tIns="45720" rIns="91440" bIns="45720" rtlCol="0" anchor="ctr">
            <a:normAutofit fontScale="90000"/>
          </a:bodyPr>
          <a:lstStyle/>
          <a:p>
            <a:pPr algn="r" rtl="0"/>
            <a:r>
              <a:rPr lang="en-US" sz="8000" dirty="0" err="1"/>
              <a:t>التجارة</a:t>
            </a:r>
            <a:r>
              <a:rPr lang="en-US" sz="8000" dirty="0"/>
              <a:t> </a:t>
            </a:r>
            <a:r>
              <a:rPr lang="en-US" sz="8000" dirty="0" err="1"/>
              <a:t>الإلكترونية</a:t>
            </a:r>
            <a:endParaRPr lang="en-US" sz="8000" dirty="0"/>
          </a:p>
        </p:txBody>
      </p:sp>
      <p:sp>
        <p:nvSpPr>
          <p:cNvPr id="13" name="Rectangle 12">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687333"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5" name="Rectangle 14">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53018" y="2443480"/>
            <a:ext cx="3218688" cy="9144"/>
          </a:xfrm>
          <a:prstGeom prst="rect">
            <a:avLst/>
          </a:prstGeom>
          <a:solidFill>
            <a:srgbClr val="D5D5D5"/>
          </a:solidFill>
          <a:ln w="3175">
            <a:solidFill>
              <a:srgbClr val="D5D5D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ubtitle 2">
            <a:extLst>
              <a:ext uri="{FF2B5EF4-FFF2-40B4-BE49-F238E27FC236}">
                <a16:creationId xmlns:a16="http://schemas.microsoft.com/office/drawing/2014/main" id="{182A7D13-93F0-4C18-B0CC-A38B08CBB91F}"/>
              </a:ext>
            </a:extLst>
          </p:cNvPr>
          <p:cNvSpPr>
            <a:spLocks noGrp="1"/>
          </p:cNvSpPr>
          <p:nvPr>
            <p:ph type="subTitle" idx="1"/>
          </p:nvPr>
        </p:nvSpPr>
        <p:spPr>
          <a:xfrm>
            <a:off x="6898640" y="3820160"/>
            <a:ext cx="4910736" cy="2105152"/>
          </a:xfrm>
        </p:spPr>
        <p:txBody>
          <a:bodyPr vert="horz" lIns="91440" tIns="45720" rIns="91440" bIns="45720" rtlCol="0" anchor="t">
            <a:normAutofit/>
          </a:bodyPr>
          <a:lstStyle/>
          <a:p>
            <a:r>
              <a:rPr lang="en-US" sz="2800" dirty="0">
                <a:latin typeface="+mn-lt"/>
                <a:cs typeface="+mn-cs"/>
              </a:rPr>
              <a:t>د. </a:t>
            </a:r>
            <a:r>
              <a:rPr lang="en-US" sz="2800" dirty="0" err="1">
                <a:latin typeface="+mn-lt"/>
                <a:cs typeface="+mn-cs"/>
              </a:rPr>
              <a:t>سالم</a:t>
            </a:r>
            <a:r>
              <a:rPr lang="en-US" sz="2800" dirty="0">
                <a:latin typeface="+mn-lt"/>
                <a:cs typeface="+mn-cs"/>
              </a:rPr>
              <a:t> </a:t>
            </a:r>
            <a:r>
              <a:rPr lang="en-US" sz="2800" dirty="0" err="1">
                <a:latin typeface="+mn-lt"/>
                <a:cs typeface="+mn-cs"/>
              </a:rPr>
              <a:t>الجندي</a:t>
            </a:r>
            <a:endParaRPr lang="en-US" sz="2800" dirty="0">
              <a:latin typeface="+mn-lt"/>
              <a:cs typeface="+mn-cs"/>
            </a:endParaRPr>
          </a:p>
          <a:p>
            <a:r>
              <a:rPr lang="en-US" dirty="0">
                <a:latin typeface="+mn-lt"/>
                <a:cs typeface="+mn-cs"/>
                <a:hlinkClick r:id="rId3"/>
              </a:rPr>
              <a:t>Salem.aljundi@kunoozu.edu.iq</a:t>
            </a:r>
            <a:r>
              <a:rPr lang="en-US" dirty="0">
                <a:latin typeface="+mn-lt"/>
                <a:cs typeface="+mn-cs"/>
              </a:rPr>
              <a:t> </a:t>
            </a:r>
          </a:p>
          <a:p>
            <a:r>
              <a:rPr lang="en-US" sz="2800" dirty="0" err="1">
                <a:latin typeface="+mn-lt"/>
                <a:cs typeface="+mn-cs"/>
              </a:rPr>
              <a:t>كلية</a:t>
            </a:r>
            <a:r>
              <a:rPr lang="en-US" sz="2800" dirty="0">
                <a:latin typeface="+mn-lt"/>
                <a:cs typeface="+mn-cs"/>
              </a:rPr>
              <a:t> </a:t>
            </a:r>
            <a:r>
              <a:rPr lang="en-US" sz="2800" dirty="0" err="1">
                <a:latin typeface="+mn-lt"/>
                <a:cs typeface="+mn-cs"/>
              </a:rPr>
              <a:t>الكنوز</a:t>
            </a:r>
            <a:r>
              <a:rPr lang="en-US" sz="2800" dirty="0">
                <a:latin typeface="+mn-lt"/>
                <a:cs typeface="+mn-cs"/>
              </a:rPr>
              <a:t> </a:t>
            </a:r>
            <a:r>
              <a:rPr lang="en-US" sz="2800" dirty="0" err="1">
                <a:latin typeface="+mn-lt"/>
                <a:cs typeface="+mn-cs"/>
              </a:rPr>
              <a:t>الجامعة</a:t>
            </a:r>
            <a:endParaRPr lang="en-US" sz="2800" dirty="0">
              <a:latin typeface="+mn-lt"/>
              <a:cs typeface="+mn-cs"/>
            </a:endParaRPr>
          </a:p>
          <a:p>
            <a:r>
              <a:rPr lang="en-US" sz="2800" dirty="0">
                <a:latin typeface="+mn-lt"/>
                <a:cs typeface="+mn-cs"/>
              </a:rPr>
              <a:t>2024</a:t>
            </a:r>
          </a:p>
        </p:txBody>
      </p:sp>
    </p:spTree>
    <p:extLst>
      <p:ext uri="{BB962C8B-B14F-4D97-AF65-F5344CB8AC3E}">
        <p14:creationId xmlns:p14="http://schemas.microsoft.com/office/powerpoint/2010/main" val="3645709512"/>
      </p:ext>
    </p:extLst>
  </p:cSld>
  <p:clrMapOvr>
    <a:masterClrMapping/>
  </p:clrMapOvr>
  <p:transition spd="slow">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0209F-6309-9E2C-F3CF-E54995157EFB}"/>
              </a:ext>
            </a:extLst>
          </p:cNvPr>
          <p:cNvSpPr>
            <a:spLocks noGrp="1"/>
          </p:cNvSpPr>
          <p:nvPr>
            <p:ph type="title"/>
          </p:nvPr>
        </p:nvSpPr>
        <p:spPr/>
        <p:txBody>
          <a:bodyPr>
            <a:normAutofit/>
          </a:bodyPr>
          <a:lstStyle/>
          <a:p>
            <a:r>
              <a:rPr lang="ar-SA" sz="5400" dirty="0"/>
              <a:t>نظرة تاريخية للتجارة الإلكترونية</a:t>
            </a:r>
            <a:endParaRPr lang="en-AE" sz="5400" dirty="0"/>
          </a:p>
        </p:txBody>
      </p:sp>
      <p:sp>
        <p:nvSpPr>
          <p:cNvPr id="3" name="Content Placeholder 2">
            <a:extLst>
              <a:ext uri="{FF2B5EF4-FFF2-40B4-BE49-F238E27FC236}">
                <a16:creationId xmlns:a16="http://schemas.microsoft.com/office/drawing/2014/main" id="{4FA8ABD8-E7BB-EAB6-3D37-971F961E0580}"/>
              </a:ext>
            </a:extLst>
          </p:cNvPr>
          <p:cNvSpPr>
            <a:spLocks noGrp="1"/>
          </p:cNvSpPr>
          <p:nvPr>
            <p:ph idx="1"/>
          </p:nvPr>
        </p:nvSpPr>
        <p:spPr/>
        <p:txBody>
          <a:bodyPr>
            <a:normAutofit lnSpcReduction="10000"/>
          </a:bodyPr>
          <a:lstStyle/>
          <a:p>
            <a:r>
              <a:rPr lang="ar-SA" sz="3200" b="1" dirty="0">
                <a:solidFill>
                  <a:schemeClr val="accent1"/>
                </a:solidFill>
              </a:rPr>
              <a:t>4.	العقد الثاني من الألفية والابتكار:</a:t>
            </a:r>
          </a:p>
          <a:p>
            <a:r>
              <a:rPr lang="ar-SA" sz="3200" dirty="0"/>
              <a:t>   خلال العقد الثاني من الألفية، شهدنا انتشارا للهواتف الذكية وتحسين تكنولوجيا الإنترنت المتنقل، مما أتاح للمستهلكين القيام بعمليات الشراء عبر الهواتف المحمولة وزاد من تحديث التجربة الإلكترونية.</a:t>
            </a:r>
          </a:p>
          <a:p>
            <a:endParaRPr lang="ar-SA" sz="3200" dirty="0"/>
          </a:p>
          <a:p>
            <a:r>
              <a:rPr lang="ar-SA" sz="3200" b="1" dirty="0">
                <a:solidFill>
                  <a:schemeClr val="accent1"/>
                </a:solidFill>
              </a:rPr>
              <a:t>5.	تكنولوجيا الذكاء الاصطناعي وتحليل البيانات:</a:t>
            </a:r>
          </a:p>
          <a:p>
            <a:r>
              <a:rPr lang="ar-SA" sz="3200" dirty="0"/>
              <a:t>   في الوقت الحالي، يُستخدم الذكاء الاصطناعي وتحليل البيانات بشكل واسع في تحسين تجربة المستخدم وتخصيص العروض والتسويق عبر الإنترنت. يُسهم هذا في زيادة فعالية الحملات الإعلانية وزيادة التفاعل.</a:t>
            </a:r>
          </a:p>
          <a:p>
            <a:endParaRPr lang="ar-SA" sz="3200" dirty="0"/>
          </a:p>
        </p:txBody>
      </p:sp>
      <p:sp>
        <p:nvSpPr>
          <p:cNvPr id="4" name="Slide Number Placeholder 3">
            <a:extLst>
              <a:ext uri="{FF2B5EF4-FFF2-40B4-BE49-F238E27FC236}">
                <a16:creationId xmlns:a16="http://schemas.microsoft.com/office/drawing/2014/main" id="{1E0AB37F-2775-6DEF-AC60-99654C24254B}"/>
              </a:ext>
            </a:extLst>
          </p:cNvPr>
          <p:cNvSpPr>
            <a:spLocks noGrp="1"/>
          </p:cNvSpPr>
          <p:nvPr>
            <p:ph type="sldNum" sz="quarter" idx="12"/>
          </p:nvPr>
        </p:nvSpPr>
        <p:spPr/>
        <p:txBody>
          <a:bodyPr/>
          <a:lstStyle/>
          <a:p>
            <a:fld id="{9D7E10A5-D6BE-49F1-B6B0-3994C46CDFDC}" type="slidenum">
              <a:rPr lang="en-AE" smtClean="0"/>
              <a:pPr/>
              <a:t>10</a:t>
            </a:fld>
            <a:endParaRPr lang="en-AE" dirty="0"/>
          </a:p>
        </p:txBody>
      </p:sp>
    </p:spTree>
    <p:extLst>
      <p:ext uri="{BB962C8B-B14F-4D97-AF65-F5344CB8AC3E}">
        <p14:creationId xmlns:p14="http://schemas.microsoft.com/office/powerpoint/2010/main" val="1711907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0209F-6309-9E2C-F3CF-E54995157EFB}"/>
              </a:ext>
            </a:extLst>
          </p:cNvPr>
          <p:cNvSpPr>
            <a:spLocks noGrp="1"/>
          </p:cNvSpPr>
          <p:nvPr>
            <p:ph type="title"/>
          </p:nvPr>
        </p:nvSpPr>
        <p:spPr/>
        <p:txBody>
          <a:bodyPr>
            <a:normAutofit/>
          </a:bodyPr>
          <a:lstStyle/>
          <a:p>
            <a:r>
              <a:rPr lang="ar-SA" sz="5400" dirty="0"/>
              <a:t>نظرة تاريخية للتجارة الإلكترونية</a:t>
            </a:r>
            <a:endParaRPr lang="en-AE" sz="5400" dirty="0"/>
          </a:p>
        </p:txBody>
      </p:sp>
      <p:sp>
        <p:nvSpPr>
          <p:cNvPr id="3" name="Content Placeholder 2">
            <a:extLst>
              <a:ext uri="{FF2B5EF4-FFF2-40B4-BE49-F238E27FC236}">
                <a16:creationId xmlns:a16="http://schemas.microsoft.com/office/drawing/2014/main" id="{4FA8ABD8-E7BB-EAB6-3D37-971F961E0580}"/>
              </a:ext>
            </a:extLst>
          </p:cNvPr>
          <p:cNvSpPr>
            <a:spLocks noGrp="1"/>
          </p:cNvSpPr>
          <p:nvPr>
            <p:ph idx="1"/>
          </p:nvPr>
        </p:nvSpPr>
        <p:spPr/>
        <p:txBody>
          <a:bodyPr>
            <a:normAutofit/>
          </a:bodyPr>
          <a:lstStyle/>
          <a:p>
            <a:r>
              <a:rPr lang="ar-SA" sz="5400" b="1" dirty="0">
                <a:solidFill>
                  <a:schemeClr val="accent1"/>
                </a:solidFill>
              </a:rPr>
              <a:t>6.	آفاق المستقبل :</a:t>
            </a:r>
            <a:endParaRPr lang="ar-SA" sz="7200" b="1" dirty="0">
              <a:solidFill>
                <a:schemeClr val="accent1"/>
              </a:solidFill>
            </a:endParaRPr>
          </a:p>
          <a:p>
            <a:r>
              <a:rPr lang="ar-SA" sz="4400" dirty="0"/>
              <a:t>   يُتوقع أن يستمر تطور التجارة الإلكترونية مع استمرار التقدم التكنولوجي، وتكامل التجارة الإلكترونية مع التكنولوجيا الناشئة مثل الواقع الافتراضي والذكاء الاصطناعي وتقنية السلسلة </a:t>
            </a:r>
            <a:r>
              <a:rPr lang="ar-SA" sz="4400" dirty="0" err="1"/>
              <a:t>الكتلية</a:t>
            </a:r>
            <a:r>
              <a:rPr lang="ar-SA" sz="4400" dirty="0"/>
              <a:t> </a:t>
            </a:r>
            <a:r>
              <a:rPr lang="en-US" sz="4400" dirty="0"/>
              <a:t>Blockchain</a:t>
            </a:r>
            <a:r>
              <a:rPr lang="ar-SA" sz="4400" dirty="0"/>
              <a:t> .</a:t>
            </a:r>
            <a:endParaRPr lang="en-US" sz="4400" dirty="0"/>
          </a:p>
          <a:p>
            <a:endParaRPr lang="ar-SA" sz="3200" dirty="0"/>
          </a:p>
        </p:txBody>
      </p:sp>
      <p:sp>
        <p:nvSpPr>
          <p:cNvPr id="4" name="Slide Number Placeholder 3">
            <a:extLst>
              <a:ext uri="{FF2B5EF4-FFF2-40B4-BE49-F238E27FC236}">
                <a16:creationId xmlns:a16="http://schemas.microsoft.com/office/drawing/2014/main" id="{1E0AB37F-2775-6DEF-AC60-99654C24254B}"/>
              </a:ext>
            </a:extLst>
          </p:cNvPr>
          <p:cNvSpPr>
            <a:spLocks noGrp="1"/>
          </p:cNvSpPr>
          <p:nvPr>
            <p:ph type="sldNum" sz="quarter" idx="12"/>
          </p:nvPr>
        </p:nvSpPr>
        <p:spPr/>
        <p:txBody>
          <a:bodyPr/>
          <a:lstStyle/>
          <a:p>
            <a:fld id="{9D7E10A5-D6BE-49F1-B6B0-3994C46CDFDC}" type="slidenum">
              <a:rPr lang="en-AE" smtClean="0"/>
              <a:pPr/>
              <a:t>11</a:t>
            </a:fld>
            <a:endParaRPr lang="en-AE" dirty="0"/>
          </a:p>
        </p:txBody>
      </p:sp>
    </p:spTree>
    <p:extLst>
      <p:ext uri="{BB962C8B-B14F-4D97-AF65-F5344CB8AC3E}">
        <p14:creationId xmlns:p14="http://schemas.microsoft.com/office/powerpoint/2010/main" val="4105167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ECC47-E974-C41D-47A6-D95615FBCFB4}"/>
              </a:ext>
            </a:extLst>
          </p:cNvPr>
          <p:cNvSpPr>
            <a:spLocks noGrp="1"/>
          </p:cNvSpPr>
          <p:nvPr>
            <p:ph type="title"/>
          </p:nvPr>
        </p:nvSpPr>
        <p:spPr>
          <a:blipFill>
            <a:blip r:embed="rId2"/>
            <a:tile tx="0" ty="0" sx="100000" sy="100000" flip="none" algn="tl"/>
          </a:blipFill>
        </p:spPr>
        <p:txBody>
          <a:bodyPr>
            <a:normAutofit/>
          </a:bodyPr>
          <a:lstStyle/>
          <a:p>
            <a:r>
              <a:rPr lang="ar-SA" sz="8000" dirty="0"/>
              <a:t>أهمية التجارة الإلكترونية</a:t>
            </a:r>
            <a:endParaRPr lang="en-AE" sz="8000" dirty="0"/>
          </a:p>
        </p:txBody>
      </p:sp>
      <p:sp>
        <p:nvSpPr>
          <p:cNvPr id="3" name="Content Placeholder 2">
            <a:extLst>
              <a:ext uri="{FF2B5EF4-FFF2-40B4-BE49-F238E27FC236}">
                <a16:creationId xmlns:a16="http://schemas.microsoft.com/office/drawing/2014/main" id="{31A65E3B-8AE2-04AF-D413-ED840CBE159C}"/>
              </a:ext>
            </a:extLst>
          </p:cNvPr>
          <p:cNvSpPr>
            <a:spLocks noGrp="1"/>
          </p:cNvSpPr>
          <p:nvPr>
            <p:ph idx="1"/>
          </p:nvPr>
        </p:nvSpPr>
        <p:spPr/>
        <p:txBody>
          <a:bodyPr>
            <a:normAutofit/>
          </a:bodyPr>
          <a:lstStyle/>
          <a:p>
            <a:r>
              <a:rPr lang="ar-SA" sz="3600" dirty="0"/>
              <a:t>تتجلى أهمية التجارة الإلكترونية في التحول الكبير الذي طرأ على سوق الأعمال والاقتصاد العالمي. تعزى هذه الأهمية إلى عدة جوانب تأثيرية:</a:t>
            </a:r>
          </a:p>
          <a:p>
            <a:endParaRPr lang="ar-SA" sz="3600" dirty="0"/>
          </a:p>
          <a:p>
            <a:r>
              <a:rPr lang="ar-SA" sz="3600" b="1" dirty="0">
                <a:solidFill>
                  <a:schemeClr val="accent1"/>
                </a:solidFill>
              </a:rPr>
              <a:t>1.	توسيع السوق وزيادة المبيعات:</a:t>
            </a:r>
          </a:p>
          <a:p>
            <a:r>
              <a:rPr lang="ar-SA" sz="3600" dirty="0"/>
              <a:t>   - تمكين الشركات من الوصول إلى عدد أكبر من العملاء عبر الإنترنت، مما يؤدي إلى زيادة في حجم المبيعات وتوسيع السوق المستهدفة.</a:t>
            </a:r>
          </a:p>
        </p:txBody>
      </p:sp>
      <p:sp>
        <p:nvSpPr>
          <p:cNvPr id="4" name="Slide Number Placeholder 3">
            <a:extLst>
              <a:ext uri="{FF2B5EF4-FFF2-40B4-BE49-F238E27FC236}">
                <a16:creationId xmlns:a16="http://schemas.microsoft.com/office/drawing/2014/main" id="{DBB7D27E-E4FF-3899-0A03-C2399631D37D}"/>
              </a:ext>
            </a:extLst>
          </p:cNvPr>
          <p:cNvSpPr>
            <a:spLocks noGrp="1"/>
          </p:cNvSpPr>
          <p:nvPr>
            <p:ph type="sldNum" sz="quarter" idx="12"/>
          </p:nvPr>
        </p:nvSpPr>
        <p:spPr/>
        <p:txBody>
          <a:bodyPr/>
          <a:lstStyle/>
          <a:p>
            <a:fld id="{9D7E10A5-D6BE-49F1-B6B0-3994C46CDFDC}" type="slidenum">
              <a:rPr lang="en-AE" smtClean="0"/>
              <a:pPr/>
              <a:t>12</a:t>
            </a:fld>
            <a:endParaRPr lang="en-AE" dirty="0"/>
          </a:p>
        </p:txBody>
      </p:sp>
    </p:spTree>
    <p:extLst>
      <p:ext uri="{BB962C8B-B14F-4D97-AF65-F5344CB8AC3E}">
        <p14:creationId xmlns:p14="http://schemas.microsoft.com/office/powerpoint/2010/main" val="241753418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ECC47-E974-C41D-47A6-D95615FBCFB4}"/>
              </a:ext>
            </a:extLst>
          </p:cNvPr>
          <p:cNvSpPr>
            <a:spLocks noGrp="1"/>
          </p:cNvSpPr>
          <p:nvPr>
            <p:ph type="title"/>
          </p:nvPr>
        </p:nvSpPr>
        <p:spPr/>
        <p:txBody>
          <a:bodyPr>
            <a:normAutofit/>
          </a:bodyPr>
          <a:lstStyle/>
          <a:p>
            <a:r>
              <a:rPr lang="ar-SA" sz="6000" dirty="0"/>
              <a:t>أهمية التجارة الإلكترونية</a:t>
            </a:r>
            <a:endParaRPr lang="en-AE" sz="6000" dirty="0"/>
          </a:p>
        </p:txBody>
      </p:sp>
      <p:sp>
        <p:nvSpPr>
          <p:cNvPr id="3" name="Content Placeholder 2">
            <a:extLst>
              <a:ext uri="{FF2B5EF4-FFF2-40B4-BE49-F238E27FC236}">
                <a16:creationId xmlns:a16="http://schemas.microsoft.com/office/drawing/2014/main" id="{31A65E3B-8AE2-04AF-D413-ED840CBE159C}"/>
              </a:ext>
            </a:extLst>
          </p:cNvPr>
          <p:cNvSpPr>
            <a:spLocks noGrp="1"/>
          </p:cNvSpPr>
          <p:nvPr>
            <p:ph idx="1"/>
          </p:nvPr>
        </p:nvSpPr>
        <p:spPr/>
        <p:txBody>
          <a:bodyPr>
            <a:normAutofit fontScale="92500"/>
          </a:bodyPr>
          <a:lstStyle/>
          <a:p>
            <a:r>
              <a:rPr lang="ar-SA" sz="3600" b="1" dirty="0">
                <a:solidFill>
                  <a:schemeClr val="accent1"/>
                </a:solidFill>
              </a:rPr>
              <a:t>2.	زيادة الفعالية والكفاءة:</a:t>
            </a:r>
          </a:p>
          <a:p>
            <a:r>
              <a:rPr lang="ar-SA" sz="3600" dirty="0"/>
              <a:t>   - تُسهم عمليات التجارة الإلكترونية في تحسين الكفاءة وتقليل التكاليف من خلال الأتمتة وتحسين عمليات الإدارة، مما يساعد في تحقيق وفورات ملحوظة.</a:t>
            </a:r>
          </a:p>
          <a:p>
            <a:endParaRPr lang="ar-SA" sz="3600" dirty="0"/>
          </a:p>
          <a:p>
            <a:r>
              <a:rPr lang="ar-SA" sz="3600" b="1" dirty="0">
                <a:solidFill>
                  <a:schemeClr val="accent1"/>
                </a:solidFill>
              </a:rPr>
              <a:t>3.	التفاعل الاجتماعي والتسويق:</a:t>
            </a:r>
          </a:p>
          <a:p>
            <a:r>
              <a:rPr lang="ar-SA" sz="3600" dirty="0"/>
              <a:t>   - تُمكن وسائل التواصل الاجتماعي وتقنيات التسويق الرقمي التجارة الإلكترونية من بناء علاقات قوية مع العملاء، وتعزيز العلامة التجارية، وتوجيه الحملات الترويجية بشكل أدق.</a:t>
            </a:r>
          </a:p>
          <a:p>
            <a:endParaRPr lang="ar-SA" sz="3600" dirty="0"/>
          </a:p>
        </p:txBody>
      </p:sp>
      <p:sp>
        <p:nvSpPr>
          <p:cNvPr id="4" name="Slide Number Placeholder 3">
            <a:extLst>
              <a:ext uri="{FF2B5EF4-FFF2-40B4-BE49-F238E27FC236}">
                <a16:creationId xmlns:a16="http://schemas.microsoft.com/office/drawing/2014/main" id="{DBB7D27E-E4FF-3899-0A03-C2399631D37D}"/>
              </a:ext>
            </a:extLst>
          </p:cNvPr>
          <p:cNvSpPr>
            <a:spLocks noGrp="1"/>
          </p:cNvSpPr>
          <p:nvPr>
            <p:ph type="sldNum" sz="quarter" idx="12"/>
          </p:nvPr>
        </p:nvSpPr>
        <p:spPr/>
        <p:txBody>
          <a:bodyPr/>
          <a:lstStyle/>
          <a:p>
            <a:fld id="{9D7E10A5-D6BE-49F1-B6B0-3994C46CDFDC}" type="slidenum">
              <a:rPr lang="en-AE" smtClean="0"/>
              <a:pPr/>
              <a:t>13</a:t>
            </a:fld>
            <a:endParaRPr lang="en-AE" dirty="0"/>
          </a:p>
        </p:txBody>
      </p:sp>
    </p:spTree>
    <p:extLst>
      <p:ext uri="{BB962C8B-B14F-4D97-AF65-F5344CB8AC3E}">
        <p14:creationId xmlns:p14="http://schemas.microsoft.com/office/powerpoint/2010/main" val="294420919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9" dur="500"/>
                                        <p:tgtEl>
                                          <p:spTgt spid="3">
                                            <p:txEl>
                                              <p:pRg st="3" end="3"/>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 calcmode="lin" valueType="num">
                                      <p:cBhvr>
                                        <p:cTn id="12"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1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ECC47-E974-C41D-47A6-D95615FBCFB4}"/>
              </a:ext>
            </a:extLst>
          </p:cNvPr>
          <p:cNvSpPr>
            <a:spLocks noGrp="1"/>
          </p:cNvSpPr>
          <p:nvPr>
            <p:ph type="title"/>
          </p:nvPr>
        </p:nvSpPr>
        <p:spPr/>
        <p:txBody>
          <a:bodyPr>
            <a:normAutofit/>
          </a:bodyPr>
          <a:lstStyle/>
          <a:p>
            <a:r>
              <a:rPr lang="ar-SA" sz="6000" dirty="0"/>
              <a:t>أهمية التجارة الإلكترونية</a:t>
            </a:r>
            <a:endParaRPr lang="en-AE" sz="6000" dirty="0"/>
          </a:p>
        </p:txBody>
      </p:sp>
      <p:sp>
        <p:nvSpPr>
          <p:cNvPr id="3" name="Content Placeholder 2">
            <a:extLst>
              <a:ext uri="{FF2B5EF4-FFF2-40B4-BE49-F238E27FC236}">
                <a16:creationId xmlns:a16="http://schemas.microsoft.com/office/drawing/2014/main" id="{31A65E3B-8AE2-04AF-D413-ED840CBE159C}"/>
              </a:ext>
            </a:extLst>
          </p:cNvPr>
          <p:cNvSpPr>
            <a:spLocks noGrp="1"/>
          </p:cNvSpPr>
          <p:nvPr>
            <p:ph idx="1"/>
          </p:nvPr>
        </p:nvSpPr>
        <p:spPr/>
        <p:txBody>
          <a:bodyPr>
            <a:normAutofit lnSpcReduction="10000"/>
          </a:bodyPr>
          <a:lstStyle/>
          <a:p>
            <a:r>
              <a:rPr lang="ar-SA" sz="3600" b="1" dirty="0">
                <a:solidFill>
                  <a:schemeClr val="accent1"/>
                </a:solidFill>
              </a:rPr>
              <a:t>4.	توفير بيئة تنافسية:</a:t>
            </a:r>
          </a:p>
          <a:p>
            <a:r>
              <a:rPr lang="ar-SA" sz="3600" dirty="0"/>
              <a:t>   - يُمكّن التواجد عبر الإنترنت الشركات من الدخول في منافسة أوسع، حيث يمكن للشركات الصغيرة والمتوسطة الوصول إلى الأسواق والتنافس بفعالية مع الشركات الكبيرة.</a:t>
            </a:r>
          </a:p>
          <a:p>
            <a:endParaRPr lang="ar-SA" sz="3600" dirty="0"/>
          </a:p>
          <a:p>
            <a:r>
              <a:rPr lang="ar-SA" sz="3600" b="1" dirty="0">
                <a:solidFill>
                  <a:schemeClr val="accent1"/>
                </a:solidFill>
              </a:rPr>
              <a:t>5.	توسيع خيارات الدفع:</a:t>
            </a:r>
          </a:p>
          <a:p>
            <a:r>
              <a:rPr lang="ar-SA" sz="3600" dirty="0"/>
              <a:t>   - توفير وسائل دفع إلكترونية آمنة ومتنوعة تسهم في جذب المزيد من العملاء، وتجعل عملية الشراء أكثر سهولة وراحة.</a:t>
            </a:r>
          </a:p>
          <a:p>
            <a:endParaRPr lang="ar-SA" sz="3600" dirty="0"/>
          </a:p>
        </p:txBody>
      </p:sp>
      <p:sp>
        <p:nvSpPr>
          <p:cNvPr id="4" name="Slide Number Placeholder 3">
            <a:extLst>
              <a:ext uri="{FF2B5EF4-FFF2-40B4-BE49-F238E27FC236}">
                <a16:creationId xmlns:a16="http://schemas.microsoft.com/office/drawing/2014/main" id="{DBB7D27E-E4FF-3899-0A03-C2399631D37D}"/>
              </a:ext>
            </a:extLst>
          </p:cNvPr>
          <p:cNvSpPr>
            <a:spLocks noGrp="1"/>
          </p:cNvSpPr>
          <p:nvPr>
            <p:ph type="sldNum" sz="quarter" idx="12"/>
          </p:nvPr>
        </p:nvSpPr>
        <p:spPr/>
        <p:txBody>
          <a:bodyPr/>
          <a:lstStyle/>
          <a:p>
            <a:fld id="{9D7E10A5-D6BE-49F1-B6B0-3994C46CDFDC}" type="slidenum">
              <a:rPr lang="en-AE" smtClean="0"/>
              <a:pPr/>
              <a:t>14</a:t>
            </a:fld>
            <a:endParaRPr lang="en-AE" dirty="0"/>
          </a:p>
        </p:txBody>
      </p:sp>
    </p:spTree>
    <p:extLst>
      <p:ext uri="{BB962C8B-B14F-4D97-AF65-F5344CB8AC3E}">
        <p14:creationId xmlns:p14="http://schemas.microsoft.com/office/powerpoint/2010/main" val="206831334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2000"/>
                                        <p:tgtEl>
                                          <p:spTgt spid="3">
                                            <p:txEl>
                                              <p:pRg st="3" end="3"/>
                                            </p:txEl>
                                          </p:spTgt>
                                        </p:tgtEl>
                                      </p:cBhvr>
                                    </p:animEffect>
                                    <p:anim calcmode="lin" valueType="num">
                                      <p:cBhvr>
                                        <p:cTn id="8"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3" end="3"/>
                                            </p:txEl>
                                          </p:spTgt>
                                        </p:tgtEl>
                                        <p:attrNameLst>
                                          <p:attrName>ppt_h</p:attrName>
                                        </p:attrNameLst>
                                      </p:cBhvr>
                                      <p:tavLst>
                                        <p:tav tm="0">
                                          <p:val>
                                            <p:strVal val="#ppt_h"/>
                                          </p:val>
                                        </p:tav>
                                        <p:tav tm="100000">
                                          <p:val>
                                            <p:strVal val="#ppt_h"/>
                                          </p:val>
                                        </p:tav>
                                      </p:tavLst>
                                    </p:anim>
                                  </p:childTnLst>
                                </p:cTn>
                              </p:par>
                              <p:par>
                                <p:cTn id="10" presetID="45" presetClass="entr" presetSubtype="0" fill="hold" nodeType="with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2000"/>
                                        <p:tgtEl>
                                          <p:spTgt spid="3">
                                            <p:txEl>
                                              <p:pRg st="4" end="4"/>
                                            </p:txEl>
                                          </p:spTgt>
                                        </p:tgtEl>
                                      </p:cBhvr>
                                    </p:animEffect>
                                    <p:anim calcmode="lin" valueType="num">
                                      <p:cBhvr>
                                        <p:cTn id="13"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14"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ECC47-E974-C41D-47A6-D95615FBCFB4}"/>
              </a:ext>
            </a:extLst>
          </p:cNvPr>
          <p:cNvSpPr>
            <a:spLocks noGrp="1"/>
          </p:cNvSpPr>
          <p:nvPr>
            <p:ph type="title"/>
          </p:nvPr>
        </p:nvSpPr>
        <p:spPr/>
        <p:txBody>
          <a:bodyPr>
            <a:normAutofit/>
          </a:bodyPr>
          <a:lstStyle/>
          <a:p>
            <a:r>
              <a:rPr lang="ar-SA" sz="6000" dirty="0"/>
              <a:t>أهمية التجارة الإلكترونية</a:t>
            </a:r>
            <a:endParaRPr lang="en-AE" sz="6000" dirty="0"/>
          </a:p>
        </p:txBody>
      </p:sp>
      <p:sp>
        <p:nvSpPr>
          <p:cNvPr id="3" name="Content Placeholder 2">
            <a:extLst>
              <a:ext uri="{FF2B5EF4-FFF2-40B4-BE49-F238E27FC236}">
                <a16:creationId xmlns:a16="http://schemas.microsoft.com/office/drawing/2014/main" id="{31A65E3B-8AE2-04AF-D413-ED840CBE159C}"/>
              </a:ext>
            </a:extLst>
          </p:cNvPr>
          <p:cNvSpPr>
            <a:spLocks noGrp="1"/>
          </p:cNvSpPr>
          <p:nvPr>
            <p:ph idx="1"/>
          </p:nvPr>
        </p:nvSpPr>
        <p:spPr/>
        <p:txBody>
          <a:bodyPr>
            <a:normAutofit/>
          </a:bodyPr>
          <a:lstStyle/>
          <a:p>
            <a:pPr marL="914400" indent="-914400">
              <a:buAutoNum type="arabicPeriod" startAt="6"/>
            </a:pPr>
            <a:r>
              <a:rPr lang="ar-SA" sz="5400" b="1" dirty="0">
                <a:solidFill>
                  <a:schemeClr val="accent1"/>
                </a:solidFill>
              </a:rPr>
              <a:t>الابتكار ومواكبة التطور التكنولوجي:</a:t>
            </a:r>
            <a:endParaRPr lang="en-US" sz="5400" b="1" dirty="0">
              <a:solidFill>
                <a:schemeClr val="accent1"/>
              </a:solidFill>
            </a:endParaRPr>
          </a:p>
          <a:p>
            <a:endParaRPr lang="ar-SA" sz="5400" b="1" dirty="0">
              <a:solidFill>
                <a:schemeClr val="accent1"/>
              </a:solidFill>
            </a:endParaRPr>
          </a:p>
          <a:p>
            <a:r>
              <a:rPr lang="ar-SA" sz="5400" dirty="0"/>
              <a:t>   - يشجع تحول التجارة الإلكترونية على تبني التكنولوجيا الحديثة والابتكار في تقديم الخدمات وتلبية توقعات العملاء المتغيرة.</a:t>
            </a:r>
          </a:p>
        </p:txBody>
      </p:sp>
      <p:sp>
        <p:nvSpPr>
          <p:cNvPr id="4" name="Slide Number Placeholder 3">
            <a:extLst>
              <a:ext uri="{FF2B5EF4-FFF2-40B4-BE49-F238E27FC236}">
                <a16:creationId xmlns:a16="http://schemas.microsoft.com/office/drawing/2014/main" id="{DBB7D27E-E4FF-3899-0A03-C2399631D37D}"/>
              </a:ext>
            </a:extLst>
          </p:cNvPr>
          <p:cNvSpPr>
            <a:spLocks noGrp="1"/>
          </p:cNvSpPr>
          <p:nvPr>
            <p:ph type="sldNum" sz="quarter" idx="12"/>
          </p:nvPr>
        </p:nvSpPr>
        <p:spPr/>
        <p:txBody>
          <a:bodyPr/>
          <a:lstStyle/>
          <a:p>
            <a:fld id="{9D7E10A5-D6BE-49F1-B6B0-3994C46CDFDC}" type="slidenum">
              <a:rPr lang="en-AE" smtClean="0"/>
              <a:pPr/>
              <a:t>15</a:t>
            </a:fld>
            <a:endParaRPr lang="en-AE" dirty="0"/>
          </a:p>
        </p:txBody>
      </p:sp>
    </p:spTree>
    <p:extLst>
      <p:ext uri="{BB962C8B-B14F-4D97-AF65-F5344CB8AC3E}">
        <p14:creationId xmlns:p14="http://schemas.microsoft.com/office/powerpoint/2010/main" val="2749765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3567F-E533-2868-E5F1-FA3C5983CE46}"/>
              </a:ext>
            </a:extLst>
          </p:cNvPr>
          <p:cNvSpPr>
            <a:spLocks noGrp="1"/>
          </p:cNvSpPr>
          <p:nvPr>
            <p:ph type="title"/>
          </p:nvPr>
        </p:nvSpPr>
        <p:spPr>
          <a:blipFill>
            <a:blip r:embed="rId2"/>
            <a:tile tx="0" ty="0" sx="100000" sy="100000" flip="none" algn="tl"/>
          </a:blipFill>
        </p:spPr>
        <p:txBody>
          <a:bodyPr>
            <a:normAutofit/>
          </a:bodyPr>
          <a:lstStyle/>
          <a:p>
            <a:r>
              <a:rPr lang="ar-SA" sz="3600" dirty="0"/>
              <a:t>إمكانية المشروعات الصغيرة في الاستفادة من التجارة الإلكترونية</a:t>
            </a:r>
            <a:endParaRPr lang="en-AE" sz="3600" dirty="0"/>
          </a:p>
        </p:txBody>
      </p:sp>
      <p:sp>
        <p:nvSpPr>
          <p:cNvPr id="3" name="Content Placeholder 2">
            <a:extLst>
              <a:ext uri="{FF2B5EF4-FFF2-40B4-BE49-F238E27FC236}">
                <a16:creationId xmlns:a16="http://schemas.microsoft.com/office/drawing/2014/main" id="{2104C605-20E4-AC4D-C13D-7904EADE2B34}"/>
              </a:ext>
            </a:extLst>
          </p:cNvPr>
          <p:cNvSpPr>
            <a:spLocks noGrp="1"/>
          </p:cNvSpPr>
          <p:nvPr>
            <p:ph idx="1"/>
          </p:nvPr>
        </p:nvSpPr>
        <p:spPr/>
        <p:txBody>
          <a:bodyPr/>
          <a:lstStyle/>
          <a:p>
            <a:r>
              <a:rPr lang="ar-SA" sz="3200" dirty="0"/>
              <a:t>تعتبر التجارة الإلكترونية فرصة ذهبية للمشروعات الصغيرة، حيث توفر لها فرصًا فريدة للنمو وتحقيق النجاح في السوق الرقمي. إليك بعض الجوانب التي توضح إمكانية المشروعات الصغيرة في الاستفادة من التجارة الإلكترونية:</a:t>
            </a:r>
          </a:p>
          <a:p>
            <a:endParaRPr lang="ar-SA" sz="3200" dirty="0"/>
          </a:p>
          <a:p>
            <a:r>
              <a:rPr lang="ar-SA" sz="3200" b="1" dirty="0">
                <a:solidFill>
                  <a:schemeClr val="accent1"/>
                </a:solidFill>
              </a:rPr>
              <a:t>1.	توسيع نطاق الوصول:</a:t>
            </a:r>
          </a:p>
          <a:p>
            <a:r>
              <a:rPr lang="ar-SA" sz="3200" dirty="0"/>
              <a:t>   - يُمكن للمشروعات الصغيرة التوسع إلكترونيًا والوصول إلى عملاء في مناطق بعيدة وحتى عبر الحدود. هذا يتيح لها توسيع نطاق الوصول والتواصل مع شرائح جديدة من العملاء.</a:t>
            </a:r>
          </a:p>
          <a:p>
            <a:endParaRPr lang="en-AE" dirty="0"/>
          </a:p>
        </p:txBody>
      </p:sp>
      <p:sp>
        <p:nvSpPr>
          <p:cNvPr id="4" name="Slide Number Placeholder 3">
            <a:extLst>
              <a:ext uri="{FF2B5EF4-FFF2-40B4-BE49-F238E27FC236}">
                <a16:creationId xmlns:a16="http://schemas.microsoft.com/office/drawing/2014/main" id="{82592A63-D2F8-DB73-C375-63FC7AFC0B3B}"/>
              </a:ext>
            </a:extLst>
          </p:cNvPr>
          <p:cNvSpPr>
            <a:spLocks noGrp="1"/>
          </p:cNvSpPr>
          <p:nvPr>
            <p:ph type="sldNum" sz="quarter" idx="12"/>
          </p:nvPr>
        </p:nvSpPr>
        <p:spPr/>
        <p:txBody>
          <a:bodyPr/>
          <a:lstStyle/>
          <a:p>
            <a:fld id="{9D7E10A5-D6BE-49F1-B6B0-3994C46CDFDC}" type="slidenum">
              <a:rPr lang="en-AE" smtClean="0"/>
              <a:pPr/>
              <a:t>16</a:t>
            </a:fld>
            <a:endParaRPr lang="en-AE" dirty="0"/>
          </a:p>
        </p:txBody>
      </p:sp>
    </p:spTree>
    <p:extLst>
      <p:ext uri="{BB962C8B-B14F-4D97-AF65-F5344CB8AC3E}">
        <p14:creationId xmlns:p14="http://schemas.microsoft.com/office/powerpoint/2010/main" val="37390963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3567F-E533-2868-E5F1-FA3C5983CE46}"/>
              </a:ext>
            </a:extLst>
          </p:cNvPr>
          <p:cNvSpPr>
            <a:spLocks noGrp="1"/>
          </p:cNvSpPr>
          <p:nvPr>
            <p:ph type="title"/>
          </p:nvPr>
        </p:nvSpPr>
        <p:spPr/>
        <p:txBody>
          <a:bodyPr>
            <a:normAutofit/>
          </a:bodyPr>
          <a:lstStyle/>
          <a:p>
            <a:r>
              <a:rPr lang="ar-SA" sz="3600" dirty="0"/>
              <a:t>إمكانية المشروعات الصغيرة في الاستفادة من التجارة الإلكترونية</a:t>
            </a:r>
            <a:endParaRPr lang="en-AE" sz="3600" dirty="0"/>
          </a:p>
        </p:txBody>
      </p:sp>
      <p:sp>
        <p:nvSpPr>
          <p:cNvPr id="3" name="Content Placeholder 2">
            <a:extLst>
              <a:ext uri="{FF2B5EF4-FFF2-40B4-BE49-F238E27FC236}">
                <a16:creationId xmlns:a16="http://schemas.microsoft.com/office/drawing/2014/main" id="{2104C605-20E4-AC4D-C13D-7904EADE2B34}"/>
              </a:ext>
            </a:extLst>
          </p:cNvPr>
          <p:cNvSpPr>
            <a:spLocks noGrp="1"/>
          </p:cNvSpPr>
          <p:nvPr>
            <p:ph idx="1"/>
          </p:nvPr>
        </p:nvSpPr>
        <p:spPr/>
        <p:txBody>
          <a:bodyPr>
            <a:normAutofit lnSpcReduction="10000"/>
          </a:bodyPr>
          <a:lstStyle/>
          <a:p>
            <a:r>
              <a:rPr lang="ar-SA" b="1" dirty="0">
                <a:solidFill>
                  <a:schemeClr val="accent1"/>
                </a:solidFill>
              </a:rPr>
              <a:t>2.	</a:t>
            </a:r>
            <a:r>
              <a:rPr lang="ar-SA" sz="3200" b="1" dirty="0">
                <a:solidFill>
                  <a:schemeClr val="accent1"/>
                </a:solidFill>
              </a:rPr>
              <a:t>تكنولوجيا ميسرة:</a:t>
            </a:r>
          </a:p>
          <a:p>
            <a:r>
              <a:rPr lang="ar-SA" sz="3200" dirty="0"/>
              <a:t>   - تتيح البنية التحتية التكنولوجية الميسرة والتطورات في حلول التجارة الإلكترونية للمشروعات الصغيرة إقامة وتشغيل متاجرها بشكل ميسر وبتكاليف معقولة.</a:t>
            </a:r>
          </a:p>
          <a:p>
            <a:endParaRPr lang="ar-SA" sz="3200" dirty="0"/>
          </a:p>
          <a:p>
            <a:r>
              <a:rPr lang="ar-SA" sz="3200" b="1" dirty="0">
                <a:solidFill>
                  <a:schemeClr val="accent1"/>
                </a:solidFill>
              </a:rPr>
              <a:t>3.	تقليل التكاليف العامة:</a:t>
            </a:r>
          </a:p>
          <a:p>
            <a:r>
              <a:rPr lang="ar-SA" sz="3200" dirty="0"/>
              <a:t>   - توفر التجارة الإلكترونية فرصة لتقليل التكاليف العامة، مثل تكاليف الإيجار وتكاليف العمالة. يمكن للمشروعات الصغيرة توفير المزيد من الموارد لتطوير وتحسين منتجاتها أو خدماتها.</a:t>
            </a:r>
          </a:p>
          <a:p>
            <a:endParaRPr lang="en-AE" dirty="0"/>
          </a:p>
        </p:txBody>
      </p:sp>
      <p:sp>
        <p:nvSpPr>
          <p:cNvPr id="4" name="Slide Number Placeholder 3">
            <a:extLst>
              <a:ext uri="{FF2B5EF4-FFF2-40B4-BE49-F238E27FC236}">
                <a16:creationId xmlns:a16="http://schemas.microsoft.com/office/drawing/2014/main" id="{82592A63-D2F8-DB73-C375-63FC7AFC0B3B}"/>
              </a:ext>
            </a:extLst>
          </p:cNvPr>
          <p:cNvSpPr>
            <a:spLocks noGrp="1"/>
          </p:cNvSpPr>
          <p:nvPr>
            <p:ph type="sldNum" sz="quarter" idx="12"/>
          </p:nvPr>
        </p:nvSpPr>
        <p:spPr/>
        <p:txBody>
          <a:bodyPr/>
          <a:lstStyle/>
          <a:p>
            <a:fld id="{9D7E10A5-D6BE-49F1-B6B0-3994C46CDFDC}" type="slidenum">
              <a:rPr lang="en-AE" smtClean="0"/>
              <a:pPr/>
              <a:t>17</a:t>
            </a:fld>
            <a:endParaRPr lang="en-AE" dirty="0"/>
          </a:p>
        </p:txBody>
      </p:sp>
    </p:spTree>
    <p:extLst>
      <p:ext uri="{BB962C8B-B14F-4D97-AF65-F5344CB8AC3E}">
        <p14:creationId xmlns:p14="http://schemas.microsoft.com/office/powerpoint/2010/main" val="32166518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down)">
                                      <p:cBhvr>
                                        <p:cTn id="7" dur="580">
                                          <p:stCondLst>
                                            <p:cond delay="0"/>
                                          </p:stCondLst>
                                        </p:cTn>
                                        <p:tgtEl>
                                          <p:spTgt spid="3">
                                            <p:txEl>
                                              <p:pRg st="3" end="3"/>
                                            </p:txEl>
                                          </p:spTgt>
                                        </p:tgtEl>
                                      </p:cBhvr>
                                    </p:animEffect>
                                    <p:anim calcmode="lin" valueType="num">
                                      <p:cBhvr>
                                        <p:cTn id="8"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3" end="3"/>
                                            </p:txEl>
                                          </p:spTgt>
                                        </p:tgtEl>
                                      </p:cBhvr>
                                      <p:to x="100000" y="60000"/>
                                    </p:animScale>
                                    <p:animScale>
                                      <p:cBhvr>
                                        <p:cTn id="14" dur="166" decel="50000">
                                          <p:stCondLst>
                                            <p:cond delay="676"/>
                                          </p:stCondLst>
                                        </p:cTn>
                                        <p:tgtEl>
                                          <p:spTgt spid="3">
                                            <p:txEl>
                                              <p:pRg st="3" end="3"/>
                                            </p:txEl>
                                          </p:spTgt>
                                        </p:tgtEl>
                                      </p:cBhvr>
                                      <p:to x="100000" y="100000"/>
                                    </p:animScale>
                                    <p:animScale>
                                      <p:cBhvr>
                                        <p:cTn id="15" dur="26">
                                          <p:stCondLst>
                                            <p:cond delay="1312"/>
                                          </p:stCondLst>
                                        </p:cTn>
                                        <p:tgtEl>
                                          <p:spTgt spid="3">
                                            <p:txEl>
                                              <p:pRg st="3" end="3"/>
                                            </p:txEl>
                                          </p:spTgt>
                                        </p:tgtEl>
                                      </p:cBhvr>
                                      <p:to x="100000" y="80000"/>
                                    </p:animScale>
                                    <p:animScale>
                                      <p:cBhvr>
                                        <p:cTn id="16" dur="166" decel="50000">
                                          <p:stCondLst>
                                            <p:cond delay="1338"/>
                                          </p:stCondLst>
                                        </p:cTn>
                                        <p:tgtEl>
                                          <p:spTgt spid="3">
                                            <p:txEl>
                                              <p:pRg st="3" end="3"/>
                                            </p:txEl>
                                          </p:spTgt>
                                        </p:tgtEl>
                                      </p:cBhvr>
                                      <p:to x="100000" y="100000"/>
                                    </p:animScale>
                                    <p:animScale>
                                      <p:cBhvr>
                                        <p:cTn id="17" dur="26">
                                          <p:stCondLst>
                                            <p:cond delay="1642"/>
                                          </p:stCondLst>
                                        </p:cTn>
                                        <p:tgtEl>
                                          <p:spTgt spid="3">
                                            <p:txEl>
                                              <p:pRg st="3" end="3"/>
                                            </p:txEl>
                                          </p:spTgt>
                                        </p:tgtEl>
                                      </p:cBhvr>
                                      <p:to x="100000" y="90000"/>
                                    </p:animScale>
                                    <p:animScale>
                                      <p:cBhvr>
                                        <p:cTn id="18" dur="166" decel="50000">
                                          <p:stCondLst>
                                            <p:cond delay="1668"/>
                                          </p:stCondLst>
                                        </p:cTn>
                                        <p:tgtEl>
                                          <p:spTgt spid="3">
                                            <p:txEl>
                                              <p:pRg st="3" end="3"/>
                                            </p:txEl>
                                          </p:spTgt>
                                        </p:tgtEl>
                                      </p:cBhvr>
                                      <p:to x="100000" y="100000"/>
                                    </p:animScale>
                                    <p:animScale>
                                      <p:cBhvr>
                                        <p:cTn id="19" dur="26">
                                          <p:stCondLst>
                                            <p:cond delay="1808"/>
                                          </p:stCondLst>
                                        </p:cTn>
                                        <p:tgtEl>
                                          <p:spTgt spid="3">
                                            <p:txEl>
                                              <p:pRg st="3" end="3"/>
                                            </p:txEl>
                                          </p:spTgt>
                                        </p:tgtEl>
                                      </p:cBhvr>
                                      <p:to x="100000" y="95000"/>
                                    </p:animScale>
                                    <p:animScale>
                                      <p:cBhvr>
                                        <p:cTn id="20" dur="166" decel="50000">
                                          <p:stCondLst>
                                            <p:cond delay="1834"/>
                                          </p:stCondLst>
                                        </p:cTn>
                                        <p:tgtEl>
                                          <p:spTgt spid="3">
                                            <p:txEl>
                                              <p:pRg st="3" end="3"/>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down)">
                                      <p:cBhvr>
                                        <p:cTn id="23" dur="580">
                                          <p:stCondLst>
                                            <p:cond delay="0"/>
                                          </p:stCondLst>
                                        </p:cTn>
                                        <p:tgtEl>
                                          <p:spTgt spid="3">
                                            <p:txEl>
                                              <p:pRg st="4" end="4"/>
                                            </p:txEl>
                                          </p:spTgt>
                                        </p:tgtEl>
                                      </p:cBhvr>
                                    </p:animEffect>
                                    <p:anim calcmode="lin" valueType="num">
                                      <p:cBhvr>
                                        <p:cTn id="24"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xEl>
                                              <p:pRg st="4" end="4"/>
                                            </p:txEl>
                                          </p:spTgt>
                                        </p:tgtEl>
                                      </p:cBhvr>
                                      <p:to x="100000" y="60000"/>
                                    </p:animScale>
                                    <p:animScale>
                                      <p:cBhvr>
                                        <p:cTn id="30" dur="166" decel="50000">
                                          <p:stCondLst>
                                            <p:cond delay="676"/>
                                          </p:stCondLst>
                                        </p:cTn>
                                        <p:tgtEl>
                                          <p:spTgt spid="3">
                                            <p:txEl>
                                              <p:pRg st="4" end="4"/>
                                            </p:txEl>
                                          </p:spTgt>
                                        </p:tgtEl>
                                      </p:cBhvr>
                                      <p:to x="100000" y="100000"/>
                                    </p:animScale>
                                    <p:animScale>
                                      <p:cBhvr>
                                        <p:cTn id="31" dur="26">
                                          <p:stCondLst>
                                            <p:cond delay="1312"/>
                                          </p:stCondLst>
                                        </p:cTn>
                                        <p:tgtEl>
                                          <p:spTgt spid="3">
                                            <p:txEl>
                                              <p:pRg st="4" end="4"/>
                                            </p:txEl>
                                          </p:spTgt>
                                        </p:tgtEl>
                                      </p:cBhvr>
                                      <p:to x="100000" y="80000"/>
                                    </p:animScale>
                                    <p:animScale>
                                      <p:cBhvr>
                                        <p:cTn id="32" dur="166" decel="50000">
                                          <p:stCondLst>
                                            <p:cond delay="1338"/>
                                          </p:stCondLst>
                                        </p:cTn>
                                        <p:tgtEl>
                                          <p:spTgt spid="3">
                                            <p:txEl>
                                              <p:pRg st="4" end="4"/>
                                            </p:txEl>
                                          </p:spTgt>
                                        </p:tgtEl>
                                      </p:cBhvr>
                                      <p:to x="100000" y="100000"/>
                                    </p:animScale>
                                    <p:animScale>
                                      <p:cBhvr>
                                        <p:cTn id="33" dur="26">
                                          <p:stCondLst>
                                            <p:cond delay="1642"/>
                                          </p:stCondLst>
                                        </p:cTn>
                                        <p:tgtEl>
                                          <p:spTgt spid="3">
                                            <p:txEl>
                                              <p:pRg st="4" end="4"/>
                                            </p:txEl>
                                          </p:spTgt>
                                        </p:tgtEl>
                                      </p:cBhvr>
                                      <p:to x="100000" y="90000"/>
                                    </p:animScale>
                                    <p:animScale>
                                      <p:cBhvr>
                                        <p:cTn id="34" dur="166" decel="50000">
                                          <p:stCondLst>
                                            <p:cond delay="1668"/>
                                          </p:stCondLst>
                                        </p:cTn>
                                        <p:tgtEl>
                                          <p:spTgt spid="3">
                                            <p:txEl>
                                              <p:pRg st="4" end="4"/>
                                            </p:txEl>
                                          </p:spTgt>
                                        </p:tgtEl>
                                      </p:cBhvr>
                                      <p:to x="100000" y="100000"/>
                                    </p:animScale>
                                    <p:animScale>
                                      <p:cBhvr>
                                        <p:cTn id="35" dur="26">
                                          <p:stCondLst>
                                            <p:cond delay="1808"/>
                                          </p:stCondLst>
                                        </p:cTn>
                                        <p:tgtEl>
                                          <p:spTgt spid="3">
                                            <p:txEl>
                                              <p:pRg st="4" end="4"/>
                                            </p:txEl>
                                          </p:spTgt>
                                        </p:tgtEl>
                                      </p:cBhvr>
                                      <p:to x="100000" y="95000"/>
                                    </p:animScale>
                                    <p:animScale>
                                      <p:cBhvr>
                                        <p:cTn id="36"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3567F-E533-2868-E5F1-FA3C5983CE46}"/>
              </a:ext>
            </a:extLst>
          </p:cNvPr>
          <p:cNvSpPr>
            <a:spLocks noGrp="1"/>
          </p:cNvSpPr>
          <p:nvPr>
            <p:ph type="title"/>
          </p:nvPr>
        </p:nvSpPr>
        <p:spPr/>
        <p:txBody>
          <a:bodyPr>
            <a:normAutofit/>
          </a:bodyPr>
          <a:lstStyle/>
          <a:p>
            <a:r>
              <a:rPr lang="ar-SA" sz="3600" dirty="0"/>
              <a:t>إمكانية المشروعات الصغيرة في الاستفادة من التجارة الإلكترونية</a:t>
            </a:r>
            <a:endParaRPr lang="en-AE" sz="3600" dirty="0"/>
          </a:p>
        </p:txBody>
      </p:sp>
      <p:sp>
        <p:nvSpPr>
          <p:cNvPr id="3" name="Content Placeholder 2">
            <a:extLst>
              <a:ext uri="{FF2B5EF4-FFF2-40B4-BE49-F238E27FC236}">
                <a16:creationId xmlns:a16="http://schemas.microsoft.com/office/drawing/2014/main" id="{2104C605-20E4-AC4D-C13D-7904EADE2B34}"/>
              </a:ext>
            </a:extLst>
          </p:cNvPr>
          <p:cNvSpPr>
            <a:spLocks noGrp="1"/>
          </p:cNvSpPr>
          <p:nvPr>
            <p:ph idx="1"/>
          </p:nvPr>
        </p:nvSpPr>
        <p:spPr/>
        <p:txBody>
          <a:bodyPr/>
          <a:lstStyle/>
          <a:p>
            <a:r>
              <a:rPr lang="ar-SA" b="1" dirty="0">
                <a:solidFill>
                  <a:schemeClr val="accent1"/>
                </a:solidFill>
              </a:rPr>
              <a:t>4.	الوصول إلى أدوات التسويق الرقمي:</a:t>
            </a:r>
          </a:p>
          <a:p>
            <a:r>
              <a:rPr lang="ar-SA" dirty="0"/>
              <a:t>   - يمكن للمشروعات الصغيرة استخدام أدوات التسويق الرقمي بفعالية للوصول إلى جمهور واسع. يتيح التواجد عبر وسائل التواصل الاجتماعي واستراتيجيات التسويق الرقمي لها بناء علاقات قوية مع العملاء وتعزيز الوعي بالعلامة التجارية.</a:t>
            </a:r>
          </a:p>
          <a:p>
            <a:endParaRPr lang="ar-SA" dirty="0"/>
          </a:p>
          <a:p>
            <a:r>
              <a:rPr lang="ar-SA" b="1" dirty="0">
                <a:solidFill>
                  <a:schemeClr val="accent1"/>
                </a:solidFill>
              </a:rPr>
              <a:t>5.	مرونة الإدارة:</a:t>
            </a:r>
          </a:p>
          <a:p>
            <a:r>
              <a:rPr lang="ar-SA" dirty="0"/>
              <a:t>   - يُمكن للمشروعات الصغيرة تحقيق مرونة أكبر في إدارة عملياتها والتكيف مع التغيرات في السوق. يمكنها تعديل استراتيجياتها بسرعة وتحسين الأداء بشكل فوري.</a:t>
            </a:r>
          </a:p>
          <a:p>
            <a:endParaRPr lang="en-AE" dirty="0"/>
          </a:p>
        </p:txBody>
      </p:sp>
      <p:sp>
        <p:nvSpPr>
          <p:cNvPr id="4" name="Slide Number Placeholder 3">
            <a:extLst>
              <a:ext uri="{FF2B5EF4-FFF2-40B4-BE49-F238E27FC236}">
                <a16:creationId xmlns:a16="http://schemas.microsoft.com/office/drawing/2014/main" id="{82592A63-D2F8-DB73-C375-63FC7AFC0B3B}"/>
              </a:ext>
            </a:extLst>
          </p:cNvPr>
          <p:cNvSpPr>
            <a:spLocks noGrp="1"/>
          </p:cNvSpPr>
          <p:nvPr>
            <p:ph type="sldNum" sz="quarter" idx="12"/>
          </p:nvPr>
        </p:nvSpPr>
        <p:spPr/>
        <p:txBody>
          <a:bodyPr/>
          <a:lstStyle/>
          <a:p>
            <a:fld id="{9D7E10A5-D6BE-49F1-B6B0-3994C46CDFDC}" type="slidenum">
              <a:rPr lang="en-AE" smtClean="0"/>
              <a:pPr/>
              <a:t>18</a:t>
            </a:fld>
            <a:endParaRPr lang="en-AE" dirty="0"/>
          </a:p>
        </p:txBody>
      </p:sp>
    </p:spTree>
    <p:extLst>
      <p:ext uri="{BB962C8B-B14F-4D97-AF65-F5344CB8AC3E}">
        <p14:creationId xmlns:p14="http://schemas.microsoft.com/office/powerpoint/2010/main" val="5771950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down)">
                                      <p:cBhvr>
                                        <p:cTn id="7" dur="580">
                                          <p:stCondLst>
                                            <p:cond delay="0"/>
                                          </p:stCondLst>
                                        </p:cTn>
                                        <p:tgtEl>
                                          <p:spTgt spid="3">
                                            <p:txEl>
                                              <p:pRg st="3" end="3"/>
                                            </p:txEl>
                                          </p:spTgt>
                                        </p:tgtEl>
                                      </p:cBhvr>
                                    </p:animEffect>
                                    <p:anim calcmode="lin" valueType="num">
                                      <p:cBhvr>
                                        <p:cTn id="8"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3" end="3"/>
                                            </p:txEl>
                                          </p:spTgt>
                                        </p:tgtEl>
                                      </p:cBhvr>
                                      <p:to x="100000" y="60000"/>
                                    </p:animScale>
                                    <p:animScale>
                                      <p:cBhvr>
                                        <p:cTn id="14" dur="166" decel="50000">
                                          <p:stCondLst>
                                            <p:cond delay="676"/>
                                          </p:stCondLst>
                                        </p:cTn>
                                        <p:tgtEl>
                                          <p:spTgt spid="3">
                                            <p:txEl>
                                              <p:pRg st="3" end="3"/>
                                            </p:txEl>
                                          </p:spTgt>
                                        </p:tgtEl>
                                      </p:cBhvr>
                                      <p:to x="100000" y="100000"/>
                                    </p:animScale>
                                    <p:animScale>
                                      <p:cBhvr>
                                        <p:cTn id="15" dur="26">
                                          <p:stCondLst>
                                            <p:cond delay="1312"/>
                                          </p:stCondLst>
                                        </p:cTn>
                                        <p:tgtEl>
                                          <p:spTgt spid="3">
                                            <p:txEl>
                                              <p:pRg st="3" end="3"/>
                                            </p:txEl>
                                          </p:spTgt>
                                        </p:tgtEl>
                                      </p:cBhvr>
                                      <p:to x="100000" y="80000"/>
                                    </p:animScale>
                                    <p:animScale>
                                      <p:cBhvr>
                                        <p:cTn id="16" dur="166" decel="50000">
                                          <p:stCondLst>
                                            <p:cond delay="1338"/>
                                          </p:stCondLst>
                                        </p:cTn>
                                        <p:tgtEl>
                                          <p:spTgt spid="3">
                                            <p:txEl>
                                              <p:pRg st="3" end="3"/>
                                            </p:txEl>
                                          </p:spTgt>
                                        </p:tgtEl>
                                      </p:cBhvr>
                                      <p:to x="100000" y="100000"/>
                                    </p:animScale>
                                    <p:animScale>
                                      <p:cBhvr>
                                        <p:cTn id="17" dur="26">
                                          <p:stCondLst>
                                            <p:cond delay="1642"/>
                                          </p:stCondLst>
                                        </p:cTn>
                                        <p:tgtEl>
                                          <p:spTgt spid="3">
                                            <p:txEl>
                                              <p:pRg st="3" end="3"/>
                                            </p:txEl>
                                          </p:spTgt>
                                        </p:tgtEl>
                                      </p:cBhvr>
                                      <p:to x="100000" y="90000"/>
                                    </p:animScale>
                                    <p:animScale>
                                      <p:cBhvr>
                                        <p:cTn id="18" dur="166" decel="50000">
                                          <p:stCondLst>
                                            <p:cond delay="1668"/>
                                          </p:stCondLst>
                                        </p:cTn>
                                        <p:tgtEl>
                                          <p:spTgt spid="3">
                                            <p:txEl>
                                              <p:pRg st="3" end="3"/>
                                            </p:txEl>
                                          </p:spTgt>
                                        </p:tgtEl>
                                      </p:cBhvr>
                                      <p:to x="100000" y="100000"/>
                                    </p:animScale>
                                    <p:animScale>
                                      <p:cBhvr>
                                        <p:cTn id="19" dur="26">
                                          <p:stCondLst>
                                            <p:cond delay="1808"/>
                                          </p:stCondLst>
                                        </p:cTn>
                                        <p:tgtEl>
                                          <p:spTgt spid="3">
                                            <p:txEl>
                                              <p:pRg st="3" end="3"/>
                                            </p:txEl>
                                          </p:spTgt>
                                        </p:tgtEl>
                                      </p:cBhvr>
                                      <p:to x="100000" y="95000"/>
                                    </p:animScale>
                                    <p:animScale>
                                      <p:cBhvr>
                                        <p:cTn id="20" dur="166" decel="50000">
                                          <p:stCondLst>
                                            <p:cond delay="1834"/>
                                          </p:stCondLst>
                                        </p:cTn>
                                        <p:tgtEl>
                                          <p:spTgt spid="3">
                                            <p:txEl>
                                              <p:pRg st="3" end="3"/>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down)">
                                      <p:cBhvr>
                                        <p:cTn id="23" dur="580">
                                          <p:stCondLst>
                                            <p:cond delay="0"/>
                                          </p:stCondLst>
                                        </p:cTn>
                                        <p:tgtEl>
                                          <p:spTgt spid="3">
                                            <p:txEl>
                                              <p:pRg st="4" end="4"/>
                                            </p:txEl>
                                          </p:spTgt>
                                        </p:tgtEl>
                                      </p:cBhvr>
                                    </p:animEffect>
                                    <p:anim calcmode="lin" valueType="num">
                                      <p:cBhvr>
                                        <p:cTn id="24"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xEl>
                                              <p:pRg st="4" end="4"/>
                                            </p:txEl>
                                          </p:spTgt>
                                        </p:tgtEl>
                                      </p:cBhvr>
                                      <p:to x="100000" y="60000"/>
                                    </p:animScale>
                                    <p:animScale>
                                      <p:cBhvr>
                                        <p:cTn id="30" dur="166" decel="50000">
                                          <p:stCondLst>
                                            <p:cond delay="676"/>
                                          </p:stCondLst>
                                        </p:cTn>
                                        <p:tgtEl>
                                          <p:spTgt spid="3">
                                            <p:txEl>
                                              <p:pRg st="4" end="4"/>
                                            </p:txEl>
                                          </p:spTgt>
                                        </p:tgtEl>
                                      </p:cBhvr>
                                      <p:to x="100000" y="100000"/>
                                    </p:animScale>
                                    <p:animScale>
                                      <p:cBhvr>
                                        <p:cTn id="31" dur="26">
                                          <p:stCondLst>
                                            <p:cond delay="1312"/>
                                          </p:stCondLst>
                                        </p:cTn>
                                        <p:tgtEl>
                                          <p:spTgt spid="3">
                                            <p:txEl>
                                              <p:pRg st="4" end="4"/>
                                            </p:txEl>
                                          </p:spTgt>
                                        </p:tgtEl>
                                      </p:cBhvr>
                                      <p:to x="100000" y="80000"/>
                                    </p:animScale>
                                    <p:animScale>
                                      <p:cBhvr>
                                        <p:cTn id="32" dur="166" decel="50000">
                                          <p:stCondLst>
                                            <p:cond delay="1338"/>
                                          </p:stCondLst>
                                        </p:cTn>
                                        <p:tgtEl>
                                          <p:spTgt spid="3">
                                            <p:txEl>
                                              <p:pRg st="4" end="4"/>
                                            </p:txEl>
                                          </p:spTgt>
                                        </p:tgtEl>
                                      </p:cBhvr>
                                      <p:to x="100000" y="100000"/>
                                    </p:animScale>
                                    <p:animScale>
                                      <p:cBhvr>
                                        <p:cTn id="33" dur="26">
                                          <p:stCondLst>
                                            <p:cond delay="1642"/>
                                          </p:stCondLst>
                                        </p:cTn>
                                        <p:tgtEl>
                                          <p:spTgt spid="3">
                                            <p:txEl>
                                              <p:pRg st="4" end="4"/>
                                            </p:txEl>
                                          </p:spTgt>
                                        </p:tgtEl>
                                      </p:cBhvr>
                                      <p:to x="100000" y="90000"/>
                                    </p:animScale>
                                    <p:animScale>
                                      <p:cBhvr>
                                        <p:cTn id="34" dur="166" decel="50000">
                                          <p:stCondLst>
                                            <p:cond delay="1668"/>
                                          </p:stCondLst>
                                        </p:cTn>
                                        <p:tgtEl>
                                          <p:spTgt spid="3">
                                            <p:txEl>
                                              <p:pRg st="4" end="4"/>
                                            </p:txEl>
                                          </p:spTgt>
                                        </p:tgtEl>
                                      </p:cBhvr>
                                      <p:to x="100000" y="100000"/>
                                    </p:animScale>
                                    <p:animScale>
                                      <p:cBhvr>
                                        <p:cTn id="35" dur="26">
                                          <p:stCondLst>
                                            <p:cond delay="1808"/>
                                          </p:stCondLst>
                                        </p:cTn>
                                        <p:tgtEl>
                                          <p:spTgt spid="3">
                                            <p:txEl>
                                              <p:pRg st="4" end="4"/>
                                            </p:txEl>
                                          </p:spTgt>
                                        </p:tgtEl>
                                      </p:cBhvr>
                                      <p:to x="100000" y="95000"/>
                                    </p:animScale>
                                    <p:animScale>
                                      <p:cBhvr>
                                        <p:cTn id="36"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3567F-E533-2868-E5F1-FA3C5983CE46}"/>
              </a:ext>
            </a:extLst>
          </p:cNvPr>
          <p:cNvSpPr>
            <a:spLocks noGrp="1"/>
          </p:cNvSpPr>
          <p:nvPr>
            <p:ph type="title"/>
          </p:nvPr>
        </p:nvSpPr>
        <p:spPr/>
        <p:txBody>
          <a:bodyPr>
            <a:normAutofit/>
          </a:bodyPr>
          <a:lstStyle/>
          <a:p>
            <a:r>
              <a:rPr lang="ar-SA" sz="3600" dirty="0"/>
              <a:t>إمكانية المشروعات الصغيرة في الاستفادة من التجارة الإلكترونية</a:t>
            </a:r>
            <a:endParaRPr lang="en-AE" sz="3600" dirty="0"/>
          </a:p>
        </p:txBody>
      </p:sp>
      <p:sp>
        <p:nvSpPr>
          <p:cNvPr id="3" name="Content Placeholder 2">
            <a:extLst>
              <a:ext uri="{FF2B5EF4-FFF2-40B4-BE49-F238E27FC236}">
                <a16:creationId xmlns:a16="http://schemas.microsoft.com/office/drawing/2014/main" id="{2104C605-20E4-AC4D-C13D-7904EADE2B34}"/>
              </a:ext>
            </a:extLst>
          </p:cNvPr>
          <p:cNvSpPr>
            <a:spLocks noGrp="1"/>
          </p:cNvSpPr>
          <p:nvPr>
            <p:ph idx="1"/>
          </p:nvPr>
        </p:nvSpPr>
        <p:spPr/>
        <p:txBody>
          <a:bodyPr>
            <a:normAutofit fontScale="92500" lnSpcReduction="10000"/>
          </a:bodyPr>
          <a:lstStyle/>
          <a:p>
            <a:r>
              <a:rPr lang="ar-SA" b="1" dirty="0">
                <a:solidFill>
                  <a:schemeClr val="accent1"/>
                </a:solidFill>
              </a:rPr>
              <a:t>6.	تحليل البيانات واتخاذ القرارات الذكية:</a:t>
            </a:r>
          </a:p>
          <a:p>
            <a:r>
              <a:rPr lang="ar-SA" dirty="0"/>
              <a:t>   - توفر أدوات التحليل في التجارة الإلكترونية بيانات دقيقة حول سلوك العملاء وأداء المنتجات. يمكن للمشروعات الصغيرة استخدام هذه البيانات لاتخاذ قرارات أفضل وتحسين تجربة العملاء.</a:t>
            </a:r>
          </a:p>
          <a:p>
            <a:endParaRPr lang="ar-SA" dirty="0"/>
          </a:p>
          <a:p>
            <a:r>
              <a:rPr lang="ar-SA" b="1" dirty="0">
                <a:solidFill>
                  <a:schemeClr val="accent1"/>
                </a:solidFill>
              </a:rPr>
              <a:t>7.	بناء الولاء والثقة:</a:t>
            </a:r>
          </a:p>
          <a:p>
            <a:r>
              <a:rPr lang="ar-SA" dirty="0"/>
              <a:t>   - يُمكن للمشروعات الصغيرة بناء علاقات وثيقة مع العملاء عبر منصات التجارة الإلكترونية، مما يؤدي إلى بناء الولاء وزيادة الثقة في العلامة التجارية.</a:t>
            </a:r>
          </a:p>
          <a:p>
            <a:endParaRPr lang="ar-SA" dirty="0"/>
          </a:p>
          <a:p>
            <a:r>
              <a:rPr lang="ar-SA" dirty="0"/>
              <a:t>باختصار، تُعد التجارة الإلكترونية فرصة فريدة للمشروعات الصغيرة للتوسع والازدهار في سوق يتغير بسرعة، وتمكينها من الوصول إلى مجموعة واسعة من العملاء وبناء علاقات قوية معهم.</a:t>
            </a:r>
          </a:p>
          <a:p>
            <a:endParaRPr lang="en-AE" dirty="0"/>
          </a:p>
        </p:txBody>
      </p:sp>
      <p:sp>
        <p:nvSpPr>
          <p:cNvPr id="4" name="Slide Number Placeholder 3">
            <a:extLst>
              <a:ext uri="{FF2B5EF4-FFF2-40B4-BE49-F238E27FC236}">
                <a16:creationId xmlns:a16="http://schemas.microsoft.com/office/drawing/2014/main" id="{82592A63-D2F8-DB73-C375-63FC7AFC0B3B}"/>
              </a:ext>
            </a:extLst>
          </p:cNvPr>
          <p:cNvSpPr>
            <a:spLocks noGrp="1"/>
          </p:cNvSpPr>
          <p:nvPr>
            <p:ph type="sldNum" sz="quarter" idx="12"/>
          </p:nvPr>
        </p:nvSpPr>
        <p:spPr/>
        <p:txBody>
          <a:bodyPr/>
          <a:lstStyle/>
          <a:p>
            <a:fld id="{9D7E10A5-D6BE-49F1-B6B0-3994C46CDFDC}" type="slidenum">
              <a:rPr lang="en-AE" smtClean="0"/>
              <a:pPr/>
              <a:t>19</a:t>
            </a:fld>
            <a:endParaRPr lang="en-AE" dirty="0"/>
          </a:p>
        </p:txBody>
      </p:sp>
    </p:spTree>
    <p:extLst>
      <p:ext uri="{BB962C8B-B14F-4D97-AF65-F5344CB8AC3E}">
        <p14:creationId xmlns:p14="http://schemas.microsoft.com/office/powerpoint/2010/main" val="32207293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 calcmode="lin" valueType="num">
                                      <p:cBhvr additive="base">
                                        <p:cTn id="1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5DF23-38E3-736D-AE16-A344E00D20B0}"/>
              </a:ext>
            </a:extLst>
          </p:cNvPr>
          <p:cNvSpPr>
            <a:spLocks noGrp="1"/>
          </p:cNvSpPr>
          <p:nvPr>
            <p:ph type="title"/>
          </p:nvPr>
        </p:nvSpPr>
        <p:spPr>
          <a:blipFill>
            <a:blip r:embed="rId2"/>
            <a:tile tx="0" ty="0" sx="100000" sy="100000" flip="none" algn="tl"/>
          </a:blipFill>
        </p:spPr>
        <p:txBody>
          <a:bodyPr/>
          <a:lstStyle/>
          <a:p>
            <a:r>
              <a:rPr lang="ar-SA" sz="8000" dirty="0">
                <a:solidFill>
                  <a:schemeClr val="bg1"/>
                </a:solidFill>
              </a:rPr>
              <a:t>المحتويات</a:t>
            </a:r>
            <a:endParaRPr lang="en-AE" dirty="0">
              <a:solidFill>
                <a:schemeClr val="bg1"/>
              </a:solidFill>
            </a:endParaRPr>
          </a:p>
        </p:txBody>
      </p:sp>
      <p:sp>
        <p:nvSpPr>
          <p:cNvPr id="3" name="Content Placeholder 2">
            <a:extLst>
              <a:ext uri="{FF2B5EF4-FFF2-40B4-BE49-F238E27FC236}">
                <a16:creationId xmlns:a16="http://schemas.microsoft.com/office/drawing/2014/main" id="{B86768BA-544C-B2C8-3B4D-7C9874A2A201}"/>
              </a:ext>
            </a:extLst>
          </p:cNvPr>
          <p:cNvSpPr>
            <a:spLocks noGrp="1"/>
          </p:cNvSpPr>
          <p:nvPr>
            <p:ph sz="half" idx="1"/>
          </p:nvPr>
        </p:nvSpPr>
        <p:spPr/>
        <p:txBody>
          <a:bodyPr>
            <a:normAutofit/>
          </a:bodyPr>
          <a:lstStyle/>
          <a:p>
            <a:pPr>
              <a:lnSpc>
                <a:spcPct val="150000"/>
              </a:lnSpc>
            </a:pPr>
            <a:r>
              <a:rPr lang="ar-SA" sz="3200" dirty="0"/>
              <a:t>5. استراتيجيات تسويق التجارة الإلكترونية</a:t>
            </a:r>
          </a:p>
          <a:p>
            <a:pPr>
              <a:lnSpc>
                <a:spcPct val="150000"/>
              </a:lnSpc>
            </a:pPr>
            <a:r>
              <a:rPr lang="ar-SA" sz="3200" dirty="0"/>
              <a:t>6. خدمات الدعم اللوجستي للتجارة الالكترونية</a:t>
            </a:r>
          </a:p>
          <a:p>
            <a:pPr>
              <a:lnSpc>
                <a:spcPct val="150000"/>
              </a:lnSpc>
            </a:pPr>
            <a:r>
              <a:rPr lang="ar-SA" sz="3200" dirty="0"/>
              <a:t>7. التجارة الإلكترونية الدولية	</a:t>
            </a:r>
            <a:endParaRPr lang="en-AE" sz="3200" dirty="0"/>
          </a:p>
        </p:txBody>
      </p:sp>
      <p:sp>
        <p:nvSpPr>
          <p:cNvPr id="4" name="Content Placeholder 3">
            <a:extLst>
              <a:ext uri="{FF2B5EF4-FFF2-40B4-BE49-F238E27FC236}">
                <a16:creationId xmlns:a16="http://schemas.microsoft.com/office/drawing/2014/main" id="{F63C77D4-BCB7-FC38-8E7B-C75C682A6AC1}"/>
              </a:ext>
            </a:extLst>
          </p:cNvPr>
          <p:cNvSpPr>
            <a:spLocks noGrp="1"/>
          </p:cNvSpPr>
          <p:nvPr>
            <p:ph sz="half" idx="2"/>
          </p:nvPr>
        </p:nvSpPr>
        <p:spPr/>
        <p:txBody>
          <a:bodyPr>
            <a:normAutofit/>
          </a:bodyPr>
          <a:lstStyle/>
          <a:p>
            <a:pPr marL="514350" indent="-514350">
              <a:lnSpc>
                <a:spcPct val="150000"/>
              </a:lnSpc>
              <a:buAutoNum type="arabicPeriod"/>
            </a:pPr>
            <a:r>
              <a:rPr lang="ar-SA" sz="3200" dirty="0">
                <a:solidFill>
                  <a:srgbClr val="FF0000"/>
                </a:solidFill>
              </a:rPr>
              <a:t>مقدمة في التجارة الإلكترونية	</a:t>
            </a:r>
          </a:p>
          <a:p>
            <a:pPr marL="514350" indent="-514350">
              <a:lnSpc>
                <a:spcPct val="150000"/>
              </a:lnSpc>
              <a:buAutoNum type="arabicPeriod"/>
            </a:pPr>
            <a:r>
              <a:rPr lang="ar-SA" sz="3200" dirty="0"/>
              <a:t>أسس التجارة الإلكترونية</a:t>
            </a:r>
          </a:p>
          <a:p>
            <a:pPr marL="514350" indent="-514350">
              <a:lnSpc>
                <a:spcPct val="150000"/>
              </a:lnSpc>
              <a:buAutoNum type="arabicPeriod"/>
            </a:pPr>
            <a:r>
              <a:rPr lang="ar-SA" sz="3200" dirty="0"/>
              <a:t>الاعتبارات الفنية والقانونية والأخلاقية للتجارة الالكترونية</a:t>
            </a:r>
          </a:p>
          <a:p>
            <a:pPr marL="514350" indent="-514350">
              <a:lnSpc>
                <a:spcPct val="150000"/>
              </a:lnSpc>
              <a:buAutoNum type="arabicPeriod"/>
            </a:pPr>
            <a:r>
              <a:rPr lang="ar-SA" sz="3200" dirty="0"/>
              <a:t>بناء موقع التجارة الإلكترونية</a:t>
            </a:r>
            <a:endParaRPr lang="en-AE" sz="3200" dirty="0"/>
          </a:p>
        </p:txBody>
      </p:sp>
      <p:sp>
        <p:nvSpPr>
          <p:cNvPr id="5" name="Slide Number Placeholder 4">
            <a:extLst>
              <a:ext uri="{FF2B5EF4-FFF2-40B4-BE49-F238E27FC236}">
                <a16:creationId xmlns:a16="http://schemas.microsoft.com/office/drawing/2014/main" id="{DB56C8C6-51B6-7EFD-9127-594FC92721EF}"/>
              </a:ext>
            </a:extLst>
          </p:cNvPr>
          <p:cNvSpPr>
            <a:spLocks noGrp="1"/>
          </p:cNvSpPr>
          <p:nvPr>
            <p:ph type="sldNum" sz="quarter" idx="12"/>
          </p:nvPr>
        </p:nvSpPr>
        <p:spPr/>
        <p:txBody>
          <a:bodyPr/>
          <a:lstStyle/>
          <a:p>
            <a:fld id="{24E1593F-C6A5-48D7-8322-BC8526C86B25}" type="slidenum">
              <a:rPr lang="en-AE" smtClean="0"/>
              <a:pPr/>
              <a:t>2</a:t>
            </a:fld>
            <a:endParaRPr lang="en-AE" dirty="0"/>
          </a:p>
        </p:txBody>
      </p:sp>
    </p:spTree>
    <p:extLst>
      <p:ext uri="{BB962C8B-B14F-4D97-AF65-F5344CB8AC3E}">
        <p14:creationId xmlns:p14="http://schemas.microsoft.com/office/powerpoint/2010/main" val="13882034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B7C78-A6FD-57A0-65AA-CD44B06133D6}"/>
              </a:ext>
            </a:extLst>
          </p:cNvPr>
          <p:cNvSpPr>
            <a:spLocks noGrp="1"/>
          </p:cNvSpPr>
          <p:nvPr>
            <p:ph type="title"/>
          </p:nvPr>
        </p:nvSpPr>
        <p:spPr>
          <a:blipFill>
            <a:blip r:embed="rId2"/>
            <a:tile tx="0" ty="0" sx="100000" sy="100000" flip="none" algn="tl"/>
          </a:blipFill>
        </p:spPr>
        <p:txBody>
          <a:bodyPr>
            <a:normAutofit fontScale="90000"/>
          </a:bodyPr>
          <a:lstStyle/>
          <a:p>
            <a:r>
              <a:rPr lang="ar-SA" sz="5400" dirty="0"/>
              <a:t>مقارنة بين التجارة الإلكترونية والتجارة التقليدية</a:t>
            </a:r>
            <a:endParaRPr lang="en-AE" sz="5400" dirty="0"/>
          </a:p>
        </p:txBody>
      </p:sp>
      <p:sp>
        <p:nvSpPr>
          <p:cNvPr id="3" name="Content Placeholder 2">
            <a:extLst>
              <a:ext uri="{FF2B5EF4-FFF2-40B4-BE49-F238E27FC236}">
                <a16:creationId xmlns:a16="http://schemas.microsoft.com/office/drawing/2014/main" id="{618A185B-D233-5613-064E-2FFC9507E40C}"/>
              </a:ext>
            </a:extLst>
          </p:cNvPr>
          <p:cNvSpPr>
            <a:spLocks noGrp="1"/>
          </p:cNvSpPr>
          <p:nvPr>
            <p:ph idx="1"/>
          </p:nvPr>
        </p:nvSpPr>
        <p:spPr/>
        <p:txBody>
          <a:bodyPr>
            <a:normAutofit/>
          </a:bodyPr>
          <a:lstStyle/>
          <a:p>
            <a:r>
              <a:rPr lang="ar-SA" sz="3600" b="1" dirty="0">
                <a:solidFill>
                  <a:schemeClr val="accent1"/>
                </a:solidFill>
              </a:rPr>
              <a:t>1.	الوسيلة الرئيسية للتبادل:</a:t>
            </a:r>
          </a:p>
          <a:p>
            <a:r>
              <a:rPr lang="ar-SA" sz="3600" dirty="0"/>
              <a:t>   - </a:t>
            </a:r>
            <a:r>
              <a:rPr lang="ar-SA" sz="3600" dirty="0">
                <a:solidFill>
                  <a:srgbClr val="FF0000"/>
                </a:solidFill>
              </a:rPr>
              <a:t>التجارة الإلكترونية</a:t>
            </a:r>
            <a:r>
              <a:rPr lang="ar-SA" sz="3600" dirty="0"/>
              <a:t>: تتمثل في التبادل التجاري عبر الإنترنت، حيث يتم إجراء المعاملات الشرائية والبيعية عبر منصات إلكترونية.</a:t>
            </a:r>
            <a:endParaRPr lang="en-US" sz="3600" dirty="0"/>
          </a:p>
          <a:p>
            <a:endParaRPr lang="ar-SA" sz="3600" dirty="0"/>
          </a:p>
          <a:p>
            <a:r>
              <a:rPr lang="ar-SA" sz="3600" dirty="0"/>
              <a:t>   </a:t>
            </a:r>
            <a:r>
              <a:rPr lang="ar-SA" sz="3600" dirty="0">
                <a:solidFill>
                  <a:srgbClr val="FF0000"/>
                </a:solidFill>
              </a:rPr>
              <a:t>- التجارة التقليدية</a:t>
            </a:r>
            <a:r>
              <a:rPr lang="ar-SA" sz="3600" dirty="0"/>
              <a:t>: تتمثل في التبادل التجاري الذي يحدث في المتاجر الفعلية أو الأماكن الجغرافية، حيث يتفاعل العملاء مباشرة مع المنتجات أو الخدمات.</a:t>
            </a:r>
          </a:p>
        </p:txBody>
      </p:sp>
      <p:sp>
        <p:nvSpPr>
          <p:cNvPr id="4" name="Slide Number Placeholder 3">
            <a:extLst>
              <a:ext uri="{FF2B5EF4-FFF2-40B4-BE49-F238E27FC236}">
                <a16:creationId xmlns:a16="http://schemas.microsoft.com/office/drawing/2014/main" id="{D9E43BDA-9EF1-54F5-7FBE-276BE41305E9}"/>
              </a:ext>
            </a:extLst>
          </p:cNvPr>
          <p:cNvSpPr>
            <a:spLocks noGrp="1"/>
          </p:cNvSpPr>
          <p:nvPr>
            <p:ph type="sldNum" sz="quarter" idx="12"/>
          </p:nvPr>
        </p:nvSpPr>
        <p:spPr/>
        <p:txBody>
          <a:bodyPr/>
          <a:lstStyle/>
          <a:p>
            <a:fld id="{9D7E10A5-D6BE-49F1-B6B0-3994C46CDFDC}" type="slidenum">
              <a:rPr lang="en-AE" smtClean="0"/>
              <a:pPr/>
              <a:t>20</a:t>
            </a:fld>
            <a:endParaRPr lang="en-AE" dirty="0"/>
          </a:p>
        </p:txBody>
      </p:sp>
    </p:spTree>
    <p:extLst>
      <p:ext uri="{BB962C8B-B14F-4D97-AF65-F5344CB8AC3E}">
        <p14:creationId xmlns:p14="http://schemas.microsoft.com/office/powerpoint/2010/main" val="9051873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B7C78-A6FD-57A0-65AA-CD44B06133D6}"/>
              </a:ext>
            </a:extLst>
          </p:cNvPr>
          <p:cNvSpPr>
            <a:spLocks noGrp="1"/>
          </p:cNvSpPr>
          <p:nvPr>
            <p:ph type="title"/>
          </p:nvPr>
        </p:nvSpPr>
        <p:spPr/>
        <p:txBody>
          <a:bodyPr/>
          <a:lstStyle/>
          <a:p>
            <a:r>
              <a:rPr lang="ar-SA" dirty="0"/>
              <a:t>مقارنة بين التجارة الإلكترونية والتجارة التقليدية</a:t>
            </a:r>
            <a:endParaRPr lang="en-AE" dirty="0"/>
          </a:p>
        </p:txBody>
      </p:sp>
      <p:sp>
        <p:nvSpPr>
          <p:cNvPr id="3" name="Content Placeholder 2">
            <a:extLst>
              <a:ext uri="{FF2B5EF4-FFF2-40B4-BE49-F238E27FC236}">
                <a16:creationId xmlns:a16="http://schemas.microsoft.com/office/drawing/2014/main" id="{618A185B-D233-5613-064E-2FFC9507E40C}"/>
              </a:ext>
            </a:extLst>
          </p:cNvPr>
          <p:cNvSpPr>
            <a:spLocks noGrp="1"/>
          </p:cNvSpPr>
          <p:nvPr>
            <p:ph idx="1"/>
          </p:nvPr>
        </p:nvSpPr>
        <p:spPr/>
        <p:txBody>
          <a:bodyPr>
            <a:normAutofit fontScale="77500" lnSpcReduction="20000"/>
          </a:bodyPr>
          <a:lstStyle/>
          <a:p>
            <a:r>
              <a:rPr lang="ar-SA" sz="3600" b="1" dirty="0">
                <a:solidFill>
                  <a:schemeClr val="accent1"/>
                </a:solidFill>
              </a:rPr>
              <a:t>2.	المكان والزمان:</a:t>
            </a:r>
          </a:p>
          <a:p>
            <a:r>
              <a:rPr lang="ar-SA" sz="3600" dirty="0"/>
              <a:t>   - التجارة الإلكترونية: لا تقتصر على مكان معين، يمكن للعملاء القيام بالمعاملات في أي وقت ومن أي مكان عبر الإنترنت.</a:t>
            </a:r>
          </a:p>
          <a:p>
            <a:r>
              <a:rPr lang="ar-SA" sz="3600" dirty="0"/>
              <a:t>   - التجارة التقليدية: تتطلب وجودًا جغرافيًا معينًا، وتقتصر على ساعات العمل التقليدية للمتجر.</a:t>
            </a:r>
          </a:p>
          <a:p>
            <a:endParaRPr lang="ar-SA" sz="3600" dirty="0"/>
          </a:p>
          <a:p>
            <a:r>
              <a:rPr lang="ar-SA" sz="3600" b="1" dirty="0">
                <a:solidFill>
                  <a:schemeClr val="accent1"/>
                </a:solidFill>
              </a:rPr>
              <a:t>3.	تكلفة التشغيل:</a:t>
            </a:r>
          </a:p>
          <a:p>
            <a:r>
              <a:rPr lang="ar-SA" sz="3600" dirty="0"/>
              <a:t>   - التجارة الإلكترونية: تكاليف تشغيل أقل، حيث يمكن تجنب بعض التكاليف الثابتة مثل الإيجار والطاقة.</a:t>
            </a:r>
          </a:p>
          <a:p>
            <a:r>
              <a:rPr lang="ar-SA" sz="3600" dirty="0"/>
              <a:t>   - التجارة التقليدية: تتطلب تكاليف تشغيل أعلى نتيجة للإيجار، وتكاليف الموظفين، والصيانة العامة.</a:t>
            </a:r>
          </a:p>
          <a:p>
            <a:endParaRPr lang="ar-SA" sz="3600" dirty="0"/>
          </a:p>
        </p:txBody>
      </p:sp>
      <p:sp>
        <p:nvSpPr>
          <p:cNvPr id="4" name="Slide Number Placeholder 3">
            <a:extLst>
              <a:ext uri="{FF2B5EF4-FFF2-40B4-BE49-F238E27FC236}">
                <a16:creationId xmlns:a16="http://schemas.microsoft.com/office/drawing/2014/main" id="{D9E43BDA-9EF1-54F5-7FBE-276BE41305E9}"/>
              </a:ext>
            </a:extLst>
          </p:cNvPr>
          <p:cNvSpPr>
            <a:spLocks noGrp="1"/>
          </p:cNvSpPr>
          <p:nvPr>
            <p:ph type="sldNum" sz="quarter" idx="12"/>
          </p:nvPr>
        </p:nvSpPr>
        <p:spPr/>
        <p:txBody>
          <a:bodyPr/>
          <a:lstStyle/>
          <a:p>
            <a:fld id="{9D7E10A5-D6BE-49F1-B6B0-3994C46CDFDC}" type="slidenum">
              <a:rPr lang="en-AE" smtClean="0"/>
              <a:pPr/>
              <a:t>21</a:t>
            </a:fld>
            <a:endParaRPr lang="en-AE" dirty="0"/>
          </a:p>
        </p:txBody>
      </p:sp>
    </p:spTree>
    <p:extLst>
      <p:ext uri="{BB962C8B-B14F-4D97-AF65-F5344CB8AC3E}">
        <p14:creationId xmlns:p14="http://schemas.microsoft.com/office/powerpoint/2010/main" val="1576331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additive="base">
                                        <p:cTn id="1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B7C78-A6FD-57A0-65AA-CD44B06133D6}"/>
              </a:ext>
            </a:extLst>
          </p:cNvPr>
          <p:cNvSpPr>
            <a:spLocks noGrp="1"/>
          </p:cNvSpPr>
          <p:nvPr>
            <p:ph type="title"/>
          </p:nvPr>
        </p:nvSpPr>
        <p:spPr/>
        <p:txBody>
          <a:bodyPr/>
          <a:lstStyle/>
          <a:p>
            <a:r>
              <a:rPr lang="ar-SA" dirty="0"/>
              <a:t>مقارنة بين التجارة الإلكترونية والتجارة التقليدية</a:t>
            </a:r>
            <a:endParaRPr lang="en-AE" dirty="0"/>
          </a:p>
        </p:txBody>
      </p:sp>
      <p:sp>
        <p:nvSpPr>
          <p:cNvPr id="3" name="Content Placeholder 2">
            <a:extLst>
              <a:ext uri="{FF2B5EF4-FFF2-40B4-BE49-F238E27FC236}">
                <a16:creationId xmlns:a16="http://schemas.microsoft.com/office/drawing/2014/main" id="{618A185B-D233-5613-064E-2FFC9507E40C}"/>
              </a:ext>
            </a:extLst>
          </p:cNvPr>
          <p:cNvSpPr>
            <a:spLocks noGrp="1"/>
          </p:cNvSpPr>
          <p:nvPr>
            <p:ph idx="1"/>
          </p:nvPr>
        </p:nvSpPr>
        <p:spPr/>
        <p:txBody>
          <a:bodyPr>
            <a:normAutofit fontScale="85000" lnSpcReduction="20000"/>
          </a:bodyPr>
          <a:lstStyle/>
          <a:p>
            <a:r>
              <a:rPr lang="ar-SA" sz="3600" b="1" dirty="0">
                <a:solidFill>
                  <a:schemeClr val="accent1"/>
                </a:solidFill>
              </a:rPr>
              <a:t>4.	وسائل الدفع:</a:t>
            </a:r>
          </a:p>
          <a:p>
            <a:r>
              <a:rPr lang="ar-SA" sz="3600" dirty="0"/>
              <a:t>   - التجارة الإلكترونية: يمكن استخدام وسائل دفع إلكترونية مثل بطاقات الائتمان، والتحويل البنكي، والبطاقات الرقمية.</a:t>
            </a:r>
          </a:p>
          <a:p>
            <a:r>
              <a:rPr lang="ar-SA" sz="3600" dirty="0"/>
              <a:t>   - التجارة التقليدية: يكون الدفع عادة نقديًا أو باستخدام وسائل دفع تقليدية.</a:t>
            </a:r>
          </a:p>
          <a:p>
            <a:endParaRPr lang="ar-SA" sz="3600" dirty="0"/>
          </a:p>
          <a:p>
            <a:r>
              <a:rPr lang="ar-SA" sz="3600" b="1" dirty="0">
                <a:solidFill>
                  <a:schemeClr val="accent1"/>
                </a:solidFill>
              </a:rPr>
              <a:t>5.	تجربة العملاء:</a:t>
            </a:r>
          </a:p>
          <a:p>
            <a:r>
              <a:rPr lang="ar-SA" sz="3600" dirty="0"/>
              <a:t>   - التجارة الإلكترونية: تتيح تجربة عملاء مختلفة باستخدام واجهات مستخدم رقمية وتقنيات تفاعلية.</a:t>
            </a:r>
          </a:p>
          <a:p>
            <a:r>
              <a:rPr lang="ar-SA" sz="3600" dirty="0"/>
              <a:t>   - التجارة التقليدية: تقدم تجربة ملموسة حيث يمكن للعملاء اللمس واختبار المنتجات قبل الشراء.</a:t>
            </a:r>
          </a:p>
          <a:p>
            <a:endParaRPr lang="ar-SA" sz="3600" dirty="0"/>
          </a:p>
        </p:txBody>
      </p:sp>
      <p:sp>
        <p:nvSpPr>
          <p:cNvPr id="4" name="Slide Number Placeholder 3">
            <a:extLst>
              <a:ext uri="{FF2B5EF4-FFF2-40B4-BE49-F238E27FC236}">
                <a16:creationId xmlns:a16="http://schemas.microsoft.com/office/drawing/2014/main" id="{D9E43BDA-9EF1-54F5-7FBE-276BE41305E9}"/>
              </a:ext>
            </a:extLst>
          </p:cNvPr>
          <p:cNvSpPr>
            <a:spLocks noGrp="1"/>
          </p:cNvSpPr>
          <p:nvPr>
            <p:ph type="sldNum" sz="quarter" idx="12"/>
          </p:nvPr>
        </p:nvSpPr>
        <p:spPr/>
        <p:txBody>
          <a:bodyPr/>
          <a:lstStyle/>
          <a:p>
            <a:fld id="{9D7E10A5-D6BE-49F1-B6B0-3994C46CDFDC}" type="slidenum">
              <a:rPr lang="en-AE" smtClean="0"/>
              <a:pPr/>
              <a:t>22</a:t>
            </a:fld>
            <a:endParaRPr lang="en-AE" dirty="0"/>
          </a:p>
        </p:txBody>
      </p:sp>
    </p:spTree>
    <p:extLst>
      <p:ext uri="{BB962C8B-B14F-4D97-AF65-F5344CB8AC3E}">
        <p14:creationId xmlns:p14="http://schemas.microsoft.com/office/powerpoint/2010/main" val="34265093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wipe(down)">
                                      <p:cBhvr>
                                        <p:cTn id="7" dur="580">
                                          <p:stCondLst>
                                            <p:cond delay="0"/>
                                          </p:stCondLst>
                                        </p:cTn>
                                        <p:tgtEl>
                                          <p:spTgt spid="3">
                                            <p:txEl>
                                              <p:pRg st="4" end="4"/>
                                            </p:txEl>
                                          </p:spTgt>
                                        </p:tgtEl>
                                      </p:cBhvr>
                                    </p:animEffect>
                                    <p:anim calcmode="lin" valueType="num">
                                      <p:cBhvr>
                                        <p:cTn id="8"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4" end="4"/>
                                            </p:txEl>
                                          </p:spTgt>
                                        </p:tgtEl>
                                      </p:cBhvr>
                                      <p:to x="100000" y="60000"/>
                                    </p:animScale>
                                    <p:animScale>
                                      <p:cBhvr>
                                        <p:cTn id="14" dur="166" decel="50000">
                                          <p:stCondLst>
                                            <p:cond delay="676"/>
                                          </p:stCondLst>
                                        </p:cTn>
                                        <p:tgtEl>
                                          <p:spTgt spid="3">
                                            <p:txEl>
                                              <p:pRg st="4" end="4"/>
                                            </p:txEl>
                                          </p:spTgt>
                                        </p:tgtEl>
                                      </p:cBhvr>
                                      <p:to x="100000" y="100000"/>
                                    </p:animScale>
                                    <p:animScale>
                                      <p:cBhvr>
                                        <p:cTn id="15" dur="26">
                                          <p:stCondLst>
                                            <p:cond delay="1312"/>
                                          </p:stCondLst>
                                        </p:cTn>
                                        <p:tgtEl>
                                          <p:spTgt spid="3">
                                            <p:txEl>
                                              <p:pRg st="4" end="4"/>
                                            </p:txEl>
                                          </p:spTgt>
                                        </p:tgtEl>
                                      </p:cBhvr>
                                      <p:to x="100000" y="80000"/>
                                    </p:animScale>
                                    <p:animScale>
                                      <p:cBhvr>
                                        <p:cTn id="16" dur="166" decel="50000">
                                          <p:stCondLst>
                                            <p:cond delay="1338"/>
                                          </p:stCondLst>
                                        </p:cTn>
                                        <p:tgtEl>
                                          <p:spTgt spid="3">
                                            <p:txEl>
                                              <p:pRg st="4" end="4"/>
                                            </p:txEl>
                                          </p:spTgt>
                                        </p:tgtEl>
                                      </p:cBhvr>
                                      <p:to x="100000" y="100000"/>
                                    </p:animScale>
                                    <p:animScale>
                                      <p:cBhvr>
                                        <p:cTn id="17" dur="26">
                                          <p:stCondLst>
                                            <p:cond delay="1642"/>
                                          </p:stCondLst>
                                        </p:cTn>
                                        <p:tgtEl>
                                          <p:spTgt spid="3">
                                            <p:txEl>
                                              <p:pRg st="4" end="4"/>
                                            </p:txEl>
                                          </p:spTgt>
                                        </p:tgtEl>
                                      </p:cBhvr>
                                      <p:to x="100000" y="90000"/>
                                    </p:animScale>
                                    <p:animScale>
                                      <p:cBhvr>
                                        <p:cTn id="18" dur="166" decel="50000">
                                          <p:stCondLst>
                                            <p:cond delay="1668"/>
                                          </p:stCondLst>
                                        </p:cTn>
                                        <p:tgtEl>
                                          <p:spTgt spid="3">
                                            <p:txEl>
                                              <p:pRg st="4" end="4"/>
                                            </p:txEl>
                                          </p:spTgt>
                                        </p:tgtEl>
                                      </p:cBhvr>
                                      <p:to x="100000" y="100000"/>
                                    </p:animScale>
                                    <p:animScale>
                                      <p:cBhvr>
                                        <p:cTn id="19" dur="26">
                                          <p:stCondLst>
                                            <p:cond delay="1808"/>
                                          </p:stCondLst>
                                        </p:cTn>
                                        <p:tgtEl>
                                          <p:spTgt spid="3">
                                            <p:txEl>
                                              <p:pRg st="4" end="4"/>
                                            </p:txEl>
                                          </p:spTgt>
                                        </p:tgtEl>
                                      </p:cBhvr>
                                      <p:to x="100000" y="95000"/>
                                    </p:animScale>
                                    <p:animScale>
                                      <p:cBhvr>
                                        <p:cTn id="20" dur="166" decel="50000">
                                          <p:stCondLst>
                                            <p:cond delay="1834"/>
                                          </p:stCondLst>
                                        </p:cTn>
                                        <p:tgtEl>
                                          <p:spTgt spid="3">
                                            <p:txEl>
                                              <p:pRg st="4" end="4"/>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wipe(down)">
                                      <p:cBhvr>
                                        <p:cTn id="23" dur="580">
                                          <p:stCondLst>
                                            <p:cond delay="0"/>
                                          </p:stCondLst>
                                        </p:cTn>
                                        <p:tgtEl>
                                          <p:spTgt spid="3">
                                            <p:txEl>
                                              <p:pRg st="5" end="5"/>
                                            </p:txEl>
                                          </p:spTgt>
                                        </p:tgtEl>
                                      </p:cBhvr>
                                    </p:animEffect>
                                    <p:anim calcmode="lin" valueType="num">
                                      <p:cBhvr>
                                        <p:cTn id="24"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xEl>
                                              <p:pRg st="5" end="5"/>
                                            </p:txEl>
                                          </p:spTgt>
                                        </p:tgtEl>
                                      </p:cBhvr>
                                      <p:to x="100000" y="60000"/>
                                    </p:animScale>
                                    <p:animScale>
                                      <p:cBhvr>
                                        <p:cTn id="30" dur="166" decel="50000">
                                          <p:stCondLst>
                                            <p:cond delay="676"/>
                                          </p:stCondLst>
                                        </p:cTn>
                                        <p:tgtEl>
                                          <p:spTgt spid="3">
                                            <p:txEl>
                                              <p:pRg st="5" end="5"/>
                                            </p:txEl>
                                          </p:spTgt>
                                        </p:tgtEl>
                                      </p:cBhvr>
                                      <p:to x="100000" y="100000"/>
                                    </p:animScale>
                                    <p:animScale>
                                      <p:cBhvr>
                                        <p:cTn id="31" dur="26">
                                          <p:stCondLst>
                                            <p:cond delay="1312"/>
                                          </p:stCondLst>
                                        </p:cTn>
                                        <p:tgtEl>
                                          <p:spTgt spid="3">
                                            <p:txEl>
                                              <p:pRg st="5" end="5"/>
                                            </p:txEl>
                                          </p:spTgt>
                                        </p:tgtEl>
                                      </p:cBhvr>
                                      <p:to x="100000" y="80000"/>
                                    </p:animScale>
                                    <p:animScale>
                                      <p:cBhvr>
                                        <p:cTn id="32" dur="166" decel="50000">
                                          <p:stCondLst>
                                            <p:cond delay="1338"/>
                                          </p:stCondLst>
                                        </p:cTn>
                                        <p:tgtEl>
                                          <p:spTgt spid="3">
                                            <p:txEl>
                                              <p:pRg st="5" end="5"/>
                                            </p:txEl>
                                          </p:spTgt>
                                        </p:tgtEl>
                                      </p:cBhvr>
                                      <p:to x="100000" y="100000"/>
                                    </p:animScale>
                                    <p:animScale>
                                      <p:cBhvr>
                                        <p:cTn id="33" dur="26">
                                          <p:stCondLst>
                                            <p:cond delay="1642"/>
                                          </p:stCondLst>
                                        </p:cTn>
                                        <p:tgtEl>
                                          <p:spTgt spid="3">
                                            <p:txEl>
                                              <p:pRg st="5" end="5"/>
                                            </p:txEl>
                                          </p:spTgt>
                                        </p:tgtEl>
                                      </p:cBhvr>
                                      <p:to x="100000" y="90000"/>
                                    </p:animScale>
                                    <p:animScale>
                                      <p:cBhvr>
                                        <p:cTn id="34" dur="166" decel="50000">
                                          <p:stCondLst>
                                            <p:cond delay="1668"/>
                                          </p:stCondLst>
                                        </p:cTn>
                                        <p:tgtEl>
                                          <p:spTgt spid="3">
                                            <p:txEl>
                                              <p:pRg st="5" end="5"/>
                                            </p:txEl>
                                          </p:spTgt>
                                        </p:tgtEl>
                                      </p:cBhvr>
                                      <p:to x="100000" y="100000"/>
                                    </p:animScale>
                                    <p:animScale>
                                      <p:cBhvr>
                                        <p:cTn id="35" dur="26">
                                          <p:stCondLst>
                                            <p:cond delay="1808"/>
                                          </p:stCondLst>
                                        </p:cTn>
                                        <p:tgtEl>
                                          <p:spTgt spid="3">
                                            <p:txEl>
                                              <p:pRg st="5" end="5"/>
                                            </p:txEl>
                                          </p:spTgt>
                                        </p:tgtEl>
                                      </p:cBhvr>
                                      <p:to x="100000" y="95000"/>
                                    </p:animScale>
                                    <p:animScale>
                                      <p:cBhvr>
                                        <p:cTn id="36" dur="166" decel="50000">
                                          <p:stCondLst>
                                            <p:cond delay="1834"/>
                                          </p:stCondLst>
                                        </p:cTn>
                                        <p:tgtEl>
                                          <p:spTgt spid="3">
                                            <p:txEl>
                                              <p:pRg st="5" end="5"/>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wipe(down)">
                                      <p:cBhvr>
                                        <p:cTn id="39" dur="580">
                                          <p:stCondLst>
                                            <p:cond delay="0"/>
                                          </p:stCondLst>
                                        </p:cTn>
                                        <p:tgtEl>
                                          <p:spTgt spid="3">
                                            <p:txEl>
                                              <p:pRg st="6" end="6"/>
                                            </p:txEl>
                                          </p:spTgt>
                                        </p:tgtEl>
                                      </p:cBhvr>
                                    </p:animEffect>
                                    <p:anim calcmode="lin" valueType="num">
                                      <p:cBhvr>
                                        <p:cTn id="40"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3">
                                            <p:txEl>
                                              <p:pRg st="6" end="6"/>
                                            </p:txEl>
                                          </p:spTgt>
                                        </p:tgtEl>
                                      </p:cBhvr>
                                      <p:to x="100000" y="60000"/>
                                    </p:animScale>
                                    <p:animScale>
                                      <p:cBhvr>
                                        <p:cTn id="46" dur="166" decel="50000">
                                          <p:stCondLst>
                                            <p:cond delay="676"/>
                                          </p:stCondLst>
                                        </p:cTn>
                                        <p:tgtEl>
                                          <p:spTgt spid="3">
                                            <p:txEl>
                                              <p:pRg st="6" end="6"/>
                                            </p:txEl>
                                          </p:spTgt>
                                        </p:tgtEl>
                                      </p:cBhvr>
                                      <p:to x="100000" y="100000"/>
                                    </p:animScale>
                                    <p:animScale>
                                      <p:cBhvr>
                                        <p:cTn id="47" dur="26">
                                          <p:stCondLst>
                                            <p:cond delay="1312"/>
                                          </p:stCondLst>
                                        </p:cTn>
                                        <p:tgtEl>
                                          <p:spTgt spid="3">
                                            <p:txEl>
                                              <p:pRg st="6" end="6"/>
                                            </p:txEl>
                                          </p:spTgt>
                                        </p:tgtEl>
                                      </p:cBhvr>
                                      <p:to x="100000" y="80000"/>
                                    </p:animScale>
                                    <p:animScale>
                                      <p:cBhvr>
                                        <p:cTn id="48" dur="166" decel="50000">
                                          <p:stCondLst>
                                            <p:cond delay="1338"/>
                                          </p:stCondLst>
                                        </p:cTn>
                                        <p:tgtEl>
                                          <p:spTgt spid="3">
                                            <p:txEl>
                                              <p:pRg st="6" end="6"/>
                                            </p:txEl>
                                          </p:spTgt>
                                        </p:tgtEl>
                                      </p:cBhvr>
                                      <p:to x="100000" y="100000"/>
                                    </p:animScale>
                                    <p:animScale>
                                      <p:cBhvr>
                                        <p:cTn id="49" dur="26">
                                          <p:stCondLst>
                                            <p:cond delay="1642"/>
                                          </p:stCondLst>
                                        </p:cTn>
                                        <p:tgtEl>
                                          <p:spTgt spid="3">
                                            <p:txEl>
                                              <p:pRg st="6" end="6"/>
                                            </p:txEl>
                                          </p:spTgt>
                                        </p:tgtEl>
                                      </p:cBhvr>
                                      <p:to x="100000" y="90000"/>
                                    </p:animScale>
                                    <p:animScale>
                                      <p:cBhvr>
                                        <p:cTn id="50" dur="166" decel="50000">
                                          <p:stCondLst>
                                            <p:cond delay="1668"/>
                                          </p:stCondLst>
                                        </p:cTn>
                                        <p:tgtEl>
                                          <p:spTgt spid="3">
                                            <p:txEl>
                                              <p:pRg st="6" end="6"/>
                                            </p:txEl>
                                          </p:spTgt>
                                        </p:tgtEl>
                                      </p:cBhvr>
                                      <p:to x="100000" y="100000"/>
                                    </p:animScale>
                                    <p:animScale>
                                      <p:cBhvr>
                                        <p:cTn id="51" dur="26">
                                          <p:stCondLst>
                                            <p:cond delay="1808"/>
                                          </p:stCondLst>
                                        </p:cTn>
                                        <p:tgtEl>
                                          <p:spTgt spid="3">
                                            <p:txEl>
                                              <p:pRg st="6" end="6"/>
                                            </p:txEl>
                                          </p:spTgt>
                                        </p:tgtEl>
                                      </p:cBhvr>
                                      <p:to x="100000" y="95000"/>
                                    </p:animScale>
                                    <p:animScale>
                                      <p:cBhvr>
                                        <p:cTn id="52" dur="166" decel="50000">
                                          <p:stCondLst>
                                            <p:cond delay="1834"/>
                                          </p:stCondLst>
                                        </p:cTn>
                                        <p:tgtEl>
                                          <p:spTgt spid="3">
                                            <p:txEl>
                                              <p:pRg st="6" end="6"/>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B7C78-A6FD-57A0-65AA-CD44B06133D6}"/>
              </a:ext>
            </a:extLst>
          </p:cNvPr>
          <p:cNvSpPr>
            <a:spLocks noGrp="1"/>
          </p:cNvSpPr>
          <p:nvPr>
            <p:ph type="title"/>
          </p:nvPr>
        </p:nvSpPr>
        <p:spPr/>
        <p:txBody>
          <a:bodyPr/>
          <a:lstStyle/>
          <a:p>
            <a:r>
              <a:rPr lang="ar-SA" dirty="0"/>
              <a:t>مقارنة بين التجارة الإلكترونية والتجارة التقليدية</a:t>
            </a:r>
            <a:endParaRPr lang="en-AE" dirty="0"/>
          </a:p>
        </p:txBody>
      </p:sp>
      <p:sp>
        <p:nvSpPr>
          <p:cNvPr id="3" name="Content Placeholder 2">
            <a:extLst>
              <a:ext uri="{FF2B5EF4-FFF2-40B4-BE49-F238E27FC236}">
                <a16:creationId xmlns:a16="http://schemas.microsoft.com/office/drawing/2014/main" id="{618A185B-D233-5613-064E-2FFC9507E40C}"/>
              </a:ext>
            </a:extLst>
          </p:cNvPr>
          <p:cNvSpPr>
            <a:spLocks noGrp="1"/>
          </p:cNvSpPr>
          <p:nvPr>
            <p:ph idx="1"/>
          </p:nvPr>
        </p:nvSpPr>
        <p:spPr/>
        <p:txBody>
          <a:bodyPr>
            <a:normAutofit fontScale="85000" lnSpcReduction="20000"/>
          </a:bodyPr>
          <a:lstStyle/>
          <a:p>
            <a:r>
              <a:rPr lang="ar-SA" sz="3600" b="1" dirty="0">
                <a:solidFill>
                  <a:schemeClr val="accent1"/>
                </a:solidFill>
              </a:rPr>
              <a:t>6.	تحليل البيانات:</a:t>
            </a:r>
          </a:p>
          <a:p>
            <a:r>
              <a:rPr lang="ar-SA" sz="3600" dirty="0"/>
              <a:t>   - التجارة الإلكترونية: يمكن تحليل البيانات بشكل فعال لفهم سلوك العملاء وتحسين الأداء.</a:t>
            </a:r>
          </a:p>
          <a:p>
            <a:r>
              <a:rPr lang="ar-SA" sz="3600" dirty="0"/>
              <a:t>   - التجارة التقليدية: يكون تحليل البيانات أقل تطورًا ويعتمد غالبًا على درجة الخبرة الشخصية للبائع.</a:t>
            </a:r>
          </a:p>
          <a:p>
            <a:endParaRPr lang="ar-SA" sz="3600" dirty="0"/>
          </a:p>
          <a:p>
            <a:r>
              <a:rPr lang="ar-SA" sz="3600" b="1" dirty="0">
                <a:solidFill>
                  <a:schemeClr val="accent1"/>
                </a:solidFill>
              </a:rPr>
              <a:t>7.	التكنولوجيا والابتكار:</a:t>
            </a:r>
          </a:p>
          <a:p>
            <a:r>
              <a:rPr lang="ar-SA" sz="3600" dirty="0"/>
              <a:t>   - التجارة الإلكترونية: تعتمد بشكل كبير على التكنولوجيا الحديثة وتتبنى بسرعة الابتكارات والتحسينات.</a:t>
            </a:r>
          </a:p>
          <a:p>
            <a:r>
              <a:rPr lang="ar-SA" sz="3600" dirty="0"/>
              <a:t>   - التجارة التقليدية: قد تكون أقل قدرة على تبني التقنيات الحديثة بنفس السرعة.</a:t>
            </a:r>
          </a:p>
          <a:p>
            <a:endParaRPr lang="ar-SA" sz="3600" dirty="0"/>
          </a:p>
        </p:txBody>
      </p:sp>
      <p:sp>
        <p:nvSpPr>
          <p:cNvPr id="4" name="Slide Number Placeholder 3">
            <a:extLst>
              <a:ext uri="{FF2B5EF4-FFF2-40B4-BE49-F238E27FC236}">
                <a16:creationId xmlns:a16="http://schemas.microsoft.com/office/drawing/2014/main" id="{D9E43BDA-9EF1-54F5-7FBE-276BE41305E9}"/>
              </a:ext>
            </a:extLst>
          </p:cNvPr>
          <p:cNvSpPr>
            <a:spLocks noGrp="1"/>
          </p:cNvSpPr>
          <p:nvPr>
            <p:ph type="sldNum" sz="quarter" idx="12"/>
          </p:nvPr>
        </p:nvSpPr>
        <p:spPr/>
        <p:txBody>
          <a:bodyPr/>
          <a:lstStyle/>
          <a:p>
            <a:fld id="{9D7E10A5-D6BE-49F1-B6B0-3994C46CDFDC}" type="slidenum">
              <a:rPr lang="en-AE" smtClean="0"/>
              <a:pPr/>
              <a:t>23</a:t>
            </a:fld>
            <a:endParaRPr lang="en-AE" dirty="0"/>
          </a:p>
        </p:txBody>
      </p:sp>
    </p:spTree>
    <p:extLst>
      <p:ext uri="{BB962C8B-B14F-4D97-AF65-F5344CB8AC3E}">
        <p14:creationId xmlns:p14="http://schemas.microsoft.com/office/powerpoint/2010/main" val="26335174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wipe(down)">
                                      <p:cBhvr>
                                        <p:cTn id="7" dur="580">
                                          <p:stCondLst>
                                            <p:cond delay="0"/>
                                          </p:stCondLst>
                                        </p:cTn>
                                        <p:tgtEl>
                                          <p:spTgt spid="3">
                                            <p:txEl>
                                              <p:pRg st="4" end="4"/>
                                            </p:txEl>
                                          </p:spTgt>
                                        </p:tgtEl>
                                      </p:cBhvr>
                                    </p:animEffect>
                                    <p:anim calcmode="lin" valueType="num">
                                      <p:cBhvr>
                                        <p:cTn id="8"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4" end="4"/>
                                            </p:txEl>
                                          </p:spTgt>
                                        </p:tgtEl>
                                      </p:cBhvr>
                                      <p:to x="100000" y="60000"/>
                                    </p:animScale>
                                    <p:animScale>
                                      <p:cBhvr>
                                        <p:cTn id="14" dur="166" decel="50000">
                                          <p:stCondLst>
                                            <p:cond delay="676"/>
                                          </p:stCondLst>
                                        </p:cTn>
                                        <p:tgtEl>
                                          <p:spTgt spid="3">
                                            <p:txEl>
                                              <p:pRg st="4" end="4"/>
                                            </p:txEl>
                                          </p:spTgt>
                                        </p:tgtEl>
                                      </p:cBhvr>
                                      <p:to x="100000" y="100000"/>
                                    </p:animScale>
                                    <p:animScale>
                                      <p:cBhvr>
                                        <p:cTn id="15" dur="26">
                                          <p:stCondLst>
                                            <p:cond delay="1312"/>
                                          </p:stCondLst>
                                        </p:cTn>
                                        <p:tgtEl>
                                          <p:spTgt spid="3">
                                            <p:txEl>
                                              <p:pRg st="4" end="4"/>
                                            </p:txEl>
                                          </p:spTgt>
                                        </p:tgtEl>
                                      </p:cBhvr>
                                      <p:to x="100000" y="80000"/>
                                    </p:animScale>
                                    <p:animScale>
                                      <p:cBhvr>
                                        <p:cTn id="16" dur="166" decel="50000">
                                          <p:stCondLst>
                                            <p:cond delay="1338"/>
                                          </p:stCondLst>
                                        </p:cTn>
                                        <p:tgtEl>
                                          <p:spTgt spid="3">
                                            <p:txEl>
                                              <p:pRg st="4" end="4"/>
                                            </p:txEl>
                                          </p:spTgt>
                                        </p:tgtEl>
                                      </p:cBhvr>
                                      <p:to x="100000" y="100000"/>
                                    </p:animScale>
                                    <p:animScale>
                                      <p:cBhvr>
                                        <p:cTn id="17" dur="26">
                                          <p:stCondLst>
                                            <p:cond delay="1642"/>
                                          </p:stCondLst>
                                        </p:cTn>
                                        <p:tgtEl>
                                          <p:spTgt spid="3">
                                            <p:txEl>
                                              <p:pRg st="4" end="4"/>
                                            </p:txEl>
                                          </p:spTgt>
                                        </p:tgtEl>
                                      </p:cBhvr>
                                      <p:to x="100000" y="90000"/>
                                    </p:animScale>
                                    <p:animScale>
                                      <p:cBhvr>
                                        <p:cTn id="18" dur="166" decel="50000">
                                          <p:stCondLst>
                                            <p:cond delay="1668"/>
                                          </p:stCondLst>
                                        </p:cTn>
                                        <p:tgtEl>
                                          <p:spTgt spid="3">
                                            <p:txEl>
                                              <p:pRg st="4" end="4"/>
                                            </p:txEl>
                                          </p:spTgt>
                                        </p:tgtEl>
                                      </p:cBhvr>
                                      <p:to x="100000" y="100000"/>
                                    </p:animScale>
                                    <p:animScale>
                                      <p:cBhvr>
                                        <p:cTn id="19" dur="26">
                                          <p:stCondLst>
                                            <p:cond delay="1808"/>
                                          </p:stCondLst>
                                        </p:cTn>
                                        <p:tgtEl>
                                          <p:spTgt spid="3">
                                            <p:txEl>
                                              <p:pRg st="4" end="4"/>
                                            </p:txEl>
                                          </p:spTgt>
                                        </p:tgtEl>
                                      </p:cBhvr>
                                      <p:to x="100000" y="95000"/>
                                    </p:animScale>
                                    <p:animScale>
                                      <p:cBhvr>
                                        <p:cTn id="20" dur="166" decel="50000">
                                          <p:stCondLst>
                                            <p:cond delay="1834"/>
                                          </p:stCondLst>
                                        </p:cTn>
                                        <p:tgtEl>
                                          <p:spTgt spid="3">
                                            <p:txEl>
                                              <p:pRg st="4" end="4"/>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wipe(down)">
                                      <p:cBhvr>
                                        <p:cTn id="23" dur="580">
                                          <p:stCondLst>
                                            <p:cond delay="0"/>
                                          </p:stCondLst>
                                        </p:cTn>
                                        <p:tgtEl>
                                          <p:spTgt spid="3">
                                            <p:txEl>
                                              <p:pRg st="5" end="5"/>
                                            </p:txEl>
                                          </p:spTgt>
                                        </p:tgtEl>
                                      </p:cBhvr>
                                    </p:animEffect>
                                    <p:anim calcmode="lin" valueType="num">
                                      <p:cBhvr>
                                        <p:cTn id="24"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xEl>
                                              <p:pRg st="5" end="5"/>
                                            </p:txEl>
                                          </p:spTgt>
                                        </p:tgtEl>
                                      </p:cBhvr>
                                      <p:to x="100000" y="60000"/>
                                    </p:animScale>
                                    <p:animScale>
                                      <p:cBhvr>
                                        <p:cTn id="30" dur="166" decel="50000">
                                          <p:stCondLst>
                                            <p:cond delay="676"/>
                                          </p:stCondLst>
                                        </p:cTn>
                                        <p:tgtEl>
                                          <p:spTgt spid="3">
                                            <p:txEl>
                                              <p:pRg st="5" end="5"/>
                                            </p:txEl>
                                          </p:spTgt>
                                        </p:tgtEl>
                                      </p:cBhvr>
                                      <p:to x="100000" y="100000"/>
                                    </p:animScale>
                                    <p:animScale>
                                      <p:cBhvr>
                                        <p:cTn id="31" dur="26">
                                          <p:stCondLst>
                                            <p:cond delay="1312"/>
                                          </p:stCondLst>
                                        </p:cTn>
                                        <p:tgtEl>
                                          <p:spTgt spid="3">
                                            <p:txEl>
                                              <p:pRg st="5" end="5"/>
                                            </p:txEl>
                                          </p:spTgt>
                                        </p:tgtEl>
                                      </p:cBhvr>
                                      <p:to x="100000" y="80000"/>
                                    </p:animScale>
                                    <p:animScale>
                                      <p:cBhvr>
                                        <p:cTn id="32" dur="166" decel="50000">
                                          <p:stCondLst>
                                            <p:cond delay="1338"/>
                                          </p:stCondLst>
                                        </p:cTn>
                                        <p:tgtEl>
                                          <p:spTgt spid="3">
                                            <p:txEl>
                                              <p:pRg st="5" end="5"/>
                                            </p:txEl>
                                          </p:spTgt>
                                        </p:tgtEl>
                                      </p:cBhvr>
                                      <p:to x="100000" y="100000"/>
                                    </p:animScale>
                                    <p:animScale>
                                      <p:cBhvr>
                                        <p:cTn id="33" dur="26">
                                          <p:stCondLst>
                                            <p:cond delay="1642"/>
                                          </p:stCondLst>
                                        </p:cTn>
                                        <p:tgtEl>
                                          <p:spTgt spid="3">
                                            <p:txEl>
                                              <p:pRg st="5" end="5"/>
                                            </p:txEl>
                                          </p:spTgt>
                                        </p:tgtEl>
                                      </p:cBhvr>
                                      <p:to x="100000" y="90000"/>
                                    </p:animScale>
                                    <p:animScale>
                                      <p:cBhvr>
                                        <p:cTn id="34" dur="166" decel="50000">
                                          <p:stCondLst>
                                            <p:cond delay="1668"/>
                                          </p:stCondLst>
                                        </p:cTn>
                                        <p:tgtEl>
                                          <p:spTgt spid="3">
                                            <p:txEl>
                                              <p:pRg st="5" end="5"/>
                                            </p:txEl>
                                          </p:spTgt>
                                        </p:tgtEl>
                                      </p:cBhvr>
                                      <p:to x="100000" y="100000"/>
                                    </p:animScale>
                                    <p:animScale>
                                      <p:cBhvr>
                                        <p:cTn id="35" dur="26">
                                          <p:stCondLst>
                                            <p:cond delay="1808"/>
                                          </p:stCondLst>
                                        </p:cTn>
                                        <p:tgtEl>
                                          <p:spTgt spid="3">
                                            <p:txEl>
                                              <p:pRg st="5" end="5"/>
                                            </p:txEl>
                                          </p:spTgt>
                                        </p:tgtEl>
                                      </p:cBhvr>
                                      <p:to x="100000" y="95000"/>
                                    </p:animScale>
                                    <p:animScale>
                                      <p:cBhvr>
                                        <p:cTn id="36" dur="166" decel="50000">
                                          <p:stCondLst>
                                            <p:cond delay="1834"/>
                                          </p:stCondLst>
                                        </p:cTn>
                                        <p:tgtEl>
                                          <p:spTgt spid="3">
                                            <p:txEl>
                                              <p:pRg st="5" end="5"/>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wipe(down)">
                                      <p:cBhvr>
                                        <p:cTn id="39" dur="580">
                                          <p:stCondLst>
                                            <p:cond delay="0"/>
                                          </p:stCondLst>
                                        </p:cTn>
                                        <p:tgtEl>
                                          <p:spTgt spid="3">
                                            <p:txEl>
                                              <p:pRg st="6" end="6"/>
                                            </p:txEl>
                                          </p:spTgt>
                                        </p:tgtEl>
                                      </p:cBhvr>
                                    </p:animEffect>
                                    <p:anim calcmode="lin" valueType="num">
                                      <p:cBhvr>
                                        <p:cTn id="40"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3">
                                            <p:txEl>
                                              <p:pRg st="6" end="6"/>
                                            </p:txEl>
                                          </p:spTgt>
                                        </p:tgtEl>
                                      </p:cBhvr>
                                      <p:to x="100000" y="60000"/>
                                    </p:animScale>
                                    <p:animScale>
                                      <p:cBhvr>
                                        <p:cTn id="46" dur="166" decel="50000">
                                          <p:stCondLst>
                                            <p:cond delay="676"/>
                                          </p:stCondLst>
                                        </p:cTn>
                                        <p:tgtEl>
                                          <p:spTgt spid="3">
                                            <p:txEl>
                                              <p:pRg st="6" end="6"/>
                                            </p:txEl>
                                          </p:spTgt>
                                        </p:tgtEl>
                                      </p:cBhvr>
                                      <p:to x="100000" y="100000"/>
                                    </p:animScale>
                                    <p:animScale>
                                      <p:cBhvr>
                                        <p:cTn id="47" dur="26">
                                          <p:stCondLst>
                                            <p:cond delay="1312"/>
                                          </p:stCondLst>
                                        </p:cTn>
                                        <p:tgtEl>
                                          <p:spTgt spid="3">
                                            <p:txEl>
                                              <p:pRg st="6" end="6"/>
                                            </p:txEl>
                                          </p:spTgt>
                                        </p:tgtEl>
                                      </p:cBhvr>
                                      <p:to x="100000" y="80000"/>
                                    </p:animScale>
                                    <p:animScale>
                                      <p:cBhvr>
                                        <p:cTn id="48" dur="166" decel="50000">
                                          <p:stCondLst>
                                            <p:cond delay="1338"/>
                                          </p:stCondLst>
                                        </p:cTn>
                                        <p:tgtEl>
                                          <p:spTgt spid="3">
                                            <p:txEl>
                                              <p:pRg st="6" end="6"/>
                                            </p:txEl>
                                          </p:spTgt>
                                        </p:tgtEl>
                                      </p:cBhvr>
                                      <p:to x="100000" y="100000"/>
                                    </p:animScale>
                                    <p:animScale>
                                      <p:cBhvr>
                                        <p:cTn id="49" dur="26">
                                          <p:stCondLst>
                                            <p:cond delay="1642"/>
                                          </p:stCondLst>
                                        </p:cTn>
                                        <p:tgtEl>
                                          <p:spTgt spid="3">
                                            <p:txEl>
                                              <p:pRg st="6" end="6"/>
                                            </p:txEl>
                                          </p:spTgt>
                                        </p:tgtEl>
                                      </p:cBhvr>
                                      <p:to x="100000" y="90000"/>
                                    </p:animScale>
                                    <p:animScale>
                                      <p:cBhvr>
                                        <p:cTn id="50" dur="166" decel="50000">
                                          <p:stCondLst>
                                            <p:cond delay="1668"/>
                                          </p:stCondLst>
                                        </p:cTn>
                                        <p:tgtEl>
                                          <p:spTgt spid="3">
                                            <p:txEl>
                                              <p:pRg st="6" end="6"/>
                                            </p:txEl>
                                          </p:spTgt>
                                        </p:tgtEl>
                                      </p:cBhvr>
                                      <p:to x="100000" y="100000"/>
                                    </p:animScale>
                                    <p:animScale>
                                      <p:cBhvr>
                                        <p:cTn id="51" dur="26">
                                          <p:stCondLst>
                                            <p:cond delay="1808"/>
                                          </p:stCondLst>
                                        </p:cTn>
                                        <p:tgtEl>
                                          <p:spTgt spid="3">
                                            <p:txEl>
                                              <p:pRg st="6" end="6"/>
                                            </p:txEl>
                                          </p:spTgt>
                                        </p:tgtEl>
                                      </p:cBhvr>
                                      <p:to x="100000" y="95000"/>
                                    </p:animScale>
                                    <p:animScale>
                                      <p:cBhvr>
                                        <p:cTn id="52" dur="166" decel="50000">
                                          <p:stCondLst>
                                            <p:cond delay="1834"/>
                                          </p:stCondLst>
                                        </p:cTn>
                                        <p:tgtEl>
                                          <p:spTgt spid="3">
                                            <p:txEl>
                                              <p:pRg st="6" end="6"/>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B7C78-A6FD-57A0-65AA-CD44B06133D6}"/>
              </a:ext>
            </a:extLst>
          </p:cNvPr>
          <p:cNvSpPr>
            <a:spLocks noGrp="1"/>
          </p:cNvSpPr>
          <p:nvPr>
            <p:ph type="title"/>
          </p:nvPr>
        </p:nvSpPr>
        <p:spPr/>
        <p:txBody>
          <a:bodyPr/>
          <a:lstStyle/>
          <a:p>
            <a:r>
              <a:rPr lang="ar-SA" dirty="0"/>
              <a:t>مقارنة بين التجارة الإلكترونية والتجارة التقليدية</a:t>
            </a:r>
            <a:endParaRPr lang="en-AE" dirty="0"/>
          </a:p>
        </p:txBody>
      </p:sp>
      <p:sp>
        <p:nvSpPr>
          <p:cNvPr id="3" name="Content Placeholder 2">
            <a:extLst>
              <a:ext uri="{FF2B5EF4-FFF2-40B4-BE49-F238E27FC236}">
                <a16:creationId xmlns:a16="http://schemas.microsoft.com/office/drawing/2014/main" id="{618A185B-D233-5613-064E-2FFC9507E40C}"/>
              </a:ext>
            </a:extLst>
          </p:cNvPr>
          <p:cNvSpPr>
            <a:spLocks noGrp="1"/>
          </p:cNvSpPr>
          <p:nvPr>
            <p:ph idx="1"/>
          </p:nvPr>
        </p:nvSpPr>
        <p:spPr/>
        <p:txBody>
          <a:bodyPr>
            <a:normAutofit lnSpcReduction="10000"/>
          </a:bodyPr>
          <a:lstStyle/>
          <a:p>
            <a:r>
              <a:rPr lang="ar-SA" sz="3600" b="1" dirty="0">
                <a:solidFill>
                  <a:schemeClr val="accent1"/>
                </a:solidFill>
              </a:rPr>
              <a:t>8.	التواصل وخدمة العملاء:</a:t>
            </a:r>
          </a:p>
          <a:p>
            <a:r>
              <a:rPr lang="ar-SA" sz="3600" dirty="0"/>
              <a:t>   - </a:t>
            </a:r>
            <a:r>
              <a:rPr lang="ar-SA" sz="3600" dirty="0">
                <a:solidFill>
                  <a:srgbClr val="FF0000"/>
                </a:solidFill>
              </a:rPr>
              <a:t>التجارة الإلكترونية</a:t>
            </a:r>
            <a:r>
              <a:rPr lang="ar-SA" sz="3600" dirty="0"/>
              <a:t>: تسهل التواصل عبر الشات الحي والبريد الإلكتروني ومواقع التواصل الاجتماعي.</a:t>
            </a:r>
          </a:p>
          <a:p>
            <a:r>
              <a:rPr lang="ar-SA" sz="3600" dirty="0"/>
              <a:t>   - </a:t>
            </a:r>
            <a:r>
              <a:rPr lang="ar-SA" sz="3600" dirty="0">
                <a:solidFill>
                  <a:srgbClr val="FF0000"/>
                </a:solidFill>
              </a:rPr>
              <a:t>التجارة التقليدية</a:t>
            </a:r>
            <a:r>
              <a:rPr lang="ar-SA" sz="3600" dirty="0"/>
              <a:t>: يكون التواصل أكثر تقليدية ويتم غالبًا عن طريق المحادثات الشخصية.</a:t>
            </a:r>
          </a:p>
          <a:p>
            <a:endParaRPr lang="ar-SA" sz="3600" dirty="0"/>
          </a:p>
          <a:p>
            <a:r>
              <a:rPr lang="ar-SA" sz="3600" dirty="0"/>
              <a:t>باختصار، كلا النمطين لها مزاياها وعيوبها، واختيار النمط المناسب يعتمد على الصناعة، ونوع المنتجات أو الخدمات، وتفضيلات العملاء.</a:t>
            </a:r>
          </a:p>
          <a:p>
            <a:endParaRPr lang="ar-SA" sz="3600" dirty="0"/>
          </a:p>
        </p:txBody>
      </p:sp>
      <p:sp>
        <p:nvSpPr>
          <p:cNvPr id="4" name="Slide Number Placeholder 3">
            <a:extLst>
              <a:ext uri="{FF2B5EF4-FFF2-40B4-BE49-F238E27FC236}">
                <a16:creationId xmlns:a16="http://schemas.microsoft.com/office/drawing/2014/main" id="{D9E43BDA-9EF1-54F5-7FBE-276BE41305E9}"/>
              </a:ext>
            </a:extLst>
          </p:cNvPr>
          <p:cNvSpPr>
            <a:spLocks noGrp="1"/>
          </p:cNvSpPr>
          <p:nvPr>
            <p:ph type="sldNum" sz="quarter" idx="12"/>
          </p:nvPr>
        </p:nvSpPr>
        <p:spPr/>
        <p:txBody>
          <a:bodyPr/>
          <a:lstStyle/>
          <a:p>
            <a:fld id="{9D7E10A5-D6BE-49F1-B6B0-3994C46CDFDC}" type="slidenum">
              <a:rPr lang="en-AE" smtClean="0"/>
              <a:pPr/>
              <a:t>24</a:t>
            </a:fld>
            <a:endParaRPr lang="en-AE" dirty="0"/>
          </a:p>
        </p:txBody>
      </p:sp>
    </p:spTree>
    <p:extLst>
      <p:ext uri="{BB962C8B-B14F-4D97-AF65-F5344CB8AC3E}">
        <p14:creationId xmlns:p14="http://schemas.microsoft.com/office/powerpoint/2010/main" val="20315168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wipe(down)">
                                      <p:cBhvr>
                                        <p:cTn id="7" dur="580">
                                          <p:stCondLst>
                                            <p:cond delay="0"/>
                                          </p:stCondLst>
                                        </p:cTn>
                                        <p:tgtEl>
                                          <p:spTgt spid="3">
                                            <p:txEl>
                                              <p:pRg st="4" end="4"/>
                                            </p:txEl>
                                          </p:spTgt>
                                        </p:tgtEl>
                                      </p:cBhvr>
                                    </p:animEffect>
                                    <p:anim calcmode="lin" valueType="num">
                                      <p:cBhvr>
                                        <p:cTn id="8"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4" end="4"/>
                                            </p:txEl>
                                          </p:spTgt>
                                        </p:tgtEl>
                                      </p:cBhvr>
                                      <p:to x="100000" y="60000"/>
                                    </p:animScale>
                                    <p:animScale>
                                      <p:cBhvr>
                                        <p:cTn id="14" dur="166" decel="50000">
                                          <p:stCondLst>
                                            <p:cond delay="676"/>
                                          </p:stCondLst>
                                        </p:cTn>
                                        <p:tgtEl>
                                          <p:spTgt spid="3">
                                            <p:txEl>
                                              <p:pRg st="4" end="4"/>
                                            </p:txEl>
                                          </p:spTgt>
                                        </p:tgtEl>
                                      </p:cBhvr>
                                      <p:to x="100000" y="100000"/>
                                    </p:animScale>
                                    <p:animScale>
                                      <p:cBhvr>
                                        <p:cTn id="15" dur="26">
                                          <p:stCondLst>
                                            <p:cond delay="1312"/>
                                          </p:stCondLst>
                                        </p:cTn>
                                        <p:tgtEl>
                                          <p:spTgt spid="3">
                                            <p:txEl>
                                              <p:pRg st="4" end="4"/>
                                            </p:txEl>
                                          </p:spTgt>
                                        </p:tgtEl>
                                      </p:cBhvr>
                                      <p:to x="100000" y="80000"/>
                                    </p:animScale>
                                    <p:animScale>
                                      <p:cBhvr>
                                        <p:cTn id="16" dur="166" decel="50000">
                                          <p:stCondLst>
                                            <p:cond delay="1338"/>
                                          </p:stCondLst>
                                        </p:cTn>
                                        <p:tgtEl>
                                          <p:spTgt spid="3">
                                            <p:txEl>
                                              <p:pRg st="4" end="4"/>
                                            </p:txEl>
                                          </p:spTgt>
                                        </p:tgtEl>
                                      </p:cBhvr>
                                      <p:to x="100000" y="100000"/>
                                    </p:animScale>
                                    <p:animScale>
                                      <p:cBhvr>
                                        <p:cTn id="17" dur="26">
                                          <p:stCondLst>
                                            <p:cond delay="1642"/>
                                          </p:stCondLst>
                                        </p:cTn>
                                        <p:tgtEl>
                                          <p:spTgt spid="3">
                                            <p:txEl>
                                              <p:pRg st="4" end="4"/>
                                            </p:txEl>
                                          </p:spTgt>
                                        </p:tgtEl>
                                      </p:cBhvr>
                                      <p:to x="100000" y="90000"/>
                                    </p:animScale>
                                    <p:animScale>
                                      <p:cBhvr>
                                        <p:cTn id="18" dur="166" decel="50000">
                                          <p:stCondLst>
                                            <p:cond delay="1668"/>
                                          </p:stCondLst>
                                        </p:cTn>
                                        <p:tgtEl>
                                          <p:spTgt spid="3">
                                            <p:txEl>
                                              <p:pRg st="4" end="4"/>
                                            </p:txEl>
                                          </p:spTgt>
                                        </p:tgtEl>
                                      </p:cBhvr>
                                      <p:to x="100000" y="100000"/>
                                    </p:animScale>
                                    <p:animScale>
                                      <p:cBhvr>
                                        <p:cTn id="19" dur="26">
                                          <p:stCondLst>
                                            <p:cond delay="1808"/>
                                          </p:stCondLst>
                                        </p:cTn>
                                        <p:tgtEl>
                                          <p:spTgt spid="3">
                                            <p:txEl>
                                              <p:pRg st="4" end="4"/>
                                            </p:txEl>
                                          </p:spTgt>
                                        </p:tgtEl>
                                      </p:cBhvr>
                                      <p:to x="100000" y="95000"/>
                                    </p:animScale>
                                    <p:animScale>
                                      <p:cBhvr>
                                        <p:cTn id="20"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E4877-7EE3-6C8D-6A44-4D0D9413B901}"/>
              </a:ext>
            </a:extLst>
          </p:cNvPr>
          <p:cNvSpPr>
            <a:spLocks noGrp="1"/>
          </p:cNvSpPr>
          <p:nvPr>
            <p:ph type="title"/>
          </p:nvPr>
        </p:nvSpPr>
        <p:spPr/>
        <p:txBody>
          <a:bodyPr>
            <a:normAutofit/>
          </a:bodyPr>
          <a:lstStyle/>
          <a:p>
            <a:r>
              <a:rPr lang="en-US" sz="5400" b="1" i="0" u="none" strike="noStrike" baseline="0" dirty="0">
                <a:latin typeface="Tahoma,Bold"/>
              </a:rPr>
              <a:t>MODE OF ASSESSMENTS</a:t>
            </a:r>
            <a:endParaRPr lang="en-AE" sz="11500" dirty="0"/>
          </a:p>
        </p:txBody>
      </p:sp>
      <p:graphicFrame>
        <p:nvGraphicFramePr>
          <p:cNvPr id="5" name="Content Placeholder 4">
            <a:extLst>
              <a:ext uri="{FF2B5EF4-FFF2-40B4-BE49-F238E27FC236}">
                <a16:creationId xmlns:a16="http://schemas.microsoft.com/office/drawing/2014/main" id="{4BEB9432-DB33-CDCC-37D3-1C97FC037BF4}"/>
              </a:ext>
            </a:extLst>
          </p:cNvPr>
          <p:cNvGraphicFramePr>
            <a:graphicFrameLocks noGrp="1"/>
          </p:cNvGraphicFramePr>
          <p:nvPr>
            <p:ph idx="1"/>
          </p:nvPr>
        </p:nvGraphicFramePr>
        <p:xfrm>
          <a:off x="838200" y="1825624"/>
          <a:ext cx="10515597" cy="4361815"/>
        </p:xfrm>
        <a:graphic>
          <a:graphicData uri="http://schemas.openxmlformats.org/drawingml/2006/table">
            <a:tbl>
              <a:tblPr firstRow="1" bandRow="1">
                <a:tableStyleId>{5C22544A-7EE6-4342-B048-85BDC9FD1C3A}</a:tableStyleId>
              </a:tblPr>
              <a:tblGrid>
                <a:gridCol w="4759960">
                  <a:extLst>
                    <a:ext uri="{9D8B030D-6E8A-4147-A177-3AD203B41FA5}">
                      <a16:colId xmlns:a16="http://schemas.microsoft.com/office/drawing/2014/main" val="475574126"/>
                    </a:ext>
                  </a:extLst>
                </a:gridCol>
                <a:gridCol w="2499360">
                  <a:extLst>
                    <a:ext uri="{9D8B030D-6E8A-4147-A177-3AD203B41FA5}">
                      <a16:colId xmlns:a16="http://schemas.microsoft.com/office/drawing/2014/main" val="3696497780"/>
                    </a:ext>
                  </a:extLst>
                </a:gridCol>
                <a:gridCol w="3256277">
                  <a:extLst>
                    <a:ext uri="{9D8B030D-6E8A-4147-A177-3AD203B41FA5}">
                      <a16:colId xmlns:a16="http://schemas.microsoft.com/office/drawing/2014/main" val="1627790403"/>
                    </a:ext>
                  </a:extLst>
                </a:gridCol>
              </a:tblGrid>
              <a:tr h="1482404">
                <a:tc>
                  <a:txBody>
                    <a:bodyPr/>
                    <a:lstStyle/>
                    <a:p>
                      <a:pPr algn="ctr" fontAlgn="b"/>
                      <a:r>
                        <a:rPr lang="en-US" sz="4000" b="1" i="0" u="none" strike="noStrike" dirty="0">
                          <a:solidFill>
                            <a:srgbClr val="000000"/>
                          </a:solidFill>
                          <a:effectLst/>
                          <a:latin typeface="Calibri" panose="020F0502020204030204" pitchFamily="34" charset="0"/>
                        </a:rPr>
                        <a:t>Components </a:t>
                      </a:r>
                    </a:p>
                  </a:txBody>
                  <a:tcPr marL="6350" marR="6350" marT="6350" marB="0" anchor="ctr"/>
                </a:tc>
                <a:tc>
                  <a:txBody>
                    <a:bodyPr/>
                    <a:lstStyle/>
                    <a:p>
                      <a:pPr algn="ctr" fontAlgn="b"/>
                      <a:r>
                        <a:rPr lang="en-US" sz="4000" b="1" i="0" u="none" strike="noStrike" dirty="0">
                          <a:solidFill>
                            <a:srgbClr val="000000"/>
                          </a:solidFill>
                          <a:effectLst/>
                          <a:latin typeface="Calibri" panose="020F0502020204030204" pitchFamily="34" charset="0"/>
                        </a:rPr>
                        <a:t>Marks</a:t>
                      </a:r>
                    </a:p>
                  </a:txBody>
                  <a:tcPr marL="6350" marR="6350" marT="6350" marB="0" anchor="ctr"/>
                </a:tc>
                <a:tc>
                  <a:txBody>
                    <a:bodyPr/>
                    <a:lstStyle/>
                    <a:p>
                      <a:pPr algn="ctr" fontAlgn="b"/>
                      <a:endParaRPr lang="en-US" sz="2800" b="1"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3108716844"/>
                  </a:ext>
                </a:extLst>
              </a:tr>
              <a:tr h="746676">
                <a:tc>
                  <a:txBody>
                    <a:bodyPr/>
                    <a:lstStyle/>
                    <a:p>
                      <a:pPr algn="ctr" fontAlgn="b"/>
                      <a:r>
                        <a:rPr lang="en-US" sz="2800" b="0" i="0" u="none" strike="noStrike" dirty="0">
                          <a:solidFill>
                            <a:srgbClr val="000000"/>
                          </a:solidFill>
                          <a:effectLst/>
                          <a:latin typeface="Calibri" panose="020F0502020204030204" pitchFamily="34" charset="0"/>
                        </a:rPr>
                        <a:t>Semester Exam</a:t>
                      </a:r>
                    </a:p>
                  </a:txBody>
                  <a:tcPr marL="6350" marR="6350" marT="6350" marB="0" anchor="ctr"/>
                </a:tc>
                <a:tc>
                  <a:txBody>
                    <a:bodyPr/>
                    <a:lstStyle/>
                    <a:p>
                      <a:pPr algn="ctr" fontAlgn="b"/>
                      <a:r>
                        <a:rPr lang="en-AE" sz="2800" b="0" i="0" u="none" strike="noStrike" dirty="0">
                          <a:solidFill>
                            <a:srgbClr val="000000"/>
                          </a:solidFill>
                          <a:effectLst/>
                          <a:latin typeface="Calibri" panose="020F0502020204030204" pitchFamily="34" charset="0"/>
                        </a:rPr>
                        <a:t>30</a:t>
                      </a:r>
                    </a:p>
                  </a:txBody>
                  <a:tcPr marL="6350" marR="6350" marT="6350" marB="0" anchor="ctr"/>
                </a:tc>
                <a:tc>
                  <a:txBody>
                    <a:bodyPr/>
                    <a:lstStyle/>
                    <a:p>
                      <a:pPr algn="ctr" fontAlgn="b"/>
                      <a:endParaRPr lang="en-US" sz="28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3529103006"/>
                  </a:ext>
                </a:extLst>
              </a:tr>
              <a:tr h="746676">
                <a:tc>
                  <a:txBody>
                    <a:bodyPr/>
                    <a:lstStyle/>
                    <a:p>
                      <a:pPr algn="ctr" fontAlgn="b"/>
                      <a:r>
                        <a:rPr lang="en-US" sz="2800" b="0" i="0" u="none" strike="noStrike" dirty="0">
                          <a:solidFill>
                            <a:srgbClr val="000000"/>
                          </a:solidFill>
                          <a:effectLst/>
                          <a:latin typeface="Calibri" panose="020F0502020204030204" pitchFamily="34" charset="0"/>
                        </a:rPr>
                        <a:t>Assignment</a:t>
                      </a:r>
                    </a:p>
                  </a:txBody>
                  <a:tcPr marL="6350" marR="6350" marT="6350" marB="0" anchor="ctr"/>
                </a:tc>
                <a:tc>
                  <a:txBody>
                    <a:bodyPr/>
                    <a:lstStyle/>
                    <a:p>
                      <a:pPr algn="ctr" fontAlgn="b"/>
                      <a:r>
                        <a:rPr lang="en-AE" sz="2800" b="0" i="0" u="none" strike="noStrike" dirty="0">
                          <a:solidFill>
                            <a:srgbClr val="000000"/>
                          </a:solidFill>
                          <a:effectLst/>
                          <a:latin typeface="Calibri" panose="020F0502020204030204" pitchFamily="34" charset="0"/>
                        </a:rPr>
                        <a:t>10</a:t>
                      </a:r>
                    </a:p>
                  </a:txBody>
                  <a:tcPr marL="6350" marR="6350" marT="6350" marB="0" anchor="ctr"/>
                </a:tc>
                <a:tc>
                  <a:txBody>
                    <a:bodyPr/>
                    <a:lstStyle/>
                    <a:p>
                      <a:pPr algn="ctr" fontAlgn="b"/>
                      <a:endParaRPr lang="en-US" sz="28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2814325578"/>
                  </a:ext>
                </a:extLst>
              </a:tr>
              <a:tr h="746676">
                <a:tc>
                  <a:txBody>
                    <a:bodyPr/>
                    <a:lstStyle/>
                    <a:p>
                      <a:pPr marL="0" algn="ctr" defTabSz="914400" rtl="0" eaLnBrk="1" fontAlgn="b" latinLnBrk="0" hangingPunct="1"/>
                      <a:r>
                        <a:rPr lang="en-US" sz="2800" b="0" i="0" u="none" strike="noStrike" kern="1200" dirty="0">
                          <a:solidFill>
                            <a:srgbClr val="000000"/>
                          </a:solidFill>
                          <a:effectLst/>
                          <a:latin typeface="Calibri" panose="020F0502020204030204" pitchFamily="34" charset="0"/>
                          <a:ea typeface="+mn-ea"/>
                          <a:cs typeface="+mn-cs"/>
                        </a:rPr>
                        <a:t>Absenteeism &amp; Participation</a:t>
                      </a:r>
                      <a:endParaRPr lang="en-AE" sz="2800" b="0" i="0" u="none" strike="noStrike" kern="1200" dirty="0">
                        <a:solidFill>
                          <a:srgbClr val="000000"/>
                        </a:solidFill>
                        <a:effectLst/>
                        <a:latin typeface="Calibri" panose="020F0502020204030204" pitchFamily="34" charset="0"/>
                        <a:ea typeface="+mn-ea"/>
                        <a:cs typeface="+mn-cs"/>
                      </a:endParaRPr>
                    </a:p>
                  </a:txBody>
                  <a:tcPr/>
                </a:tc>
                <a:tc>
                  <a:txBody>
                    <a:bodyPr/>
                    <a:lstStyle/>
                    <a:p>
                      <a:pPr marL="0" algn="ctr" defTabSz="914400" rtl="0" eaLnBrk="1" fontAlgn="b" latinLnBrk="0" hangingPunct="1"/>
                      <a:r>
                        <a:rPr lang="en-US" sz="2800" b="0" i="0" u="none" strike="noStrike" kern="1200" dirty="0">
                          <a:solidFill>
                            <a:srgbClr val="000000"/>
                          </a:solidFill>
                          <a:effectLst/>
                          <a:latin typeface="Calibri" panose="020F0502020204030204" pitchFamily="34" charset="0"/>
                          <a:ea typeface="+mn-ea"/>
                          <a:cs typeface="+mn-cs"/>
                        </a:rPr>
                        <a:t>10</a:t>
                      </a:r>
                      <a:endParaRPr lang="en-AE" sz="2800" b="0" i="0" u="none" strike="noStrike" kern="1200" dirty="0">
                        <a:solidFill>
                          <a:srgbClr val="000000"/>
                        </a:solidFill>
                        <a:effectLst/>
                        <a:latin typeface="Calibri" panose="020F0502020204030204" pitchFamily="34" charset="0"/>
                        <a:ea typeface="+mn-ea"/>
                        <a:cs typeface="+mn-cs"/>
                      </a:endParaRPr>
                    </a:p>
                  </a:txBody>
                  <a:tcPr anchor="ctr"/>
                </a:tc>
                <a:tc>
                  <a:txBody>
                    <a:bodyPr/>
                    <a:lstStyle/>
                    <a:p>
                      <a:pPr algn="ctr" fontAlgn="b"/>
                      <a:endParaRPr lang="en-US" sz="28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1352910183"/>
                  </a:ext>
                </a:extLst>
              </a:tr>
              <a:tr h="639383">
                <a:tc>
                  <a:txBody>
                    <a:bodyPr/>
                    <a:lstStyle/>
                    <a:p>
                      <a:pPr marL="0" algn="ctr" defTabSz="914400" rtl="0" eaLnBrk="1" fontAlgn="b" latinLnBrk="0" hangingPunct="1"/>
                      <a:r>
                        <a:rPr lang="en-US" sz="2800" b="0" i="0" u="none" strike="noStrike" kern="1200" dirty="0">
                          <a:solidFill>
                            <a:srgbClr val="000000"/>
                          </a:solidFill>
                          <a:effectLst/>
                          <a:latin typeface="Calibri" panose="020F0502020204030204" pitchFamily="34" charset="0"/>
                          <a:ea typeface="+mn-ea"/>
                          <a:cs typeface="+mn-cs"/>
                        </a:rPr>
                        <a:t>Final Exam</a:t>
                      </a:r>
                      <a:endParaRPr lang="en-AE" sz="2800" b="0" i="0" u="none" strike="noStrike" kern="1200" dirty="0">
                        <a:solidFill>
                          <a:srgbClr val="000000"/>
                        </a:solidFill>
                        <a:effectLst/>
                        <a:latin typeface="Calibri" panose="020F0502020204030204" pitchFamily="34" charset="0"/>
                        <a:ea typeface="+mn-ea"/>
                        <a:cs typeface="+mn-cs"/>
                      </a:endParaRPr>
                    </a:p>
                  </a:txBody>
                  <a:tcPr/>
                </a:tc>
                <a:tc>
                  <a:txBody>
                    <a:bodyPr/>
                    <a:lstStyle/>
                    <a:p>
                      <a:pPr marL="0" algn="ctr" defTabSz="914400" rtl="0" eaLnBrk="1" fontAlgn="b" latinLnBrk="0" hangingPunct="1"/>
                      <a:r>
                        <a:rPr lang="en-US" sz="2800" b="0" i="0" u="none" strike="noStrike" kern="1200" dirty="0">
                          <a:solidFill>
                            <a:srgbClr val="000000"/>
                          </a:solidFill>
                          <a:effectLst/>
                          <a:latin typeface="Calibri" panose="020F0502020204030204" pitchFamily="34" charset="0"/>
                          <a:ea typeface="+mn-ea"/>
                          <a:cs typeface="+mn-cs"/>
                        </a:rPr>
                        <a:t>50</a:t>
                      </a:r>
                      <a:endParaRPr lang="en-AE" sz="2800" b="0" i="0" u="none" strike="noStrike" kern="1200" dirty="0">
                        <a:solidFill>
                          <a:srgbClr val="000000"/>
                        </a:solidFill>
                        <a:effectLst/>
                        <a:latin typeface="Calibri" panose="020F0502020204030204" pitchFamily="34" charset="0"/>
                        <a:ea typeface="+mn-ea"/>
                        <a:cs typeface="+mn-cs"/>
                      </a:endParaRPr>
                    </a:p>
                  </a:txBody>
                  <a:tcPr anchor="ctr"/>
                </a:tc>
                <a:tc>
                  <a:txBody>
                    <a:bodyPr/>
                    <a:lstStyle/>
                    <a:p>
                      <a:endParaRPr lang="en-AE" dirty="0"/>
                    </a:p>
                  </a:txBody>
                  <a:tcPr/>
                </a:tc>
                <a:extLst>
                  <a:ext uri="{0D108BD9-81ED-4DB2-BD59-A6C34878D82A}">
                    <a16:rowId xmlns:a16="http://schemas.microsoft.com/office/drawing/2014/main" val="1236857145"/>
                  </a:ext>
                </a:extLst>
              </a:tr>
            </a:tbl>
          </a:graphicData>
        </a:graphic>
      </p:graphicFrame>
      <p:sp>
        <p:nvSpPr>
          <p:cNvPr id="4" name="Slide Number Placeholder 3">
            <a:extLst>
              <a:ext uri="{FF2B5EF4-FFF2-40B4-BE49-F238E27FC236}">
                <a16:creationId xmlns:a16="http://schemas.microsoft.com/office/drawing/2014/main" id="{C6FCD6E5-3556-C515-3D03-C9A5C86C66A1}"/>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9D7E10A5-D6BE-49F1-B6B0-3994C46CDFDC}" type="slidenum">
              <a:rPr kumimoji="0" lang="en-AE" sz="3600" b="0" i="0" u="none" strike="noStrike" kern="1200" cap="none" spc="0" normalizeH="0" baseline="0" noProof="0" smtClean="0">
                <a:ln>
                  <a:noFill/>
                </a:ln>
                <a:solidFill>
                  <a:srgbClr val="FF0000"/>
                </a:solidFill>
                <a:effectLst/>
                <a:highlight>
                  <a:srgbClr val="FFFF00"/>
                </a:highligh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en-AE" sz="3600" b="0" i="0" u="none" strike="noStrike" kern="1200" cap="none" spc="0" normalizeH="0" baseline="0" noProof="0" dirty="0">
              <a:ln>
                <a:noFill/>
              </a:ln>
              <a:solidFill>
                <a:srgbClr val="FF0000"/>
              </a:solidFill>
              <a:effectLst/>
              <a:highlight>
                <a:srgbClr val="FFFF00"/>
              </a:highlight>
              <a:uLnTx/>
              <a:uFillTx/>
              <a:latin typeface="Calibri" panose="020F0502020204030204"/>
              <a:ea typeface="+mn-ea"/>
              <a:cs typeface="+mn-cs"/>
            </a:endParaRPr>
          </a:p>
        </p:txBody>
      </p:sp>
    </p:spTree>
    <p:extLst>
      <p:ext uri="{BB962C8B-B14F-4D97-AF65-F5344CB8AC3E}">
        <p14:creationId xmlns:p14="http://schemas.microsoft.com/office/powerpoint/2010/main" val="22850809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hlinkClick r:id="rId2"/>
            <a:extLst>
              <a:ext uri="{FF2B5EF4-FFF2-40B4-BE49-F238E27FC236}">
                <a16:creationId xmlns:a16="http://schemas.microsoft.com/office/drawing/2014/main" id="{16AD869D-A663-FA45-F181-20FC8CE3E648}"/>
              </a:ext>
            </a:extLst>
          </p:cNvPr>
          <p:cNvPicPr>
            <a:picLocks noChangeAspect="1"/>
          </p:cNvPicPr>
          <p:nvPr/>
        </p:nvPicPr>
        <p:blipFill>
          <a:blip r:embed="rId3"/>
          <a:stretch>
            <a:fillRect/>
          </a:stretch>
        </p:blipFill>
        <p:spPr>
          <a:xfrm>
            <a:off x="0" y="4003040"/>
            <a:ext cx="2836493" cy="2854960"/>
          </a:xfrm>
          <a:prstGeom prst="rect">
            <a:avLst/>
          </a:prstGeom>
        </p:spPr>
      </p:pic>
      <p:sp>
        <p:nvSpPr>
          <p:cNvPr id="2" name="Title 1">
            <a:extLst>
              <a:ext uri="{FF2B5EF4-FFF2-40B4-BE49-F238E27FC236}">
                <a16:creationId xmlns:a16="http://schemas.microsoft.com/office/drawing/2014/main" id="{5BD04002-688C-09C3-DD2D-80DC7615CD5F}"/>
              </a:ext>
            </a:extLst>
          </p:cNvPr>
          <p:cNvSpPr>
            <a:spLocks noGrp="1"/>
          </p:cNvSpPr>
          <p:nvPr>
            <p:ph type="title"/>
          </p:nvPr>
        </p:nvSpPr>
        <p:spPr/>
        <p:txBody>
          <a:bodyPr>
            <a:normAutofit/>
          </a:bodyPr>
          <a:lstStyle/>
          <a:p>
            <a:r>
              <a:rPr lang="ar-SA" sz="8000" b="0" dirty="0"/>
              <a:t>مقال </a:t>
            </a:r>
            <a:r>
              <a:rPr lang="en-US" sz="8000" b="0" dirty="0"/>
              <a:t>Essay</a:t>
            </a:r>
            <a:endParaRPr lang="en-AE" sz="8000" b="0" dirty="0"/>
          </a:p>
        </p:txBody>
      </p:sp>
      <p:sp>
        <p:nvSpPr>
          <p:cNvPr id="3" name="Content Placeholder 2">
            <a:extLst>
              <a:ext uri="{FF2B5EF4-FFF2-40B4-BE49-F238E27FC236}">
                <a16:creationId xmlns:a16="http://schemas.microsoft.com/office/drawing/2014/main" id="{C0FF9DE5-CAAC-01AB-5739-C3508EAAB259}"/>
              </a:ext>
            </a:extLst>
          </p:cNvPr>
          <p:cNvSpPr>
            <a:spLocks noGrp="1"/>
          </p:cNvSpPr>
          <p:nvPr>
            <p:ph idx="1"/>
          </p:nvPr>
        </p:nvSpPr>
        <p:spPr/>
        <p:txBody>
          <a:bodyPr>
            <a:normAutofit fontScale="85000" lnSpcReduction="20000"/>
          </a:bodyPr>
          <a:lstStyle/>
          <a:p>
            <a:pPr>
              <a:lnSpc>
                <a:spcPct val="100000"/>
              </a:lnSpc>
            </a:pPr>
            <a:r>
              <a:rPr lang="ar-SA" dirty="0"/>
              <a:t>1. </a:t>
            </a:r>
            <a:r>
              <a:rPr lang="ar-SA" dirty="0">
                <a:latin typeface="Simplified Arabic" panose="02020603050405020304" pitchFamily="18" charset="-78"/>
                <a:cs typeface="Simplified Arabic" panose="02020603050405020304" pitchFamily="18" charset="-78"/>
              </a:rPr>
              <a:t>اكتب مقالا بصفحتين فقط عن أحد تطبيقات التجارة الإلكترونية مثل </a:t>
            </a:r>
            <a:r>
              <a:rPr lang="en-US" dirty="0">
                <a:latin typeface="Simplified Arabic" panose="02020603050405020304" pitchFamily="18" charset="-78"/>
                <a:cs typeface="Simplified Arabic" panose="02020603050405020304" pitchFamily="18" charset="-78"/>
              </a:rPr>
              <a:t>Amazon</a:t>
            </a:r>
            <a:r>
              <a:rPr lang="ar-SA" dirty="0">
                <a:latin typeface="Simplified Arabic" panose="02020603050405020304" pitchFamily="18" charset="-78"/>
                <a:cs typeface="Simplified Arabic" panose="02020603050405020304" pitchFamily="18" charset="-78"/>
              </a:rPr>
              <a:t> </a:t>
            </a:r>
            <a:r>
              <a:rPr lang="en-US" dirty="0">
                <a:latin typeface="Simplified Arabic" panose="02020603050405020304" pitchFamily="18" charset="-78"/>
                <a:cs typeface="Simplified Arabic" panose="02020603050405020304" pitchFamily="18" charset="-78"/>
              </a:rPr>
              <a:t>eBay and</a:t>
            </a:r>
            <a:r>
              <a:rPr lang="ar-SA" dirty="0">
                <a:latin typeface="Simplified Arabic" panose="02020603050405020304" pitchFamily="18" charset="-78"/>
                <a:cs typeface="Simplified Arabic" panose="02020603050405020304" pitchFamily="18" charset="-78"/>
              </a:rPr>
              <a:t>.</a:t>
            </a:r>
          </a:p>
          <a:p>
            <a:pPr>
              <a:lnSpc>
                <a:spcPct val="100000"/>
              </a:lnSpc>
            </a:pPr>
            <a:r>
              <a:rPr lang="ar-SA" dirty="0">
                <a:latin typeface="Simplified Arabic" panose="02020603050405020304" pitchFamily="18" charset="-78"/>
                <a:cs typeface="Simplified Arabic" panose="02020603050405020304" pitchFamily="18" charset="-78"/>
              </a:rPr>
              <a:t>2. </a:t>
            </a:r>
            <a:r>
              <a:rPr lang="ar-SA" dirty="0">
                <a:solidFill>
                  <a:srgbClr val="C00000"/>
                </a:solidFill>
                <a:latin typeface="Simplified Arabic" panose="02020603050405020304" pitchFamily="18" charset="-78"/>
                <a:cs typeface="Simplified Arabic" panose="02020603050405020304" pitchFamily="18" charset="-78"/>
              </a:rPr>
              <a:t>أبحث عن مقالات او بحوث ذات صلة باللغتين العربية والإنكليزية في الانترنت.</a:t>
            </a:r>
          </a:p>
          <a:p>
            <a:r>
              <a:rPr lang="ar-SA" dirty="0">
                <a:latin typeface="Simplified Arabic" panose="02020603050405020304" pitchFamily="18" charset="-78"/>
                <a:cs typeface="Simplified Arabic" panose="02020603050405020304" pitchFamily="18" charset="-78"/>
              </a:rPr>
              <a:t>3. يتضمن المقال مقدمة وفقرات وخاتمة. </a:t>
            </a:r>
            <a:r>
              <a:rPr lang="ar-SA" dirty="0">
                <a:latin typeface="Simplified Arabic" panose="02020603050405020304" pitchFamily="18" charset="-78"/>
                <a:cs typeface="Simplified Arabic" panose="02020603050405020304" pitchFamily="18" charset="-78"/>
                <a:hlinkClick r:id="rId4"/>
              </a:rPr>
              <a:t>كيف تكتب مقالا أكاديميا؟ </a:t>
            </a:r>
            <a:endParaRPr lang="ar-SA" dirty="0">
              <a:latin typeface="Simplified Arabic" panose="02020603050405020304" pitchFamily="18" charset="-78"/>
              <a:cs typeface="Simplified Arabic" panose="02020603050405020304" pitchFamily="18" charset="-78"/>
            </a:endParaRPr>
          </a:p>
          <a:p>
            <a:r>
              <a:rPr lang="ar-SA" dirty="0">
                <a:latin typeface="Simplified Arabic" panose="02020603050405020304" pitchFamily="18" charset="-78"/>
                <a:cs typeface="Simplified Arabic" panose="02020603050405020304" pitchFamily="18" charset="-78"/>
              </a:rPr>
              <a:t>4. </a:t>
            </a:r>
            <a:r>
              <a:rPr lang="ar-SA" dirty="0">
                <a:solidFill>
                  <a:srgbClr val="C00000"/>
                </a:solidFill>
                <a:latin typeface="Simplified Arabic" panose="02020603050405020304" pitchFamily="18" charset="-78"/>
                <a:cs typeface="Simplified Arabic" panose="02020603050405020304" pitchFamily="18" charset="-78"/>
              </a:rPr>
              <a:t>ضع عنوانا للبحث والاسم والشعبة (صباحي، مسائي)</a:t>
            </a:r>
            <a:endParaRPr lang="en-US" dirty="0">
              <a:solidFill>
                <a:srgbClr val="C00000"/>
              </a:solidFill>
              <a:latin typeface="Simplified Arabic" panose="02020603050405020304" pitchFamily="18" charset="-78"/>
              <a:cs typeface="Simplified Arabic" panose="02020603050405020304" pitchFamily="18" charset="-78"/>
            </a:endParaRPr>
          </a:p>
          <a:p>
            <a:pPr algn="r"/>
            <a:r>
              <a:rPr lang="ar-SA" dirty="0">
                <a:latin typeface="Simplified Arabic" panose="02020603050405020304" pitchFamily="18" charset="-78"/>
                <a:cs typeface="Simplified Arabic" panose="02020603050405020304" pitchFamily="18" charset="-78"/>
              </a:rPr>
              <a:t>5. أرسل ملف</a:t>
            </a:r>
            <a:r>
              <a:rPr lang="en-US" dirty="0">
                <a:latin typeface="Simplified Arabic" panose="02020603050405020304" pitchFamily="18" charset="-78"/>
                <a:cs typeface="Simplified Arabic" panose="02020603050405020304" pitchFamily="18" charset="-78"/>
              </a:rPr>
              <a:t> PDF  </a:t>
            </a:r>
            <a:r>
              <a:rPr lang="ar-SA" dirty="0">
                <a:latin typeface="Simplified Arabic" panose="02020603050405020304" pitchFamily="18" charset="-78"/>
                <a:cs typeface="Simplified Arabic" panose="02020603050405020304" pitchFamily="18" charset="-78"/>
              </a:rPr>
              <a:t>الى </a:t>
            </a:r>
            <a:r>
              <a:rPr lang="en-US" sz="2400" dirty="0">
                <a:latin typeface="Simplified Arabic" panose="02020603050405020304" pitchFamily="18" charset="-78"/>
                <a:cs typeface="Simplified Arabic" panose="02020603050405020304" pitchFamily="18" charset="-78"/>
                <a:hlinkClick r:id="rId5"/>
              </a:rPr>
              <a:t>salem.aljundi@kunoozu.edu.iq</a:t>
            </a:r>
            <a:r>
              <a:rPr lang="ar-SA" sz="2400" dirty="0">
                <a:latin typeface="Simplified Arabic" panose="02020603050405020304" pitchFamily="18" charset="-78"/>
                <a:cs typeface="Simplified Arabic" panose="02020603050405020304" pitchFamily="18" charset="-78"/>
              </a:rPr>
              <a:t> </a:t>
            </a:r>
            <a:r>
              <a:rPr lang="en-US" dirty="0">
                <a:latin typeface="Simplified Arabic" panose="02020603050405020304" pitchFamily="18" charset="-78"/>
                <a:cs typeface="Simplified Arabic" panose="02020603050405020304" pitchFamily="18" charset="-78"/>
              </a:rPr>
              <a:t>، </a:t>
            </a:r>
            <a:r>
              <a:rPr lang="ar-SA" dirty="0">
                <a:latin typeface="Simplified Arabic" panose="02020603050405020304" pitchFamily="18" charset="-78"/>
                <a:cs typeface="Simplified Arabic" panose="02020603050405020304" pitchFamily="18" charset="-78"/>
              </a:rPr>
              <a:t>وأبتدأ البريد الالكتروني بالاسم والشعبة وعنوان المقال، وانتظر تأكيد الاستلام</a:t>
            </a:r>
          </a:p>
          <a:p>
            <a:r>
              <a:rPr lang="ar-SA" dirty="0">
                <a:latin typeface="Simplified Arabic" panose="02020603050405020304" pitchFamily="18" charset="-78"/>
                <a:cs typeface="Simplified Arabic" panose="02020603050405020304" pitchFamily="18" charset="-78"/>
              </a:rPr>
              <a:t>6. </a:t>
            </a:r>
            <a:r>
              <a:rPr lang="ar-SA" dirty="0">
                <a:solidFill>
                  <a:srgbClr val="C00000"/>
                </a:solidFill>
                <a:latin typeface="Simplified Arabic" panose="02020603050405020304" pitchFamily="18" charset="-78"/>
                <a:cs typeface="Simplified Arabic" panose="02020603050405020304" pitchFamily="18" charset="-78"/>
              </a:rPr>
              <a:t>أستخدم نمط الخط </a:t>
            </a:r>
            <a:r>
              <a:rPr lang="en-US" dirty="0">
                <a:solidFill>
                  <a:srgbClr val="C00000"/>
                </a:solidFill>
                <a:latin typeface="Simplified Arabic" panose="02020603050405020304" pitchFamily="18" charset="-78"/>
                <a:cs typeface="Simplified Arabic" panose="02020603050405020304" pitchFamily="18" charset="-78"/>
              </a:rPr>
              <a:t> Simplified Arabic </a:t>
            </a:r>
            <a:r>
              <a:rPr lang="ar-SA" dirty="0">
                <a:solidFill>
                  <a:srgbClr val="C00000"/>
                </a:solidFill>
                <a:latin typeface="Simplified Arabic" panose="02020603050405020304" pitchFamily="18" charset="-78"/>
                <a:cs typeface="Simplified Arabic" panose="02020603050405020304" pitchFamily="18" charset="-78"/>
              </a:rPr>
              <a:t>وبحجم خط 14 وأستخدم </a:t>
            </a:r>
            <a:r>
              <a:rPr lang="en-US" dirty="0">
                <a:solidFill>
                  <a:srgbClr val="C00000"/>
                </a:solidFill>
                <a:latin typeface="Simplified Arabic" panose="02020603050405020304" pitchFamily="18" charset="-78"/>
                <a:cs typeface="Simplified Arabic" panose="02020603050405020304" pitchFamily="18" charset="-78"/>
              </a:rPr>
              <a:t> Bold </a:t>
            </a:r>
            <a:r>
              <a:rPr lang="ar-SA" b="1" dirty="0">
                <a:solidFill>
                  <a:srgbClr val="C00000"/>
                </a:solidFill>
                <a:latin typeface="Simplified Arabic" panose="02020603050405020304" pitchFamily="18" charset="-78"/>
                <a:cs typeface="Simplified Arabic" panose="02020603050405020304" pitchFamily="18" charset="-78"/>
              </a:rPr>
              <a:t>للعناوين</a:t>
            </a:r>
            <a:r>
              <a:rPr lang="ar-SA" dirty="0">
                <a:solidFill>
                  <a:srgbClr val="C00000"/>
                </a:solidFill>
                <a:latin typeface="Simplified Arabic" panose="02020603050405020304" pitchFamily="18" charset="-78"/>
                <a:cs typeface="Simplified Arabic" panose="02020603050405020304" pitchFamily="18" charset="-78"/>
              </a:rPr>
              <a:t> الفرعية</a:t>
            </a:r>
            <a:r>
              <a:rPr lang="en-US" dirty="0">
                <a:solidFill>
                  <a:srgbClr val="C00000"/>
                </a:solidFill>
                <a:latin typeface="Simplified Arabic" panose="02020603050405020304" pitchFamily="18" charset="-78"/>
                <a:cs typeface="Simplified Arabic" panose="02020603050405020304" pitchFamily="18" charset="-78"/>
              </a:rPr>
              <a:t> </a:t>
            </a:r>
            <a:r>
              <a:rPr lang="ar-SA" dirty="0">
                <a:solidFill>
                  <a:srgbClr val="C00000"/>
                </a:solidFill>
                <a:latin typeface="Simplified Arabic" panose="02020603050405020304" pitchFamily="18" charset="-78"/>
                <a:cs typeface="Simplified Arabic" panose="02020603050405020304" pitchFamily="18" charset="-78"/>
              </a:rPr>
              <a:t> و </a:t>
            </a:r>
            <a:r>
              <a:rPr lang="en-US" dirty="0">
                <a:solidFill>
                  <a:srgbClr val="C00000"/>
                </a:solidFill>
                <a:latin typeface="Simplified Arabic" panose="02020603050405020304" pitchFamily="18" charset="-78"/>
                <a:cs typeface="Simplified Arabic" panose="02020603050405020304" pitchFamily="18" charset="-78"/>
              </a:rPr>
              <a:t>Line spacing 1</a:t>
            </a:r>
            <a:endParaRPr lang="ar-SA" dirty="0">
              <a:solidFill>
                <a:srgbClr val="C00000"/>
              </a:solidFill>
              <a:latin typeface="Simplified Arabic" panose="02020603050405020304" pitchFamily="18" charset="-78"/>
              <a:cs typeface="Simplified Arabic" panose="02020603050405020304" pitchFamily="18" charset="-78"/>
            </a:endParaRPr>
          </a:p>
          <a:p>
            <a:r>
              <a:rPr lang="ar-SA" dirty="0">
                <a:latin typeface="Simplified Arabic" panose="02020603050405020304" pitchFamily="18" charset="-78"/>
                <a:cs typeface="Simplified Arabic" panose="02020603050405020304" pitchFamily="18" charset="-78"/>
              </a:rPr>
              <a:t>7. يمكنك وضع صورة واحدة لتوضيح التطبيق المختار.</a:t>
            </a:r>
            <a:endParaRPr lang="en-US" dirty="0">
              <a:latin typeface="Simplified Arabic" panose="02020603050405020304" pitchFamily="18" charset="-78"/>
              <a:cs typeface="Simplified Arabic" panose="02020603050405020304" pitchFamily="18" charset="-78"/>
            </a:endParaRPr>
          </a:p>
          <a:p>
            <a:r>
              <a:rPr lang="ar-SA" dirty="0">
                <a:latin typeface="Simplified Arabic" panose="02020603050405020304" pitchFamily="18" charset="-78"/>
                <a:cs typeface="Simplified Arabic" panose="02020603050405020304" pitchFamily="18" charset="-78"/>
              </a:rPr>
              <a:t>8</a:t>
            </a:r>
            <a:r>
              <a:rPr lang="ar-SA" dirty="0">
                <a:solidFill>
                  <a:srgbClr val="FF0000"/>
                </a:solidFill>
                <a:latin typeface="Simplified Arabic" panose="02020603050405020304" pitchFamily="18" charset="-78"/>
                <a:cs typeface="Simplified Arabic" panose="02020603050405020304" pitchFamily="18" charset="-78"/>
              </a:rPr>
              <a:t>. أرجو تسمية الملف باسمك الثنائي وباللغة الإنكليزية.</a:t>
            </a:r>
            <a:endParaRPr lang="en-US" dirty="0">
              <a:solidFill>
                <a:srgbClr val="FF0000"/>
              </a:solidFill>
              <a:latin typeface="Simplified Arabic" panose="02020603050405020304" pitchFamily="18" charset="-78"/>
              <a:cs typeface="Simplified Arabic" panose="02020603050405020304" pitchFamily="18" charset="-78"/>
            </a:endParaRPr>
          </a:p>
          <a:p>
            <a:r>
              <a:rPr lang="ar-SA" dirty="0">
                <a:solidFill>
                  <a:srgbClr val="FF0000"/>
                </a:solidFill>
                <a:latin typeface="Simplified Arabic" panose="02020603050405020304" pitchFamily="18" charset="-78"/>
                <a:cs typeface="Simplified Arabic" panose="02020603050405020304" pitchFamily="18" charset="-78"/>
              </a:rPr>
              <a:t>9</a:t>
            </a:r>
            <a:r>
              <a:rPr lang="ar-SA" dirty="0">
                <a:latin typeface="Simplified Arabic" panose="02020603050405020304" pitchFamily="18" charset="-78"/>
                <a:cs typeface="Simplified Arabic" panose="02020603050405020304" pitchFamily="18" charset="-78"/>
              </a:rPr>
              <a:t>. احذر التشابه مع أي مقال لأحد زملائك.</a:t>
            </a:r>
          </a:p>
        </p:txBody>
      </p:sp>
      <p:sp>
        <p:nvSpPr>
          <p:cNvPr id="4" name="Slide Number Placeholder 3">
            <a:extLst>
              <a:ext uri="{FF2B5EF4-FFF2-40B4-BE49-F238E27FC236}">
                <a16:creationId xmlns:a16="http://schemas.microsoft.com/office/drawing/2014/main" id="{872DFDCA-2C99-59E2-B943-B611E9F5BDBD}"/>
              </a:ext>
            </a:extLst>
          </p:cNvPr>
          <p:cNvSpPr>
            <a:spLocks noGrp="1"/>
          </p:cNvSpPr>
          <p:nvPr>
            <p:ph type="sldNum" sz="quarter" idx="12"/>
          </p:nvPr>
        </p:nvSpPr>
        <p:spPr/>
        <p:txBody>
          <a:bodyPr/>
          <a:lstStyle/>
          <a:p>
            <a:fld id="{9D7E10A5-D6BE-49F1-B6B0-3994C46CDFDC}" type="slidenum">
              <a:rPr lang="en-AE" smtClean="0"/>
              <a:pPr/>
              <a:t>4</a:t>
            </a:fld>
            <a:endParaRPr lang="en-AE" dirty="0"/>
          </a:p>
        </p:txBody>
      </p:sp>
    </p:spTree>
    <p:extLst>
      <p:ext uri="{BB962C8B-B14F-4D97-AF65-F5344CB8AC3E}">
        <p14:creationId xmlns:p14="http://schemas.microsoft.com/office/powerpoint/2010/main" val="1468563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D332E-4D5C-FCCB-E1C1-7D264FEF7D12}"/>
              </a:ext>
            </a:extLst>
          </p:cNvPr>
          <p:cNvSpPr>
            <a:spLocks noGrp="1"/>
          </p:cNvSpPr>
          <p:nvPr>
            <p:ph type="title"/>
          </p:nvPr>
        </p:nvSpPr>
        <p:spPr/>
        <p:txBody>
          <a:bodyPr/>
          <a:lstStyle/>
          <a:p>
            <a:r>
              <a:rPr lang="ar-SA" dirty="0"/>
              <a:t>تطبيقات التجارة الالكترونية</a:t>
            </a:r>
            <a:endParaRPr lang="en-AE" dirty="0"/>
          </a:p>
        </p:txBody>
      </p:sp>
      <p:sp>
        <p:nvSpPr>
          <p:cNvPr id="3" name="Content Placeholder 2">
            <a:extLst>
              <a:ext uri="{FF2B5EF4-FFF2-40B4-BE49-F238E27FC236}">
                <a16:creationId xmlns:a16="http://schemas.microsoft.com/office/drawing/2014/main" id="{2A732CBB-58AB-E31E-4624-7DA226478DDA}"/>
              </a:ext>
            </a:extLst>
          </p:cNvPr>
          <p:cNvSpPr>
            <a:spLocks noGrp="1"/>
          </p:cNvSpPr>
          <p:nvPr>
            <p:ph sz="half" idx="1"/>
          </p:nvPr>
        </p:nvSpPr>
        <p:spPr/>
        <p:txBody>
          <a:bodyPr/>
          <a:lstStyle/>
          <a:p>
            <a:pPr marL="342900" lvl="0" indent="-342900" algn="l" rtl="0">
              <a:lnSpc>
                <a:spcPct val="107000"/>
              </a:lnSpc>
              <a:buFont typeface="+mj-lt"/>
              <a:buAutoNum type="arabicPeriod"/>
            </a:pPr>
            <a:r>
              <a:rPr lang="en-AE" sz="1800" kern="100" dirty="0">
                <a:effectLst/>
                <a:latin typeface="Times New Roman" panose="02020603050405020304" pitchFamily="18" charset="0"/>
                <a:ea typeface="Calibri" panose="020F0502020204030204" pitchFamily="34" charset="0"/>
              </a:rPr>
              <a:t>Amazon (</a:t>
            </a:r>
            <a:r>
              <a:rPr lang="en-AE" sz="1800" kern="100" dirty="0">
                <a:effectLst/>
                <a:latin typeface="Times New Roman" panose="02020603050405020304" pitchFamily="18" charset="0"/>
                <a:ea typeface="Calibri" panose="020F0502020204030204" pitchFamily="34" charset="0"/>
                <a:hlinkClick r:id="rId2"/>
              </a:rPr>
              <a:t>www.amazon.com</a:t>
            </a:r>
            <a:r>
              <a:rPr lang="en-AE" sz="1800" kern="100" dirty="0">
                <a:effectLst/>
                <a:latin typeface="Times New Roman" panose="02020603050405020304" pitchFamily="18" charset="0"/>
                <a:ea typeface="Calibri" panose="020F0502020204030204" pitchFamily="34" charset="0"/>
              </a:rPr>
              <a:t>) </a:t>
            </a:r>
          </a:p>
          <a:p>
            <a:pPr marL="342900" lvl="0" indent="-342900" algn="l" rtl="0">
              <a:lnSpc>
                <a:spcPct val="107000"/>
              </a:lnSpc>
              <a:buFont typeface="+mj-lt"/>
              <a:buAutoNum type="arabicPeriod"/>
            </a:pPr>
            <a:r>
              <a:rPr lang="en-AE" sz="1800" kern="100" dirty="0">
                <a:effectLst/>
                <a:latin typeface="Times New Roman" panose="02020603050405020304" pitchFamily="18" charset="0"/>
                <a:ea typeface="Calibri" panose="020F0502020204030204" pitchFamily="34" charset="0"/>
              </a:rPr>
              <a:t>eBay (</a:t>
            </a:r>
            <a:r>
              <a:rPr lang="en-AE" sz="1800" kern="100" dirty="0">
                <a:effectLst/>
                <a:latin typeface="Times New Roman" panose="02020603050405020304" pitchFamily="18" charset="0"/>
                <a:ea typeface="Calibri" panose="020F0502020204030204" pitchFamily="34" charset="0"/>
                <a:hlinkClick r:id="rId3"/>
              </a:rPr>
              <a:t>www.ebay.com</a:t>
            </a:r>
            <a:r>
              <a:rPr lang="en-AE" sz="1800" kern="100" dirty="0">
                <a:effectLst/>
                <a:latin typeface="Times New Roman" panose="02020603050405020304" pitchFamily="18" charset="0"/>
                <a:ea typeface="Calibri" panose="020F0502020204030204" pitchFamily="34" charset="0"/>
              </a:rPr>
              <a:t>) </a:t>
            </a:r>
          </a:p>
          <a:p>
            <a:pPr marL="342900" lvl="0" indent="-342900" algn="l" rtl="0">
              <a:lnSpc>
                <a:spcPct val="107000"/>
              </a:lnSpc>
              <a:buFont typeface="+mj-lt"/>
              <a:buAutoNum type="arabicPeriod"/>
            </a:pPr>
            <a:r>
              <a:rPr lang="en-AE" sz="1800" kern="100" dirty="0">
                <a:effectLst/>
                <a:latin typeface="Times New Roman" panose="02020603050405020304" pitchFamily="18" charset="0"/>
                <a:ea typeface="Calibri" panose="020F0502020204030204" pitchFamily="34" charset="0"/>
              </a:rPr>
              <a:t>Alibaba (</a:t>
            </a:r>
            <a:r>
              <a:rPr lang="en-AE" sz="1800" kern="100" dirty="0">
                <a:effectLst/>
                <a:latin typeface="Times New Roman" panose="02020603050405020304" pitchFamily="18" charset="0"/>
                <a:ea typeface="Calibri" panose="020F0502020204030204" pitchFamily="34" charset="0"/>
                <a:hlinkClick r:id="rId4"/>
              </a:rPr>
              <a:t>www.alibaba.com</a:t>
            </a:r>
            <a:r>
              <a:rPr lang="en-AE" sz="1800" kern="100" dirty="0">
                <a:effectLst/>
                <a:latin typeface="Times New Roman" panose="02020603050405020304" pitchFamily="18" charset="0"/>
                <a:ea typeface="Calibri" panose="020F0502020204030204" pitchFamily="34" charset="0"/>
              </a:rPr>
              <a:t>) </a:t>
            </a:r>
          </a:p>
          <a:p>
            <a:pPr marL="342900" lvl="0" indent="-342900" algn="l" rtl="0">
              <a:lnSpc>
                <a:spcPct val="107000"/>
              </a:lnSpc>
              <a:buFont typeface="+mj-lt"/>
              <a:buAutoNum type="arabicPeriod"/>
            </a:pPr>
            <a:r>
              <a:rPr lang="en-AE" sz="1800" kern="100" dirty="0">
                <a:effectLst/>
                <a:latin typeface="Times New Roman" panose="02020603050405020304" pitchFamily="18" charset="0"/>
                <a:ea typeface="Calibri" panose="020F0502020204030204" pitchFamily="34" charset="0"/>
              </a:rPr>
              <a:t>Etsy (</a:t>
            </a:r>
            <a:r>
              <a:rPr lang="en-AE" sz="1800" kern="100" dirty="0">
                <a:effectLst/>
                <a:latin typeface="Times New Roman" panose="02020603050405020304" pitchFamily="18" charset="0"/>
                <a:ea typeface="Calibri" panose="020F0502020204030204" pitchFamily="34" charset="0"/>
                <a:hlinkClick r:id="rId5"/>
              </a:rPr>
              <a:t>www.etsy.com</a:t>
            </a:r>
            <a:r>
              <a:rPr lang="en-AE" sz="1800" kern="100" dirty="0">
                <a:effectLst/>
                <a:latin typeface="Times New Roman" panose="02020603050405020304" pitchFamily="18" charset="0"/>
                <a:ea typeface="Calibri" panose="020F0502020204030204" pitchFamily="34" charset="0"/>
              </a:rPr>
              <a:t>) </a:t>
            </a:r>
          </a:p>
          <a:p>
            <a:pPr marL="342900" lvl="0" indent="-342900" algn="l" rtl="0">
              <a:lnSpc>
                <a:spcPct val="107000"/>
              </a:lnSpc>
              <a:buFont typeface="+mj-lt"/>
              <a:buAutoNum type="arabicPeriod"/>
            </a:pPr>
            <a:r>
              <a:rPr lang="en-AE" sz="1800" kern="100" dirty="0">
                <a:effectLst/>
                <a:latin typeface="Times New Roman" panose="02020603050405020304" pitchFamily="18" charset="0"/>
                <a:ea typeface="Calibri" panose="020F0502020204030204" pitchFamily="34" charset="0"/>
              </a:rPr>
              <a:t>Walmart (</a:t>
            </a:r>
            <a:r>
              <a:rPr lang="en-AE" sz="1800" kern="100" dirty="0">
                <a:effectLst/>
                <a:latin typeface="Times New Roman" panose="02020603050405020304" pitchFamily="18" charset="0"/>
                <a:ea typeface="Calibri" panose="020F0502020204030204" pitchFamily="34" charset="0"/>
                <a:hlinkClick r:id="rId6"/>
              </a:rPr>
              <a:t>www.walmart.com</a:t>
            </a:r>
            <a:r>
              <a:rPr lang="en-AE" sz="1800" kern="100" dirty="0">
                <a:effectLst/>
                <a:latin typeface="Times New Roman" panose="02020603050405020304" pitchFamily="18" charset="0"/>
                <a:ea typeface="Calibri" panose="020F0502020204030204" pitchFamily="34" charset="0"/>
              </a:rPr>
              <a:t>) </a:t>
            </a:r>
          </a:p>
          <a:p>
            <a:pPr marL="342900" lvl="0" indent="-342900" algn="l" rtl="0">
              <a:lnSpc>
                <a:spcPct val="107000"/>
              </a:lnSpc>
              <a:buFont typeface="+mj-lt"/>
              <a:buAutoNum type="arabicPeriod"/>
            </a:pPr>
            <a:r>
              <a:rPr lang="en-AE" sz="1800" kern="100" dirty="0">
                <a:effectLst/>
                <a:latin typeface="Times New Roman" panose="02020603050405020304" pitchFamily="18" charset="0"/>
                <a:ea typeface="Calibri" panose="020F0502020204030204" pitchFamily="34" charset="0"/>
              </a:rPr>
              <a:t>Best Buy (</a:t>
            </a:r>
            <a:r>
              <a:rPr lang="en-AE" sz="1800" kern="100" dirty="0">
                <a:effectLst/>
                <a:latin typeface="Times New Roman" panose="02020603050405020304" pitchFamily="18" charset="0"/>
                <a:ea typeface="Calibri" panose="020F0502020204030204" pitchFamily="34" charset="0"/>
                <a:hlinkClick r:id="rId7"/>
              </a:rPr>
              <a:t>www.bestbuy.com</a:t>
            </a:r>
            <a:r>
              <a:rPr lang="en-AE" sz="1800" kern="100" dirty="0">
                <a:effectLst/>
                <a:latin typeface="Times New Roman" panose="02020603050405020304" pitchFamily="18" charset="0"/>
                <a:ea typeface="Calibri" panose="020F0502020204030204" pitchFamily="34" charset="0"/>
              </a:rPr>
              <a:t>) </a:t>
            </a:r>
          </a:p>
          <a:p>
            <a:pPr marL="342900" lvl="0" indent="-342900" algn="l" rtl="0">
              <a:lnSpc>
                <a:spcPct val="107000"/>
              </a:lnSpc>
              <a:buFont typeface="+mj-lt"/>
              <a:buAutoNum type="arabicPeriod"/>
            </a:pPr>
            <a:r>
              <a:rPr lang="en-AE" sz="1800" kern="100" dirty="0">
                <a:effectLst/>
                <a:latin typeface="Times New Roman" panose="02020603050405020304" pitchFamily="18" charset="0"/>
                <a:ea typeface="Calibri" panose="020F0502020204030204" pitchFamily="34" charset="0"/>
              </a:rPr>
              <a:t>Target (</a:t>
            </a:r>
            <a:r>
              <a:rPr lang="en-AE" sz="1800" kern="100" dirty="0">
                <a:effectLst/>
                <a:latin typeface="Times New Roman" panose="02020603050405020304" pitchFamily="18" charset="0"/>
                <a:ea typeface="Calibri" panose="020F0502020204030204" pitchFamily="34" charset="0"/>
                <a:hlinkClick r:id="rId8"/>
              </a:rPr>
              <a:t>www.target.com</a:t>
            </a:r>
            <a:r>
              <a:rPr lang="en-AE" sz="1800" kern="100" dirty="0">
                <a:effectLst/>
                <a:latin typeface="Times New Roman" panose="02020603050405020304" pitchFamily="18" charset="0"/>
                <a:ea typeface="Calibri" panose="020F0502020204030204" pitchFamily="34" charset="0"/>
              </a:rPr>
              <a:t>) </a:t>
            </a:r>
          </a:p>
          <a:p>
            <a:pPr marL="342900" lvl="0" indent="-342900" algn="l" rtl="0">
              <a:lnSpc>
                <a:spcPct val="107000"/>
              </a:lnSpc>
              <a:buFont typeface="+mj-lt"/>
              <a:buAutoNum type="arabicPeriod"/>
            </a:pPr>
            <a:r>
              <a:rPr lang="en-AE" sz="1800" kern="100" dirty="0">
                <a:effectLst/>
                <a:latin typeface="Times New Roman" panose="02020603050405020304" pitchFamily="18" charset="0"/>
                <a:ea typeface="Calibri" panose="020F0502020204030204" pitchFamily="34" charset="0"/>
              </a:rPr>
              <a:t>Shopify (</a:t>
            </a:r>
            <a:r>
              <a:rPr lang="en-AE" sz="1800" kern="100" dirty="0">
                <a:effectLst/>
                <a:latin typeface="Times New Roman" panose="02020603050405020304" pitchFamily="18" charset="0"/>
                <a:ea typeface="Calibri" panose="020F0502020204030204" pitchFamily="34" charset="0"/>
                <a:hlinkClick r:id="rId9"/>
              </a:rPr>
              <a:t>www.shopify.com</a:t>
            </a:r>
            <a:r>
              <a:rPr lang="en-AE" sz="1800" kern="100" dirty="0">
                <a:effectLst/>
                <a:latin typeface="Times New Roman" panose="02020603050405020304" pitchFamily="18" charset="0"/>
                <a:ea typeface="Calibri" panose="020F0502020204030204" pitchFamily="34" charset="0"/>
              </a:rPr>
              <a:t>) </a:t>
            </a:r>
          </a:p>
          <a:p>
            <a:pPr marL="342900" lvl="0" indent="-342900" algn="l" rtl="0">
              <a:lnSpc>
                <a:spcPct val="107000"/>
              </a:lnSpc>
              <a:buFont typeface="+mj-lt"/>
              <a:buAutoNum type="arabicPeriod"/>
            </a:pPr>
            <a:r>
              <a:rPr lang="en-AE" sz="1800" kern="100" dirty="0">
                <a:effectLst/>
                <a:latin typeface="Times New Roman" panose="02020603050405020304" pitchFamily="18" charset="0"/>
                <a:ea typeface="Calibri" panose="020F0502020204030204" pitchFamily="34" charset="0"/>
              </a:rPr>
              <a:t>Flipkart (</a:t>
            </a:r>
            <a:r>
              <a:rPr lang="en-AE" sz="1800" u="sng" kern="100" dirty="0">
                <a:solidFill>
                  <a:srgbClr val="0563C1"/>
                </a:solidFill>
                <a:effectLst/>
                <a:latin typeface="Times New Roman" panose="02020603050405020304" pitchFamily="18" charset="0"/>
                <a:ea typeface="Calibri" panose="020F0502020204030204" pitchFamily="34" charset="0"/>
                <a:hlinkClick r:id="rId10"/>
              </a:rPr>
              <a:t>www.flipkart.com</a:t>
            </a:r>
            <a:r>
              <a:rPr lang="en-AE" sz="1800" kern="100" dirty="0">
                <a:effectLst/>
                <a:latin typeface="Times New Roman" panose="02020603050405020304" pitchFamily="18" charset="0"/>
                <a:ea typeface="Calibri" panose="020F0502020204030204" pitchFamily="34" charset="0"/>
              </a:rPr>
              <a:t>)</a:t>
            </a:r>
          </a:p>
          <a:p>
            <a:pPr marL="342900" lvl="0" indent="-342900" algn="l" rtl="0">
              <a:lnSpc>
                <a:spcPct val="107000"/>
              </a:lnSpc>
              <a:spcAft>
                <a:spcPts val="800"/>
              </a:spcAft>
              <a:buFont typeface="+mj-lt"/>
              <a:buAutoNum type="arabicPeriod"/>
            </a:pPr>
            <a:r>
              <a:rPr lang="en-AE" sz="1800" kern="100" dirty="0">
                <a:effectLst/>
                <a:latin typeface="Times New Roman" panose="02020603050405020304" pitchFamily="18" charset="0"/>
                <a:ea typeface="Calibri" panose="020F0502020204030204" pitchFamily="34" charset="0"/>
              </a:rPr>
              <a:t>Rakuten (</a:t>
            </a:r>
            <a:r>
              <a:rPr lang="en-AE" sz="1800" u="sng" kern="100" dirty="0">
                <a:solidFill>
                  <a:srgbClr val="0563C1"/>
                </a:solidFill>
                <a:effectLst/>
                <a:latin typeface="Times New Roman" panose="02020603050405020304" pitchFamily="18" charset="0"/>
                <a:ea typeface="Calibri" panose="020F0502020204030204" pitchFamily="34" charset="0"/>
                <a:hlinkClick r:id="rId11"/>
              </a:rPr>
              <a:t>www.rakuten.com</a:t>
            </a:r>
            <a:r>
              <a:rPr lang="en-AE" sz="1800" kern="100" dirty="0">
                <a:effectLst/>
                <a:latin typeface="Times New Roman" panose="02020603050405020304" pitchFamily="18" charset="0"/>
                <a:ea typeface="Calibri" panose="020F0502020204030204" pitchFamily="34" charset="0"/>
              </a:rPr>
              <a:t>)</a:t>
            </a:r>
          </a:p>
          <a:p>
            <a:pPr algn="l" rtl="0"/>
            <a:endParaRPr lang="en-AE" dirty="0"/>
          </a:p>
        </p:txBody>
      </p:sp>
      <p:sp>
        <p:nvSpPr>
          <p:cNvPr id="4" name="Content Placeholder 3">
            <a:extLst>
              <a:ext uri="{FF2B5EF4-FFF2-40B4-BE49-F238E27FC236}">
                <a16:creationId xmlns:a16="http://schemas.microsoft.com/office/drawing/2014/main" id="{6173AD87-6C56-5FDB-5E09-7BFA19B242F2}"/>
              </a:ext>
            </a:extLst>
          </p:cNvPr>
          <p:cNvSpPr>
            <a:spLocks noGrp="1"/>
          </p:cNvSpPr>
          <p:nvPr>
            <p:ph sz="half" idx="2"/>
          </p:nvPr>
        </p:nvSpPr>
        <p:spPr/>
        <p:txBody>
          <a:bodyPr/>
          <a:lstStyle/>
          <a:p>
            <a:pPr lvl="0" algn="l" rtl="0">
              <a:lnSpc>
                <a:spcPct val="107000"/>
              </a:lnSpc>
            </a:pPr>
            <a:r>
              <a:rPr lang="en-AE" sz="1800" kern="100" dirty="0">
                <a:effectLst/>
                <a:latin typeface="Times New Roman" panose="02020603050405020304" pitchFamily="18" charset="0"/>
                <a:ea typeface="Calibri" panose="020F0502020204030204" pitchFamily="34" charset="0"/>
              </a:rPr>
              <a:t>11. Zalando (</a:t>
            </a:r>
            <a:r>
              <a:rPr lang="en-AE" sz="1800" kern="100" dirty="0">
                <a:effectLst/>
                <a:latin typeface="Times New Roman" panose="02020603050405020304" pitchFamily="18" charset="0"/>
                <a:ea typeface="Calibri" panose="020F0502020204030204" pitchFamily="34" charset="0"/>
                <a:hlinkClick r:id="rId12"/>
              </a:rPr>
              <a:t>www.zalando.com</a:t>
            </a:r>
            <a:r>
              <a:rPr lang="en-AE" sz="1800" kern="100" dirty="0">
                <a:effectLst/>
                <a:latin typeface="Times New Roman" panose="02020603050405020304" pitchFamily="18" charset="0"/>
                <a:ea typeface="Calibri" panose="020F0502020204030204" pitchFamily="34" charset="0"/>
              </a:rPr>
              <a:t>) </a:t>
            </a:r>
          </a:p>
          <a:p>
            <a:pPr lvl="0" algn="l" rtl="0">
              <a:lnSpc>
                <a:spcPct val="107000"/>
              </a:lnSpc>
            </a:pPr>
            <a:r>
              <a:rPr lang="en-AE" sz="1800" kern="100" dirty="0">
                <a:effectLst/>
                <a:latin typeface="Times New Roman" panose="02020603050405020304" pitchFamily="18" charset="0"/>
                <a:ea typeface="Calibri" panose="020F0502020204030204" pitchFamily="34" charset="0"/>
              </a:rPr>
              <a:t>12. ASOS (</a:t>
            </a:r>
            <a:r>
              <a:rPr lang="en-AE" sz="1800" kern="100" dirty="0">
                <a:effectLst/>
                <a:latin typeface="Times New Roman" panose="02020603050405020304" pitchFamily="18" charset="0"/>
                <a:ea typeface="Calibri" panose="020F0502020204030204" pitchFamily="34" charset="0"/>
                <a:hlinkClick r:id="rId13"/>
              </a:rPr>
              <a:t>www.asos.com</a:t>
            </a:r>
            <a:r>
              <a:rPr lang="en-AE" sz="1800" kern="100" dirty="0">
                <a:effectLst/>
                <a:latin typeface="Times New Roman" panose="02020603050405020304" pitchFamily="18" charset="0"/>
                <a:ea typeface="Calibri" panose="020F0502020204030204" pitchFamily="34" charset="0"/>
              </a:rPr>
              <a:t>) </a:t>
            </a:r>
          </a:p>
          <a:p>
            <a:pPr lvl="0" algn="l" rtl="0">
              <a:lnSpc>
                <a:spcPct val="107000"/>
              </a:lnSpc>
            </a:pPr>
            <a:r>
              <a:rPr lang="en-AE" sz="1800" kern="100" dirty="0">
                <a:effectLst/>
                <a:latin typeface="Times New Roman" panose="02020603050405020304" pitchFamily="18" charset="0"/>
                <a:ea typeface="Calibri" panose="020F0502020204030204" pitchFamily="34" charset="0"/>
              </a:rPr>
              <a:t>13. Newegg (</a:t>
            </a:r>
            <a:r>
              <a:rPr lang="en-AE" sz="1800" kern="100" dirty="0">
                <a:effectLst/>
                <a:latin typeface="Times New Roman" panose="02020603050405020304" pitchFamily="18" charset="0"/>
                <a:ea typeface="Calibri" panose="020F0502020204030204" pitchFamily="34" charset="0"/>
                <a:hlinkClick r:id="rId14"/>
              </a:rPr>
              <a:t>www.newegg.com</a:t>
            </a:r>
            <a:r>
              <a:rPr lang="en-AE" sz="1800" kern="100" dirty="0">
                <a:effectLst/>
                <a:latin typeface="Times New Roman" panose="02020603050405020304" pitchFamily="18" charset="0"/>
                <a:ea typeface="Calibri" panose="020F0502020204030204" pitchFamily="34" charset="0"/>
              </a:rPr>
              <a:t>) </a:t>
            </a:r>
          </a:p>
          <a:p>
            <a:pPr lvl="0" algn="l" rtl="0">
              <a:lnSpc>
                <a:spcPct val="107000"/>
              </a:lnSpc>
            </a:pPr>
            <a:r>
              <a:rPr lang="en-AE" sz="1800" kern="100" dirty="0">
                <a:effectLst/>
                <a:latin typeface="Times New Roman" panose="02020603050405020304" pitchFamily="18" charset="0"/>
                <a:ea typeface="Calibri" panose="020F0502020204030204" pitchFamily="34" charset="0"/>
              </a:rPr>
              <a:t>14. Overstock (</a:t>
            </a:r>
            <a:r>
              <a:rPr lang="en-AE" sz="1800" kern="100" dirty="0">
                <a:effectLst/>
                <a:latin typeface="Times New Roman" panose="02020603050405020304" pitchFamily="18" charset="0"/>
                <a:ea typeface="Calibri" panose="020F0502020204030204" pitchFamily="34" charset="0"/>
                <a:hlinkClick r:id="rId15"/>
              </a:rPr>
              <a:t>www.overstock.com</a:t>
            </a:r>
            <a:r>
              <a:rPr lang="en-AE" sz="1800" kern="100" dirty="0">
                <a:effectLst/>
                <a:latin typeface="Times New Roman" panose="02020603050405020304" pitchFamily="18" charset="0"/>
                <a:ea typeface="Calibri" panose="020F0502020204030204" pitchFamily="34" charset="0"/>
              </a:rPr>
              <a:t>) </a:t>
            </a:r>
          </a:p>
          <a:p>
            <a:pPr lvl="0" algn="l" rtl="0">
              <a:lnSpc>
                <a:spcPct val="107000"/>
              </a:lnSpc>
            </a:pPr>
            <a:r>
              <a:rPr lang="en-AE" sz="1800" kern="100" dirty="0">
                <a:effectLst/>
                <a:latin typeface="Times New Roman" panose="02020603050405020304" pitchFamily="18" charset="0"/>
                <a:ea typeface="Calibri" panose="020F0502020204030204" pitchFamily="34" charset="0"/>
              </a:rPr>
              <a:t>15. AliExpress (</a:t>
            </a:r>
            <a:r>
              <a:rPr lang="en-AE" sz="1800" kern="100" dirty="0">
                <a:effectLst/>
                <a:latin typeface="Times New Roman" panose="02020603050405020304" pitchFamily="18" charset="0"/>
                <a:ea typeface="Calibri" panose="020F0502020204030204" pitchFamily="34" charset="0"/>
                <a:hlinkClick r:id="rId16"/>
              </a:rPr>
              <a:t>www.aliexpress.com</a:t>
            </a:r>
            <a:r>
              <a:rPr lang="en-AE" sz="1800" kern="100" dirty="0">
                <a:effectLst/>
                <a:latin typeface="Times New Roman" panose="02020603050405020304" pitchFamily="18" charset="0"/>
                <a:ea typeface="Calibri" panose="020F0502020204030204" pitchFamily="34" charset="0"/>
              </a:rPr>
              <a:t>) </a:t>
            </a:r>
          </a:p>
          <a:p>
            <a:pPr lvl="0" algn="l" rtl="0">
              <a:lnSpc>
                <a:spcPct val="107000"/>
              </a:lnSpc>
            </a:pPr>
            <a:r>
              <a:rPr lang="en-AE" sz="1800" kern="100" dirty="0">
                <a:effectLst/>
                <a:latin typeface="Times New Roman" panose="02020603050405020304" pitchFamily="18" charset="0"/>
                <a:ea typeface="Calibri" panose="020F0502020204030204" pitchFamily="34" charset="0"/>
              </a:rPr>
              <a:t>16. Wayfair (</a:t>
            </a:r>
            <a:r>
              <a:rPr lang="en-AE" sz="1800" kern="100" dirty="0">
                <a:effectLst/>
                <a:latin typeface="Times New Roman" panose="02020603050405020304" pitchFamily="18" charset="0"/>
                <a:ea typeface="Calibri" panose="020F0502020204030204" pitchFamily="34" charset="0"/>
                <a:hlinkClick r:id="rId17"/>
              </a:rPr>
              <a:t>www.wayfair.com</a:t>
            </a:r>
            <a:r>
              <a:rPr lang="en-AE" sz="1800" kern="100" dirty="0">
                <a:effectLst/>
                <a:latin typeface="Times New Roman" panose="02020603050405020304" pitchFamily="18" charset="0"/>
                <a:ea typeface="Calibri" panose="020F0502020204030204" pitchFamily="34" charset="0"/>
              </a:rPr>
              <a:t>) </a:t>
            </a:r>
          </a:p>
          <a:p>
            <a:pPr lvl="0" algn="l" rtl="0">
              <a:lnSpc>
                <a:spcPct val="107000"/>
              </a:lnSpc>
            </a:pPr>
            <a:r>
              <a:rPr lang="en-AE" sz="1800" kern="100" dirty="0">
                <a:effectLst/>
                <a:latin typeface="Times New Roman" panose="02020603050405020304" pitchFamily="18" charset="0"/>
                <a:ea typeface="Calibri" panose="020F0502020204030204" pitchFamily="34" charset="0"/>
              </a:rPr>
              <a:t>17. Macy's (</a:t>
            </a:r>
            <a:r>
              <a:rPr lang="en-AE" sz="1800" kern="100" dirty="0">
                <a:effectLst/>
                <a:latin typeface="Times New Roman" panose="02020603050405020304" pitchFamily="18" charset="0"/>
                <a:ea typeface="Calibri" panose="020F0502020204030204" pitchFamily="34" charset="0"/>
                <a:hlinkClick r:id="rId18"/>
              </a:rPr>
              <a:t>www.macys.com</a:t>
            </a:r>
            <a:r>
              <a:rPr lang="en-AE" sz="1800" kern="100" dirty="0">
                <a:effectLst/>
                <a:latin typeface="Times New Roman" panose="02020603050405020304" pitchFamily="18" charset="0"/>
                <a:ea typeface="Calibri" panose="020F0502020204030204" pitchFamily="34" charset="0"/>
              </a:rPr>
              <a:t>) </a:t>
            </a:r>
          </a:p>
          <a:p>
            <a:pPr lvl="0" algn="l" rtl="0">
              <a:lnSpc>
                <a:spcPct val="107000"/>
              </a:lnSpc>
            </a:pPr>
            <a:r>
              <a:rPr lang="en-AE" sz="1800" kern="100" dirty="0">
                <a:effectLst/>
                <a:latin typeface="Times New Roman" panose="02020603050405020304" pitchFamily="18" charset="0"/>
                <a:ea typeface="Calibri" panose="020F0502020204030204" pitchFamily="34" charset="0"/>
              </a:rPr>
              <a:t>18 Home Depot (</a:t>
            </a:r>
            <a:r>
              <a:rPr lang="en-AE" sz="1800" kern="100" dirty="0">
                <a:effectLst/>
                <a:latin typeface="Times New Roman" panose="02020603050405020304" pitchFamily="18" charset="0"/>
                <a:ea typeface="Calibri" panose="020F0502020204030204" pitchFamily="34" charset="0"/>
                <a:hlinkClick r:id="rId19"/>
              </a:rPr>
              <a:t>www.homedepot.com</a:t>
            </a:r>
            <a:r>
              <a:rPr lang="en-AE" sz="1800" kern="100" dirty="0">
                <a:effectLst/>
                <a:latin typeface="Times New Roman" panose="02020603050405020304" pitchFamily="18" charset="0"/>
                <a:ea typeface="Calibri" panose="020F0502020204030204" pitchFamily="34" charset="0"/>
              </a:rPr>
              <a:t>) </a:t>
            </a:r>
          </a:p>
          <a:p>
            <a:pPr lvl="0" algn="l" rtl="0">
              <a:lnSpc>
                <a:spcPct val="107000"/>
              </a:lnSpc>
            </a:pPr>
            <a:r>
              <a:rPr lang="en-AE" sz="1800" kern="100" dirty="0">
                <a:effectLst/>
                <a:latin typeface="Times New Roman" panose="02020603050405020304" pitchFamily="18" charset="0"/>
                <a:ea typeface="Calibri" panose="020F0502020204030204" pitchFamily="34" charset="0"/>
              </a:rPr>
              <a:t>19 JD.com (</a:t>
            </a:r>
            <a:r>
              <a:rPr lang="en-AE" sz="1800" kern="100" dirty="0">
                <a:effectLst/>
                <a:latin typeface="Times New Roman" panose="02020603050405020304" pitchFamily="18" charset="0"/>
                <a:ea typeface="Calibri" panose="020F0502020204030204" pitchFamily="34" charset="0"/>
                <a:hlinkClick r:id="rId20"/>
              </a:rPr>
              <a:t>www.jd.com</a:t>
            </a:r>
            <a:r>
              <a:rPr lang="en-AE" sz="1800" kern="100" dirty="0">
                <a:effectLst/>
                <a:latin typeface="Times New Roman" panose="02020603050405020304" pitchFamily="18" charset="0"/>
                <a:ea typeface="Calibri" panose="020F0502020204030204" pitchFamily="34" charset="0"/>
              </a:rPr>
              <a:t>) </a:t>
            </a:r>
          </a:p>
          <a:p>
            <a:pPr lvl="0" algn="l" rtl="0">
              <a:lnSpc>
                <a:spcPct val="107000"/>
              </a:lnSpc>
              <a:spcAft>
                <a:spcPts val="800"/>
              </a:spcAft>
            </a:pPr>
            <a:r>
              <a:rPr lang="en-AE" sz="1800" kern="100" dirty="0">
                <a:effectLst/>
                <a:latin typeface="Times New Roman" panose="02020603050405020304" pitchFamily="18" charset="0"/>
                <a:ea typeface="Calibri" panose="020F0502020204030204" pitchFamily="34" charset="0"/>
              </a:rPr>
              <a:t>20. Costco (</a:t>
            </a:r>
            <a:r>
              <a:rPr lang="en-AE" sz="1800" kern="100" dirty="0">
                <a:effectLst/>
                <a:latin typeface="Times New Roman" panose="02020603050405020304" pitchFamily="18" charset="0"/>
                <a:ea typeface="Calibri" panose="020F0502020204030204" pitchFamily="34" charset="0"/>
                <a:hlinkClick r:id="rId21"/>
              </a:rPr>
              <a:t>www.costco.com</a:t>
            </a:r>
            <a:r>
              <a:rPr lang="en-AE" sz="1800" kern="100" dirty="0">
                <a:effectLst/>
                <a:latin typeface="Times New Roman" panose="02020603050405020304" pitchFamily="18" charset="0"/>
                <a:ea typeface="Calibri" panose="020F0502020204030204" pitchFamily="34" charset="0"/>
              </a:rPr>
              <a:t>) </a:t>
            </a:r>
          </a:p>
          <a:p>
            <a:pPr algn="l" rtl="0"/>
            <a:endParaRPr lang="en-AE" dirty="0"/>
          </a:p>
        </p:txBody>
      </p:sp>
      <p:sp>
        <p:nvSpPr>
          <p:cNvPr id="5" name="Slide Number Placeholder 4">
            <a:extLst>
              <a:ext uri="{FF2B5EF4-FFF2-40B4-BE49-F238E27FC236}">
                <a16:creationId xmlns:a16="http://schemas.microsoft.com/office/drawing/2014/main" id="{636914B1-0D66-2FB6-1747-0251B4183DF4}"/>
              </a:ext>
            </a:extLst>
          </p:cNvPr>
          <p:cNvSpPr>
            <a:spLocks noGrp="1"/>
          </p:cNvSpPr>
          <p:nvPr>
            <p:ph type="sldNum" sz="quarter" idx="12"/>
          </p:nvPr>
        </p:nvSpPr>
        <p:spPr/>
        <p:txBody>
          <a:bodyPr/>
          <a:lstStyle/>
          <a:p>
            <a:fld id="{24E1593F-C6A5-48D7-8322-BC8526C86B25}" type="slidenum">
              <a:rPr lang="en-AE" smtClean="0"/>
              <a:pPr/>
              <a:t>5</a:t>
            </a:fld>
            <a:endParaRPr lang="en-AE" dirty="0"/>
          </a:p>
        </p:txBody>
      </p:sp>
    </p:spTree>
    <p:extLst>
      <p:ext uri="{BB962C8B-B14F-4D97-AF65-F5344CB8AC3E}">
        <p14:creationId xmlns:p14="http://schemas.microsoft.com/office/powerpoint/2010/main" val="3450990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8C188-4BED-FA59-9D6E-A52DB3018A00}"/>
              </a:ext>
            </a:extLst>
          </p:cNvPr>
          <p:cNvSpPr>
            <a:spLocks noGrp="1"/>
          </p:cNvSpPr>
          <p:nvPr>
            <p:ph type="title"/>
          </p:nvPr>
        </p:nvSpPr>
        <p:spPr/>
        <p:txBody>
          <a:bodyPr>
            <a:noAutofit/>
          </a:bodyPr>
          <a:lstStyle/>
          <a:p>
            <a:r>
              <a:rPr lang="ar-SA" dirty="0"/>
              <a:t>الفصل الاول: مقدمة في التجارة الإلكترونية</a:t>
            </a:r>
            <a:endParaRPr lang="en-AE" dirty="0"/>
          </a:p>
        </p:txBody>
      </p:sp>
      <p:sp>
        <p:nvSpPr>
          <p:cNvPr id="4" name="Content Placeholder 3">
            <a:extLst>
              <a:ext uri="{FF2B5EF4-FFF2-40B4-BE49-F238E27FC236}">
                <a16:creationId xmlns:a16="http://schemas.microsoft.com/office/drawing/2014/main" id="{01AD4FAA-B04F-33B5-0270-1A269F4129C3}"/>
              </a:ext>
            </a:extLst>
          </p:cNvPr>
          <p:cNvSpPr>
            <a:spLocks noGrp="1"/>
          </p:cNvSpPr>
          <p:nvPr>
            <p:ph sz="half" idx="2"/>
          </p:nvPr>
        </p:nvSpPr>
        <p:spPr/>
        <p:txBody>
          <a:bodyPr>
            <a:normAutofit fontScale="92500" lnSpcReduction="10000"/>
          </a:bodyPr>
          <a:lstStyle/>
          <a:p>
            <a:pPr marL="457200" lvl="0" indent="-457200" algn="r" rtl="1">
              <a:lnSpc>
                <a:spcPct val="107000"/>
              </a:lnSpc>
              <a:spcAft>
                <a:spcPts val="800"/>
              </a:spcAft>
              <a:buFont typeface="Arial" panose="020B0604020202020204" pitchFamily="34" charset="0"/>
              <a:buChar char="•"/>
            </a:pPr>
            <a:r>
              <a:rPr lang="ar-SA" b="1" dirty="0"/>
              <a:t>تعريف التجارة الإلكترونية	</a:t>
            </a:r>
          </a:p>
          <a:p>
            <a:pPr marL="457200" lvl="0" indent="-457200" algn="r" rtl="1">
              <a:lnSpc>
                <a:spcPct val="107000"/>
              </a:lnSpc>
              <a:spcAft>
                <a:spcPts val="800"/>
              </a:spcAft>
              <a:buFont typeface="Arial" panose="020B0604020202020204" pitchFamily="34" charset="0"/>
              <a:buChar char="•"/>
            </a:pPr>
            <a:r>
              <a:rPr lang="ar-SA" b="1" dirty="0"/>
              <a:t>نظرة تاريخية للتجارة الإلكترونية	</a:t>
            </a:r>
          </a:p>
          <a:p>
            <a:pPr marL="457200" lvl="0" indent="-457200" algn="r" rtl="1">
              <a:lnSpc>
                <a:spcPct val="107000"/>
              </a:lnSpc>
              <a:spcAft>
                <a:spcPts val="800"/>
              </a:spcAft>
              <a:buFont typeface="Arial" panose="020B0604020202020204" pitchFamily="34" charset="0"/>
              <a:buChar char="•"/>
            </a:pPr>
            <a:r>
              <a:rPr lang="ar-SA" b="1" dirty="0"/>
              <a:t>أهمية التجارة الإلكترونية	</a:t>
            </a:r>
          </a:p>
          <a:p>
            <a:pPr marL="457200" lvl="0" indent="-457200" algn="r" rtl="1">
              <a:lnSpc>
                <a:spcPct val="107000"/>
              </a:lnSpc>
              <a:spcAft>
                <a:spcPts val="800"/>
              </a:spcAft>
              <a:buFont typeface="Arial" panose="020B0604020202020204" pitchFamily="34" charset="0"/>
              <a:buChar char="•"/>
            </a:pPr>
            <a:r>
              <a:rPr lang="ar-SA" b="1" dirty="0"/>
              <a:t>إمكانية المشروعات الصغيرة في الاستفادة من التجارة الإلكترونية</a:t>
            </a:r>
            <a:endParaRPr lang="en-US" b="1" dirty="0"/>
          </a:p>
          <a:p>
            <a:pPr marL="457200" lvl="0" indent="-457200" algn="r" rtl="1">
              <a:lnSpc>
                <a:spcPct val="107000"/>
              </a:lnSpc>
              <a:spcAft>
                <a:spcPts val="800"/>
              </a:spcAft>
              <a:buFont typeface="Arial" panose="020B0604020202020204" pitchFamily="34" charset="0"/>
              <a:buChar char="•"/>
            </a:pPr>
            <a:r>
              <a:rPr lang="ar-SA" b="1" dirty="0"/>
              <a:t>مقارنة بين التجارة الإلكترونية والتجارة التقليدية</a:t>
            </a:r>
            <a:r>
              <a:rPr lang="ar-SA" sz="4800" kern="100" dirty="0">
                <a:effectLst/>
                <a:latin typeface="Times New Roman" panose="02020603050405020304" pitchFamily="18" charset="0"/>
                <a:ea typeface="Calibri" panose="020F0502020204030204" pitchFamily="34" charset="0"/>
              </a:rPr>
              <a:t>	</a:t>
            </a:r>
          </a:p>
          <a:p>
            <a:pPr lvl="0" algn="r" rtl="1">
              <a:lnSpc>
                <a:spcPct val="107000"/>
              </a:lnSpc>
              <a:spcAft>
                <a:spcPts val="800"/>
              </a:spcAft>
            </a:pPr>
            <a:endParaRPr lang="ar-SA" sz="4800" kern="100" dirty="0">
              <a:effectLst/>
              <a:latin typeface="Times New Roman" panose="02020603050405020304" pitchFamily="18" charset="0"/>
              <a:ea typeface="Calibri" panose="020F0502020204030204" pitchFamily="34" charset="0"/>
            </a:endParaRPr>
          </a:p>
        </p:txBody>
      </p:sp>
      <p:sp>
        <p:nvSpPr>
          <p:cNvPr id="5" name="Slide Number Placeholder 4">
            <a:extLst>
              <a:ext uri="{FF2B5EF4-FFF2-40B4-BE49-F238E27FC236}">
                <a16:creationId xmlns:a16="http://schemas.microsoft.com/office/drawing/2014/main" id="{36B2821C-3526-D84C-5BF5-74C0C70FD34E}"/>
              </a:ext>
            </a:extLst>
          </p:cNvPr>
          <p:cNvSpPr>
            <a:spLocks noGrp="1"/>
          </p:cNvSpPr>
          <p:nvPr>
            <p:ph type="sldNum" sz="quarter" idx="12"/>
          </p:nvPr>
        </p:nvSpPr>
        <p:spPr/>
        <p:txBody>
          <a:bodyPr/>
          <a:lstStyle/>
          <a:p>
            <a:fld id="{24E1593F-C6A5-48D7-8322-BC8526C86B25}" type="slidenum">
              <a:rPr lang="en-AE" smtClean="0"/>
              <a:pPr/>
              <a:t>6</a:t>
            </a:fld>
            <a:endParaRPr lang="en-AE" dirty="0"/>
          </a:p>
        </p:txBody>
      </p:sp>
      <p:pic>
        <p:nvPicPr>
          <p:cNvPr id="8" name="Content Placeholder 7">
            <a:extLst>
              <a:ext uri="{FF2B5EF4-FFF2-40B4-BE49-F238E27FC236}">
                <a16:creationId xmlns:a16="http://schemas.microsoft.com/office/drawing/2014/main" id="{2E507DCE-FE6E-CCFA-D78A-0DD0244FEF85}"/>
              </a:ext>
            </a:extLst>
          </p:cNvPr>
          <p:cNvPicPr>
            <a:picLocks noGrp="1" noChangeAspect="1"/>
          </p:cNvPicPr>
          <p:nvPr>
            <p:ph sz="half" idx="1"/>
          </p:nvPr>
        </p:nvPicPr>
        <p:blipFill>
          <a:blip r:embed="rId2"/>
          <a:stretch>
            <a:fillRect/>
          </a:stretch>
        </p:blipFill>
        <p:spPr>
          <a:xfrm>
            <a:off x="757623" y="2403157"/>
            <a:ext cx="5414577" cy="3342007"/>
          </a:xfrm>
          <a:prstGeom prst="rect">
            <a:avLst/>
          </a:prstGeom>
        </p:spPr>
      </p:pic>
    </p:spTree>
    <p:extLst>
      <p:ext uri="{BB962C8B-B14F-4D97-AF65-F5344CB8AC3E}">
        <p14:creationId xmlns:p14="http://schemas.microsoft.com/office/powerpoint/2010/main" val="1907308028"/>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3A8E4-AC79-9FF8-2C29-3A9E7BAFD7E9}"/>
              </a:ext>
            </a:extLst>
          </p:cNvPr>
          <p:cNvSpPr>
            <a:spLocks noGrp="1"/>
          </p:cNvSpPr>
          <p:nvPr>
            <p:ph type="title"/>
          </p:nvPr>
        </p:nvSpPr>
        <p:spPr/>
        <p:txBody>
          <a:bodyPr>
            <a:normAutofit/>
          </a:bodyPr>
          <a:lstStyle/>
          <a:p>
            <a:r>
              <a:rPr lang="ar-SA" sz="6000" dirty="0"/>
              <a:t>تعريف التجارة الإلكترونية</a:t>
            </a:r>
            <a:endParaRPr lang="en-AE" sz="6000" dirty="0"/>
          </a:p>
        </p:txBody>
      </p:sp>
      <p:sp>
        <p:nvSpPr>
          <p:cNvPr id="3" name="Content Placeholder 2">
            <a:extLst>
              <a:ext uri="{FF2B5EF4-FFF2-40B4-BE49-F238E27FC236}">
                <a16:creationId xmlns:a16="http://schemas.microsoft.com/office/drawing/2014/main" id="{3598A845-1CA7-561D-618B-545B5758BCE7}"/>
              </a:ext>
            </a:extLst>
          </p:cNvPr>
          <p:cNvSpPr>
            <a:spLocks noGrp="1"/>
          </p:cNvSpPr>
          <p:nvPr>
            <p:ph idx="1"/>
          </p:nvPr>
        </p:nvSpPr>
        <p:spPr/>
        <p:txBody>
          <a:bodyPr/>
          <a:lstStyle/>
          <a:p>
            <a:endParaRPr lang="ar-SA" dirty="0"/>
          </a:p>
          <a:p>
            <a:r>
              <a:rPr lang="ar-SA" sz="4000" dirty="0">
                <a:solidFill>
                  <a:schemeClr val="accent1"/>
                </a:solidFill>
              </a:rPr>
              <a:t>التجارة الإلكترونية </a:t>
            </a:r>
            <a:r>
              <a:rPr lang="ar-SA" sz="4000" dirty="0"/>
              <a:t>هي عملية شراء وبيع المنتجات والخدمات عبر الإنترنت باستخدام الوسائل الإلكترونية وتكنولوجيا المعلومات. تتيح التجارة الإلكترونية للأفراد والشركات إجراء العمليات التجارية عبر الشبكة العنكبوتية، مما يتيح لهم الوصول إلى الأسواق الإلكترونية بسهولة والتفاعل مع العملاء عبر الحدود الجغرافية.</a:t>
            </a:r>
          </a:p>
          <a:p>
            <a:endParaRPr lang="en-AE" dirty="0"/>
          </a:p>
        </p:txBody>
      </p:sp>
      <p:sp>
        <p:nvSpPr>
          <p:cNvPr id="4" name="Slide Number Placeholder 3">
            <a:extLst>
              <a:ext uri="{FF2B5EF4-FFF2-40B4-BE49-F238E27FC236}">
                <a16:creationId xmlns:a16="http://schemas.microsoft.com/office/drawing/2014/main" id="{CC3FDFCD-5AB6-07A2-D66D-34C00C5C0CB8}"/>
              </a:ext>
            </a:extLst>
          </p:cNvPr>
          <p:cNvSpPr>
            <a:spLocks noGrp="1"/>
          </p:cNvSpPr>
          <p:nvPr>
            <p:ph type="sldNum" sz="quarter" idx="12"/>
          </p:nvPr>
        </p:nvSpPr>
        <p:spPr/>
        <p:txBody>
          <a:bodyPr/>
          <a:lstStyle/>
          <a:p>
            <a:fld id="{9D7E10A5-D6BE-49F1-B6B0-3994C46CDFDC}" type="slidenum">
              <a:rPr lang="en-AE" smtClean="0"/>
              <a:pPr/>
              <a:t>7</a:t>
            </a:fld>
            <a:endParaRPr lang="en-AE" dirty="0"/>
          </a:p>
        </p:txBody>
      </p:sp>
    </p:spTree>
    <p:extLst>
      <p:ext uri="{BB962C8B-B14F-4D97-AF65-F5344CB8AC3E}">
        <p14:creationId xmlns:p14="http://schemas.microsoft.com/office/powerpoint/2010/main" val="15218561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0209F-6309-9E2C-F3CF-E54995157EFB}"/>
              </a:ext>
            </a:extLst>
          </p:cNvPr>
          <p:cNvSpPr>
            <a:spLocks noGrp="1"/>
          </p:cNvSpPr>
          <p:nvPr>
            <p:ph type="title"/>
          </p:nvPr>
        </p:nvSpPr>
        <p:spPr/>
        <p:txBody>
          <a:bodyPr>
            <a:normAutofit/>
          </a:bodyPr>
          <a:lstStyle/>
          <a:p>
            <a:r>
              <a:rPr lang="ar-SA" sz="5400" dirty="0"/>
              <a:t>نظرة تاريخية للتجارة الإلكترونية</a:t>
            </a:r>
            <a:endParaRPr lang="en-AE" sz="5400" dirty="0"/>
          </a:p>
        </p:txBody>
      </p:sp>
      <p:sp>
        <p:nvSpPr>
          <p:cNvPr id="3" name="Content Placeholder 2">
            <a:extLst>
              <a:ext uri="{FF2B5EF4-FFF2-40B4-BE49-F238E27FC236}">
                <a16:creationId xmlns:a16="http://schemas.microsoft.com/office/drawing/2014/main" id="{4FA8ABD8-E7BB-EAB6-3D37-971F961E0580}"/>
              </a:ext>
            </a:extLst>
          </p:cNvPr>
          <p:cNvSpPr>
            <a:spLocks noGrp="1"/>
          </p:cNvSpPr>
          <p:nvPr>
            <p:ph idx="1"/>
          </p:nvPr>
        </p:nvSpPr>
        <p:spPr/>
        <p:txBody>
          <a:bodyPr/>
          <a:lstStyle/>
          <a:p>
            <a:r>
              <a:rPr lang="ar-SA" sz="3200" dirty="0"/>
              <a:t>تعتبر التجارة الإلكترونية نتاجًا للتطور التكنولوجي السريع وتقدم الاتصالات على مر العقود. إليك نظرة تاريخية لتطور التجارة الإلكترونية:</a:t>
            </a:r>
          </a:p>
          <a:p>
            <a:endParaRPr lang="ar-SA" sz="3200" dirty="0"/>
          </a:p>
          <a:p>
            <a:r>
              <a:rPr lang="ar-SA" sz="3200" b="1" dirty="0">
                <a:solidFill>
                  <a:schemeClr val="accent1"/>
                </a:solidFill>
              </a:rPr>
              <a:t>1. التسعينات والمرحلة الأولى:</a:t>
            </a:r>
          </a:p>
          <a:p>
            <a:r>
              <a:rPr lang="ar-SA" sz="3200" dirty="0"/>
              <a:t>   في أواخر التسعينات، بدأت الشركات في استخدام الإنترنت للقيام بالمعاملات التجارية الأولى. كانت هذه المرحلة تشهد استخدام البريد الإلكتروني ونظم إدارة المحتوى البسيطة لتسهيل التواصل والتجارة.</a:t>
            </a:r>
          </a:p>
          <a:p>
            <a:endParaRPr lang="en-AE" dirty="0"/>
          </a:p>
        </p:txBody>
      </p:sp>
      <p:sp>
        <p:nvSpPr>
          <p:cNvPr id="4" name="Slide Number Placeholder 3">
            <a:extLst>
              <a:ext uri="{FF2B5EF4-FFF2-40B4-BE49-F238E27FC236}">
                <a16:creationId xmlns:a16="http://schemas.microsoft.com/office/drawing/2014/main" id="{1E0AB37F-2775-6DEF-AC60-99654C24254B}"/>
              </a:ext>
            </a:extLst>
          </p:cNvPr>
          <p:cNvSpPr>
            <a:spLocks noGrp="1"/>
          </p:cNvSpPr>
          <p:nvPr>
            <p:ph type="sldNum" sz="quarter" idx="12"/>
          </p:nvPr>
        </p:nvSpPr>
        <p:spPr/>
        <p:txBody>
          <a:bodyPr/>
          <a:lstStyle/>
          <a:p>
            <a:fld id="{9D7E10A5-D6BE-49F1-B6B0-3994C46CDFDC}" type="slidenum">
              <a:rPr lang="en-AE" smtClean="0"/>
              <a:pPr/>
              <a:t>8</a:t>
            </a:fld>
            <a:endParaRPr lang="en-AE" dirty="0"/>
          </a:p>
        </p:txBody>
      </p:sp>
    </p:spTree>
    <p:extLst>
      <p:ext uri="{BB962C8B-B14F-4D97-AF65-F5344CB8AC3E}">
        <p14:creationId xmlns:p14="http://schemas.microsoft.com/office/powerpoint/2010/main" val="1947931499"/>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0209F-6309-9E2C-F3CF-E54995157EFB}"/>
              </a:ext>
            </a:extLst>
          </p:cNvPr>
          <p:cNvSpPr>
            <a:spLocks noGrp="1"/>
          </p:cNvSpPr>
          <p:nvPr>
            <p:ph type="title"/>
          </p:nvPr>
        </p:nvSpPr>
        <p:spPr/>
        <p:txBody>
          <a:bodyPr>
            <a:normAutofit/>
          </a:bodyPr>
          <a:lstStyle/>
          <a:p>
            <a:r>
              <a:rPr lang="ar-SA" sz="5400" dirty="0"/>
              <a:t>نظرة تاريخية للتجارة الإلكترونية</a:t>
            </a:r>
            <a:endParaRPr lang="en-AE" sz="5400" dirty="0"/>
          </a:p>
        </p:txBody>
      </p:sp>
      <p:sp>
        <p:nvSpPr>
          <p:cNvPr id="3" name="Content Placeholder 2">
            <a:extLst>
              <a:ext uri="{FF2B5EF4-FFF2-40B4-BE49-F238E27FC236}">
                <a16:creationId xmlns:a16="http://schemas.microsoft.com/office/drawing/2014/main" id="{4FA8ABD8-E7BB-EAB6-3D37-971F961E0580}"/>
              </a:ext>
            </a:extLst>
          </p:cNvPr>
          <p:cNvSpPr>
            <a:spLocks noGrp="1"/>
          </p:cNvSpPr>
          <p:nvPr>
            <p:ph idx="1"/>
          </p:nvPr>
        </p:nvSpPr>
        <p:spPr/>
        <p:txBody>
          <a:bodyPr>
            <a:normAutofit fontScale="92500"/>
          </a:bodyPr>
          <a:lstStyle/>
          <a:p>
            <a:r>
              <a:rPr lang="ar-SA" sz="3200" b="1" dirty="0">
                <a:solidFill>
                  <a:schemeClr val="accent1"/>
                </a:solidFill>
              </a:rPr>
              <a:t>2.	العقد الأول من الألفية وتطور التسوق عبر الإنترنت:</a:t>
            </a:r>
          </a:p>
          <a:p>
            <a:r>
              <a:rPr lang="ar-SA" sz="3200" dirty="0"/>
              <a:t>   في بداية الألفية، شهدنا تحولًا نحو تطوير المتاجر الإلكترونية وتسوق البضائع والخدمات عبر الإنترنت. ظهرت المواقع التجارية الكبيرة مثل أمازون   </a:t>
            </a:r>
            <a:r>
              <a:rPr lang="en-US" sz="3200" dirty="0"/>
              <a:t>Amazon </a:t>
            </a:r>
            <a:r>
              <a:rPr lang="ar-SA" sz="3200" dirty="0" err="1"/>
              <a:t>وإيباي</a:t>
            </a:r>
            <a:r>
              <a:rPr lang="ar-SA" sz="3200" dirty="0"/>
              <a:t> </a:t>
            </a:r>
            <a:r>
              <a:rPr lang="en-US" sz="3200" dirty="0"/>
              <a:t>eBay ، </a:t>
            </a:r>
            <a:r>
              <a:rPr lang="ar-SA" sz="3200" dirty="0"/>
              <a:t>مما زاد من إمكانية الوصول وتوسيع مفهوم التجارة الإلكترونية.</a:t>
            </a:r>
          </a:p>
          <a:p>
            <a:endParaRPr lang="ar-SA" sz="3200" dirty="0"/>
          </a:p>
          <a:p>
            <a:r>
              <a:rPr lang="ar-SA" sz="3200" b="1" dirty="0">
                <a:solidFill>
                  <a:schemeClr val="accent1"/>
                </a:solidFill>
              </a:rPr>
              <a:t>3.	التقدم في تكنولوجيا الدفع عبر الإنترنت:</a:t>
            </a:r>
          </a:p>
          <a:p>
            <a:r>
              <a:rPr lang="ar-SA" sz="3200" dirty="0"/>
              <a:t>   مع تطوير تقنيات الدفع الإلكتروني وزيادة مستويات الأمان، بدأت التجارة الإلكترونية في جذب المزيد من المستهلكين. زيادة الثقة في الدفع عبر الإنترنت ساهمت في تعزيز نمو التجارة الإلكترونية.</a:t>
            </a:r>
          </a:p>
        </p:txBody>
      </p:sp>
      <p:sp>
        <p:nvSpPr>
          <p:cNvPr id="4" name="Slide Number Placeholder 3">
            <a:extLst>
              <a:ext uri="{FF2B5EF4-FFF2-40B4-BE49-F238E27FC236}">
                <a16:creationId xmlns:a16="http://schemas.microsoft.com/office/drawing/2014/main" id="{1E0AB37F-2775-6DEF-AC60-99654C24254B}"/>
              </a:ext>
            </a:extLst>
          </p:cNvPr>
          <p:cNvSpPr>
            <a:spLocks noGrp="1"/>
          </p:cNvSpPr>
          <p:nvPr>
            <p:ph type="sldNum" sz="quarter" idx="12"/>
          </p:nvPr>
        </p:nvSpPr>
        <p:spPr/>
        <p:txBody>
          <a:bodyPr/>
          <a:lstStyle/>
          <a:p>
            <a:fld id="{9D7E10A5-D6BE-49F1-B6B0-3994C46CDFDC}" type="slidenum">
              <a:rPr lang="en-AE" smtClean="0"/>
              <a:pPr/>
              <a:t>9</a:t>
            </a:fld>
            <a:endParaRPr lang="en-AE" dirty="0"/>
          </a:p>
        </p:txBody>
      </p:sp>
    </p:spTree>
    <p:extLst>
      <p:ext uri="{BB962C8B-B14F-4D97-AF65-F5344CB8AC3E}">
        <p14:creationId xmlns:p14="http://schemas.microsoft.com/office/powerpoint/2010/main" val="43217706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3" end="3"/>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p:cTn id="1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889</TotalTime>
  <Words>1735</Words>
  <Application>Microsoft Office PowerPoint</Application>
  <PresentationFormat>Widescreen</PresentationFormat>
  <Paragraphs>188</Paragraphs>
  <Slides>24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Calibri Light</vt:lpstr>
      <vt:lpstr>Simplified Arabic</vt:lpstr>
      <vt:lpstr>Tahoma,Bold</vt:lpstr>
      <vt:lpstr>Times New Roman</vt:lpstr>
      <vt:lpstr>Office Theme</vt:lpstr>
      <vt:lpstr>التجارة الإلكترونية</vt:lpstr>
      <vt:lpstr>المحتويات</vt:lpstr>
      <vt:lpstr>MODE OF ASSESSMENTS</vt:lpstr>
      <vt:lpstr>مقال Essay</vt:lpstr>
      <vt:lpstr>تطبيقات التجارة الالكترونية</vt:lpstr>
      <vt:lpstr>الفصل الاول: مقدمة في التجارة الإلكترونية</vt:lpstr>
      <vt:lpstr>تعريف التجارة الإلكترونية</vt:lpstr>
      <vt:lpstr>نظرة تاريخية للتجارة الإلكترونية</vt:lpstr>
      <vt:lpstr>نظرة تاريخية للتجارة الإلكترونية</vt:lpstr>
      <vt:lpstr>نظرة تاريخية للتجارة الإلكترونية</vt:lpstr>
      <vt:lpstr>نظرة تاريخية للتجارة الإلكترونية</vt:lpstr>
      <vt:lpstr>أهمية التجارة الإلكترونية</vt:lpstr>
      <vt:lpstr>أهمية التجارة الإلكترونية</vt:lpstr>
      <vt:lpstr>أهمية التجارة الإلكترونية</vt:lpstr>
      <vt:lpstr>أهمية التجارة الإلكترونية</vt:lpstr>
      <vt:lpstr>إمكانية المشروعات الصغيرة في الاستفادة من التجارة الإلكترونية</vt:lpstr>
      <vt:lpstr>إمكانية المشروعات الصغيرة في الاستفادة من التجارة الإلكترونية</vt:lpstr>
      <vt:lpstr>إمكانية المشروعات الصغيرة في الاستفادة من التجارة الإلكترونية</vt:lpstr>
      <vt:lpstr>إمكانية المشروعات الصغيرة في الاستفادة من التجارة الإلكترونية</vt:lpstr>
      <vt:lpstr>مقارنة بين التجارة الإلكترونية والتجارة التقليدية</vt:lpstr>
      <vt:lpstr>مقارنة بين التجارة الإلكترونية والتجارة التقليدية</vt:lpstr>
      <vt:lpstr>مقارنة بين التجارة الإلكترونية والتجارة التقليدية</vt:lpstr>
      <vt:lpstr>مقارنة بين التجارة الإلكترونية والتجارة التقليدية</vt:lpstr>
      <vt:lpstr>مقارنة بين التجارة الإلكترونية والتجارة التقليدية</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تكنولوجيا المعلومات الادارية</dc:title>
  <dc:creator>Salem Al-Jundi</dc:creator>
  <cp:lastModifiedBy>Salem Al-Jundi</cp:lastModifiedBy>
  <cp:revision>116</cp:revision>
  <cp:lastPrinted>2023-11-12T11:55:14Z</cp:lastPrinted>
  <dcterms:created xsi:type="dcterms:W3CDTF">2023-10-15T14:15:01Z</dcterms:created>
  <dcterms:modified xsi:type="dcterms:W3CDTF">2024-02-13T10:26:20Z</dcterms:modified>
</cp:coreProperties>
</file>