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50" r:id="rId2"/>
    <p:sldId id="420" r:id="rId3"/>
    <p:sldId id="351" r:id="rId4"/>
    <p:sldId id="421" r:id="rId5"/>
    <p:sldId id="386" r:id="rId6"/>
    <p:sldId id="301" r:id="rId7"/>
    <p:sldId id="401" r:id="rId8"/>
    <p:sldId id="392" r:id="rId9"/>
    <p:sldId id="412" r:id="rId10"/>
    <p:sldId id="413" r:id="rId11"/>
    <p:sldId id="414" r:id="rId12"/>
    <p:sldId id="415" r:id="rId13"/>
    <p:sldId id="402" r:id="rId14"/>
    <p:sldId id="403" r:id="rId15"/>
    <p:sldId id="404" r:id="rId16"/>
    <p:sldId id="405" r:id="rId17"/>
    <p:sldId id="406" r:id="rId18"/>
    <p:sldId id="407" r:id="rId19"/>
    <p:sldId id="408" r:id="rId20"/>
    <p:sldId id="409" r:id="rId21"/>
    <p:sldId id="410" r:id="rId22"/>
    <p:sldId id="411" r:id="rId23"/>
    <p:sldId id="395" r:id="rId24"/>
    <p:sldId id="416" r:id="rId25"/>
    <p:sldId id="417" r:id="rId26"/>
    <p:sldId id="418" r:id="rId27"/>
    <p:sldId id="419" r:id="rId28"/>
    <p:sldId id="4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3" d="100"/>
          <a:sy n="63" d="100"/>
        </p:scale>
        <p:origin x="8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26/02/2024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26/02/2024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26/02/2024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26/02/2024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26/02/2024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nstle.com/general-learning/how-to-write-an-essay/" TargetMode="External"/><Relationship Id="rId2" Type="http://schemas.openxmlformats.org/officeDocument/2006/relationships/hyperlink" Target="https://www.youtube.com/@SalemAlJundi/videos" TargetMode="External"/><Relationship Id="rId1" Type="http://schemas.openxmlformats.org/officeDocument/2006/relationships/slideLayout" Target="../slideLayouts/slideLayout3.xml"/><Relationship Id="rId4" Type="http://schemas.openxmlformats.org/officeDocument/2006/relationships/hyperlink" Target="mailto:salem.aljundi@kunoozu.edu.i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a:t>
            </a:r>
            <a:r>
              <a:rPr lang="en-US" dirty="0">
                <a:latin typeface="+mn-lt"/>
                <a:cs typeface="+mn-cs"/>
              </a:rPr>
              <a:t> University College</a:t>
            </a:r>
          </a:p>
          <a:p>
            <a:pPr rtl="0"/>
            <a:r>
              <a:rPr lang="en-US" dirty="0">
                <a:latin typeface="+mn-lt"/>
                <a:cs typeface="+mn-cs"/>
              </a:rPr>
              <a:t>2024</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10</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It is like a plan for your money. It's a list of how much you have and how you want to spend it. It's like making a shopping list before going to the store.</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200329"/>
          </a:xfrm>
          <a:prstGeom prst="rect">
            <a:avLst/>
          </a:prstGeom>
          <a:noFill/>
        </p:spPr>
        <p:txBody>
          <a:bodyPr wrap="square" rtlCol="0">
            <a:spAutoFit/>
          </a:bodyPr>
          <a:lstStyle/>
          <a:p>
            <a:r>
              <a:rPr lang="en-US" sz="7200" dirty="0">
                <a:solidFill>
                  <a:srgbClr val="FF0000"/>
                </a:solidFill>
              </a:rPr>
              <a:t>budget</a:t>
            </a:r>
            <a:endParaRPr lang="en-US" sz="48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Budget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Organizational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Allocating 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Lines of Authority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Coordinating Resources</a:t>
                      </a:r>
                      <a:endParaRPr lang="en-AE"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23728081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11</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It is like making sure all the parts of a machine work together. It's about organizing and managing your people, money, and tools so that everything runs smoothly.</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323439"/>
          </a:xfrm>
          <a:prstGeom prst="rect">
            <a:avLst/>
          </a:prstGeom>
          <a:noFill/>
        </p:spPr>
        <p:txBody>
          <a:bodyPr wrap="square" rtlCol="0">
            <a:spAutoFit/>
          </a:bodyPr>
          <a:lstStyle/>
          <a:p>
            <a:r>
              <a:rPr lang="en-US" sz="4000" dirty="0">
                <a:solidFill>
                  <a:srgbClr val="FF0000"/>
                </a:solidFill>
              </a:rPr>
              <a:t>Coordinating resources </a:t>
            </a:r>
            <a:endParaRPr lang="en-US" sz="24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Budget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Organizational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Allocating 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Lines of Authority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Coordinating Resources</a:t>
                      </a:r>
                      <a:endParaRPr lang="en-AE"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41718595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12</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They are like the rules of a game. They show who is in charge and who reports to whom. It's like knowing who to ask for help or permission when you need it.</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754326"/>
          </a:xfrm>
          <a:prstGeom prst="rect">
            <a:avLst/>
          </a:prstGeom>
          <a:noFill/>
        </p:spPr>
        <p:txBody>
          <a:bodyPr wrap="square" rtlCol="0">
            <a:spAutoFit/>
          </a:bodyPr>
          <a:lstStyle/>
          <a:p>
            <a:r>
              <a:rPr lang="en-US" sz="5400" dirty="0">
                <a:solidFill>
                  <a:srgbClr val="FF0000"/>
                </a:solidFill>
              </a:rPr>
              <a:t>Lines of authority </a:t>
            </a:r>
            <a:endParaRPr lang="en-US" sz="3600" dirty="0">
              <a:solidFill>
                <a:srgbClr val="FF0000"/>
              </a:solidFill>
            </a:endParaRP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Budget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Organizational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Allocating 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Lines of Authority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Coordinating Resources</a:t>
                      </a:r>
                      <a:endParaRPr lang="en-AE"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3024659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Key Elements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lnSpcReduction="10000"/>
          </a:bodyPr>
          <a:lstStyle/>
          <a:p>
            <a:r>
              <a:rPr lang="en-US" sz="4400" dirty="0">
                <a:solidFill>
                  <a:schemeClr val="accent1"/>
                </a:solidFill>
              </a:rPr>
              <a:t>Structuring Tasks:</a:t>
            </a:r>
          </a:p>
          <a:p>
            <a:endParaRPr lang="en-US" sz="4400" dirty="0">
              <a:solidFill>
                <a:schemeClr val="accent1"/>
              </a:solidFill>
            </a:endParaRPr>
          </a:p>
          <a:p>
            <a:r>
              <a:rPr lang="en-US" sz="4400" dirty="0"/>
              <a:t>Organizing starts with breaking down the overall goals into smaller, manageable tasks. Each task is assigned to individuals or teams based on their skills and responsibilities.</a:t>
            </a:r>
          </a:p>
          <a:p>
            <a:endParaRPr lang="en-AE"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3168213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Key Elements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lstStyle/>
          <a:p>
            <a:r>
              <a:rPr lang="en-US" sz="4400" dirty="0">
                <a:solidFill>
                  <a:schemeClr val="accent1"/>
                </a:solidFill>
              </a:rPr>
              <a:t>Creating Roles and Responsibilities:</a:t>
            </a:r>
          </a:p>
          <a:p>
            <a:endParaRPr lang="en-US" dirty="0">
              <a:solidFill>
                <a:schemeClr val="accent1"/>
              </a:solidFill>
            </a:endParaRPr>
          </a:p>
          <a:p>
            <a:r>
              <a:rPr lang="en-US" sz="4000" dirty="0"/>
              <a:t>Once tasks are identified, organizing involves defining roles and responsibilities. This means determining who is responsible for what and ensuring that everyone knows their part in achieving the goals.</a:t>
            </a:r>
          </a:p>
          <a:p>
            <a:endParaRPr lang="en-AE"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1630329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Key Elements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lstStyle/>
          <a:p>
            <a:r>
              <a:rPr lang="en-US" sz="4000" dirty="0">
                <a:solidFill>
                  <a:schemeClr val="accent1"/>
                </a:solidFill>
              </a:rPr>
              <a:t>Establishing a Hierarchy</a:t>
            </a:r>
            <a:r>
              <a:rPr lang="ar-SA" sz="4000" dirty="0">
                <a:solidFill>
                  <a:schemeClr val="accent1"/>
                </a:solidFill>
              </a:rPr>
              <a:t> التسلسل الهرمي </a:t>
            </a:r>
            <a:r>
              <a:rPr lang="en-US" sz="4000" dirty="0">
                <a:solidFill>
                  <a:schemeClr val="accent1"/>
                </a:solidFill>
              </a:rPr>
              <a:t>:</a:t>
            </a:r>
          </a:p>
          <a:p>
            <a:endParaRPr lang="en-US" sz="4000" dirty="0"/>
          </a:p>
          <a:p>
            <a:r>
              <a:rPr lang="en-US" sz="4000" dirty="0"/>
              <a:t>Organizing also involves creating a structure or hierarchy within the organization. This means arranging positions from top to bottom, like a pyramid</a:t>
            </a:r>
            <a:r>
              <a:rPr lang="ar-SA" sz="4000" dirty="0"/>
              <a:t>هرم </a:t>
            </a:r>
            <a:r>
              <a:rPr lang="en-US" sz="4000" dirty="0"/>
              <a:t>, with clear lines of authority and reporting.</a:t>
            </a:r>
          </a:p>
          <a:p>
            <a:endParaRPr lang="en-AE"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Tree>
    <p:extLst>
      <p:ext uri="{BB962C8B-B14F-4D97-AF65-F5344CB8AC3E}">
        <p14:creationId xmlns:p14="http://schemas.microsoft.com/office/powerpoint/2010/main" val="2207483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Key Elements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lstStyle/>
          <a:p>
            <a:r>
              <a:rPr lang="en-US" sz="4000" dirty="0">
                <a:solidFill>
                  <a:schemeClr val="accent1"/>
                </a:solidFill>
              </a:rPr>
              <a:t>Coordinating Activities:</a:t>
            </a:r>
          </a:p>
          <a:p>
            <a:endParaRPr lang="en-US" sz="4000" dirty="0"/>
          </a:p>
          <a:p>
            <a:r>
              <a:rPr lang="en-US" sz="4000" dirty="0"/>
              <a:t>Coordination is a big part of organizing. It's about ensuring that all the tasks and activities are linked together in a way that contributes to the organization's overall success.</a:t>
            </a:r>
          </a:p>
          <a:p>
            <a:endParaRPr lang="en-AE"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494337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Key Elements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a:bodyPr>
          <a:lstStyle/>
          <a:p>
            <a:r>
              <a:rPr lang="en-US" sz="4000" dirty="0">
                <a:solidFill>
                  <a:schemeClr val="accent1"/>
                </a:solidFill>
              </a:rPr>
              <a:t>Allocating Resources:</a:t>
            </a:r>
          </a:p>
          <a:p>
            <a:endParaRPr lang="en-US" sz="4000" dirty="0"/>
          </a:p>
          <a:p>
            <a:r>
              <a:rPr lang="en-US" sz="4000" dirty="0"/>
              <a:t>Organizing includes ensuring that resources, such as human resources (employees), financial resources (budget), and physical resources (equipment), are allocated effectively to support the tasks and activities.</a:t>
            </a:r>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Tree>
    <p:extLst>
      <p:ext uri="{BB962C8B-B14F-4D97-AF65-F5344CB8AC3E}">
        <p14:creationId xmlns:p14="http://schemas.microsoft.com/office/powerpoint/2010/main" val="282391654"/>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a:blipFill>
            <a:blip r:embed="rId2"/>
            <a:tile tx="0" ty="0" sx="100000" sy="100000" flip="none" algn="tl"/>
          </a:blipFill>
        </p:spPr>
        <p:txBody>
          <a:bodyPr>
            <a:normAutofit/>
          </a:bodyPr>
          <a:lstStyle/>
          <a:p>
            <a:r>
              <a:rPr lang="en-US" sz="6000" dirty="0">
                <a:solidFill>
                  <a:schemeClr val="accent4">
                    <a:lumMod val="20000"/>
                    <a:lumOff val="80000"/>
                  </a:schemeClr>
                </a:solidFill>
              </a:rPr>
              <a:t>Importance of Organizing:</a:t>
            </a:r>
            <a:endParaRPr lang="en-AE" sz="6000" dirty="0">
              <a:solidFill>
                <a:schemeClr val="accent4">
                  <a:lumMod val="20000"/>
                  <a:lumOff val="80000"/>
                </a:schemeClr>
              </a:solidFill>
            </a:endParaRPr>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a:bodyPr>
          <a:lstStyle/>
          <a:p>
            <a:r>
              <a:rPr lang="en-US" sz="4000" dirty="0">
                <a:solidFill>
                  <a:schemeClr val="accent1"/>
                </a:solidFill>
              </a:rPr>
              <a:t>Efficient Use of Resources:</a:t>
            </a:r>
          </a:p>
          <a:p>
            <a:endParaRPr lang="en-US" sz="4000" dirty="0">
              <a:solidFill>
                <a:schemeClr val="accent1"/>
              </a:solidFill>
            </a:endParaRPr>
          </a:p>
          <a:p>
            <a:r>
              <a:rPr lang="en-US" sz="4000" dirty="0"/>
              <a:t>Organizations can use their resources efficiently by organizing tasks and allocating resources effectively. </a:t>
            </a:r>
          </a:p>
          <a:p>
            <a:r>
              <a:rPr lang="en-US" sz="4000" dirty="0"/>
              <a:t>This helps in getting the most out of what the organization has.</a:t>
            </a:r>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Tree>
    <p:extLst>
      <p:ext uri="{BB962C8B-B14F-4D97-AF65-F5344CB8AC3E}">
        <p14:creationId xmlns:p14="http://schemas.microsoft.com/office/powerpoint/2010/main" val="3998423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Importance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a:bodyPr>
          <a:lstStyle/>
          <a:p>
            <a:r>
              <a:rPr lang="en-US" sz="4000" dirty="0">
                <a:solidFill>
                  <a:schemeClr val="accent1"/>
                </a:solidFill>
              </a:rPr>
              <a:t>Clear Structure:</a:t>
            </a:r>
          </a:p>
          <a:p>
            <a:endParaRPr lang="en-US" sz="4000" dirty="0"/>
          </a:p>
          <a:p>
            <a:r>
              <a:rPr lang="en-US" sz="4000" dirty="0"/>
              <a:t>Organizing provides a clear structure to the organization, which helps everyone understand their roles and responsibilities. This clarity reduces confusion and improves efficiency.</a:t>
            </a:r>
          </a:p>
          <a:p>
            <a:endParaRPr lang="en-US" sz="4000"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196908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00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solidFill>
                  <a:srgbClr val="FF0000"/>
                </a:solidFill>
              </a:rPr>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0000" lnSpcReduction="20000"/>
          </a:bodyPr>
          <a:lstStyle/>
          <a:p>
            <a:pPr marL="514350" indent="-514350">
              <a:lnSpc>
                <a:spcPct val="150000"/>
              </a:lnSpc>
              <a:buFont typeface="+mj-lt"/>
              <a:buAutoNum type="arabicPeriod" startAt="6"/>
            </a:pPr>
            <a:r>
              <a:rPr lang="en-US" sz="3200" dirty="0"/>
              <a:t>Mr. </a:t>
            </a:r>
            <a:r>
              <a:rPr lang="en-US" sz="3200" dirty="0" err="1"/>
              <a:t>Playwell</a:t>
            </a:r>
            <a:r>
              <a:rPr lang="en-US" sz="3200" dirty="0"/>
              <a:t>, the owner of </a:t>
            </a:r>
            <a:r>
              <a:rPr lang="en-US" sz="3200" dirty="0" err="1"/>
              <a:t>Playtopia</a:t>
            </a:r>
            <a:endParaRPr lang="en-US" sz="3200" dirty="0"/>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93812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Importance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a:bodyPr>
          <a:lstStyle/>
          <a:p>
            <a:r>
              <a:rPr lang="en-US" sz="4000" dirty="0">
                <a:solidFill>
                  <a:schemeClr val="accent1"/>
                </a:solidFill>
              </a:rPr>
              <a:t>Better Coordination:</a:t>
            </a:r>
          </a:p>
          <a:p>
            <a:endParaRPr lang="en-US" sz="4000" dirty="0"/>
          </a:p>
          <a:p>
            <a:r>
              <a:rPr lang="en-US" sz="4000" dirty="0"/>
              <a:t>When tasks are well-organized, it becomes easier to coordinate activities. This ensures that different parts of the organization work together smoothly to achieve common goals.</a:t>
            </a:r>
          </a:p>
          <a:p>
            <a:endParaRPr lang="en-US" sz="4000"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3336169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Importance of 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a:bodyPr>
          <a:lstStyle/>
          <a:p>
            <a:r>
              <a:rPr lang="en-US" sz="4000" dirty="0">
                <a:solidFill>
                  <a:schemeClr val="accent1"/>
                </a:solidFill>
              </a:rPr>
              <a:t>Improved Communication:</a:t>
            </a:r>
          </a:p>
          <a:p>
            <a:endParaRPr lang="en-US" sz="4000" dirty="0">
              <a:solidFill>
                <a:schemeClr val="accent1"/>
              </a:solidFill>
            </a:endParaRPr>
          </a:p>
          <a:p>
            <a:r>
              <a:rPr lang="en-US" sz="4000" dirty="0"/>
              <a:t>A well-organized structure promotes better communication within the organization. </a:t>
            </a:r>
          </a:p>
          <a:p>
            <a:r>
              <a:rPr lang="en-US" sz="4000" dirty="0"/>
              <a:t>Clear lines of authority and reporting make it easier for information to flow smoothly.</a:t>
            </a:r>
          </a:p>
          <a:p>
            <a:endParaRPr lang="en-US" sz="4000" dirty="0"/>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3423389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D4FF-5EF6-4174-5CB2-5ED5F09A8F0F}"/>
              </a:ext>
            </a:extLst>
          </p:cNvPr>
          <p:cNvSpPr>
            <a:spLocks noGrp="1"/>
          </p:cNvSpPr>
          <p:nvPr>
            <p:ph type="title"/>
          </p:nvPr>
        </p:nvSpPr>
        <p:spPr/>
        <p:txBody>
          <a:bodyPr>
            <a:normAutofit/>
          </a:bodyPr>
          <a:lstStyle/>
          <a:p>
            <a:r>
              <a:rPr lang="en-US" sz="6000" dirty="0"/>
              <a:t>Organizing</a:t>
            </a:r>
            <a:endParaRPr lang="en-AE" sz="6000" dirty="0"/>
          </a:p>
        </p:txBody>
      </p:sp>
      <p:sp>
        <p:nvSpPr>
          <p:cNvPr id="3" name="Content Placeholder 2">
            <a:extLst>
              <a:ext uri="{FF2B5EF4-FFF2-40B4-BE49-F238E27FC236}">
                <a16:creationId xmlns:a16="http://schemas.microsoft.com/office/drawing/2014/main" id="{C5CA45DA-46E2-7177-2999-4639C47B5CC4}"/>
              </a:ext>
            </a:extLst>
          </p:cNvPr>
          <p:cNvSpPr>
            <a:spLocks noGrp="1"/>
          </p:cNvSpPr>
          <p:nvPr>
            <p:ph idx="1"/>
          </p:nvPr>
        </p:nvSpPr>
        <p:spPr/>
        <p:txBody>
          <a:bodyPr>
            <a:normAutofit lnSpcReduction="10000"/>
          </a:bodyPr>
          <a:lstStyle/>
          <a:p>
            <a:r>
              <a:rPr lang="en-US" sz="4000" dirty="0"/>
              <a:t>In summary, </a:t>
            </a:r>
            <a:r>
              <a:rPr lang="en-US" sz="4000" dirty="0">
                <a:solidFill>
                  <a:schemeClr val="accent1"/>
                </a:solidFill>
              </a:rPr>
              <a:t>organizing</a:t>
            </a:r>
            <a:r>
              <a:rPr lang="en-US" sz="4000" dirty="0"/>
              <a:t> in management is about arranging tasks, defining roles, establishing a hierarchy, coordinating activities, and allocating resources effectively to achieve organizational goals. It brings order and structure to the organization, contributing to the efficient use of resources and overall success.</a:t>
            </a:r>
          </a:p>
        </p:txBody>
      </p:sp>
      <p:sp>
        <p:nvSpPr>
          <p:cNvPr id="4" name="Slide Number Placeholder 3">
            <a:extLst>
              <a:ext uri="{FF2B5EF4-FFF2-40B4-BE49-F238E27FC236}">
                <a16:creationId xmlns:a16="http://schemas.microsoft.com/office/drawing/2014/main" id="{60F99DE2-54EE-D5E6-C972-CE1E9A43B7E8}"/>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30567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lnSpcReduction="10000"/>
          </a:bodyPr>
          <a:lstStyle/>
          <a:p>
            <a:pPr>
              <a:lnSpc>
                <a:spcPct val="110000"/>
              </a:lnSpc>
            </a:pPr>
            <a:r>
              <a:rPr lang="en-US" sz="3600" dirty="0"/>
              <a:t>1.	Explain what </a:t>
            </a:r>
            <a:r>
              <a:rPr lang="en-US" sz="3600" dirty="0">
                <a:solidFill>
                  <a:schemeClr val="accent1"/>
                </a:solidFill>
              </a:rPr>
              <a:t>organizational structure </a:t>
            </a:r>
            <a:r>
              <a:rPr lang="en-US" sz="3600" dirty="0"/>
              <a:t>means for a company. How does it like a blueprint, and why is it important?</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lnSpcReduction="10000"/>
          </a:bodyPr>
          <a:lstStyle/>
          <a:p>
            <a:r>
              <a:rPr lang="en-US" dirty="0">
                <a:solidFill>
                  <a:srgbClr val="FF0000"/>
                </a:solidFill>
              </a:rPr>
              <a:t>Answer:</a:t>
            </a:r>
          </a:p>
          <a:p>
            <a:r>
              <a:rPr lang="en-US" dirty="0"/>
              <a:t>Organizational structure is like a blueprint because it helps arrange tasks, roles, and responsibilities in a company. </a:t>
            </a:r>
            <a:r>
              <a:rPr lang="en-US" dirty="0">
                <a:solidFill>
                  <a:schemeClr val="accent1"/>
                </a:solidFill>
              </a:rPr>
              <a:t>It's important because it provides a clear plan for how the organization works, reducing confusion and ensuring everyone knows their part.</a:t>
            </a:r>
            <a:endParaRPr lang="en-AE" dirty="0">
              <a:solidFill>
                <a:schemeClr val="accent1"/>
              </a:solidFill>
            </a:endParaRPr>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23</a:t>
            </a:fld>
            <a:endParaRPr lang="en-AE" dirty="0"/>
          </a:p>
        </p:txBody>
      </p:sp>
    </p:spTree>
    <p:extLst>
      <p:ext uri="{BB962C8B-B14F-4D97-AF65-F5344CB8AC3E}">
        <p14:creationId xmlns:p14="http://schemas.microsoft.com/office/powerpoint/2010/main" val="207089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a:bodyPr>
          <a:lstStyle/>
          <a:p>
            <a:pPr>
              <a:lnSpc>
                <a:spcPct val="110000"/>
              </a:lnSpc>
            </a:pPr>
            <a:r>
              <a:rPr lang="en-US" sz="3600" dirty="0"/>
              <a:t>2.	Describe the concept of </a:t>
            </a:r>
            <a:r>
              <a:rPr lang="en-US" sz="3600" dirty="0">
                <a:solidFill>
                  <a:schemeClr val="accent1"/>
                </a:solidFill>
              </a:rPr>
              <a:t>allocating resources</a:t>
            </a:r>
            <a:r>
              <a:rPr lang="en-US" sz="3600" dirty="0"/>
              <a:t>. What is it like deciding where to use tools, and why is it necessary for a company?</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a:bodyPr>
          <a:lstStyle/>
          <a:p>
            <a:r>
              <a:rPr lang="en-US" dirty="0">
                <a:solidFill>
                  <a:srgbClr val="FF0000"/>
                </a:solidFill>
              </a:rPr>
              <a:t>Answer</a:t>
            </a:r>
            <a:r>
              <a:rPr lang="en-US" dirty="0"/>
              <a:t>:</a:t>
            </a:r>
          </a:p>
          <a:p>
            <a:r>
              <a:rPr lang="en-US" dirty="0"/>
              <a:t>Allocating resources is like deciding where to use tools, and determining where to put people, money, and equipment. </a:t>
            </a:r>
            <a:r>
              <a:rPr lang="en-US" dirty="0">
                <a:solidFill>
                  <a:schemeClr val="accent1"/>
                </a:solidFill>
              </a:rPr>
              <a:t>It's necessary for a company to make sure everything gets done efficiently and that resources are used in the right places.</a:t>
            </a:r>
            <a:endParaRPr lang="en-AE" dirty="0">
              <a:solidFill>
                <a:schemeClr val="accent1"/>
              </a:solidFill>
            </a:endParaRPr>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24</a:t>
            </a:fld>
            <a:endParaRPr lang="en-AE" dirty="0"/>
          </a:p>
        </p:txBody>
      </p:sp>
    </p:spTree>
    <p:extLst>
      <p:ext uri="{BB962C8B-B14F-4D97-AF65-F5344CB8AC3E}">
        <p14:creationId xmlns:p14="http://schemas.microsoft.com/office/powerpoint/2010/main" val="198815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a:bodyPr>
          <a:lstStyle/>
          <a:p>
            <a:pPr>
              <a:lnSpc>
                <a:spcPct val="110000"/>
              </a:lnSpc>
            </a:pPr>
            <a:r>
              <a:rPr lang="en-US" sz="3600" dirty="0"/>
              <a:t>3.	What does the term "</a:t>
            </a:r>
            <a:r>
              <a:rPr lang="en-US" sz="3600" dirty="0">
                <a:solidFill>
                  <a:schemeClr val="accent1"/>
                </a:solidFill>
              </a:rPr>
              <a:t>budget</a:t>
            </a:r>
            <a:r>
              <a:rPr lang="en-US" sz="3600" dirty="0"/>
              <a:t>" mean for an organization? Compare it to making a shopping list and explain why having a budget is important.</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a:bodyPr>
          <a:lstStyle/>
          <a:p>
            <a:r>
              <a:rPr lang="en-US" dirty="0">
                <a:solidFill>
                  <a:srgbClr val="FF0000"/>
                </a:solidFill>
              </a:rPr>
              <a:t>Answer</a:t>
            </a:r>
            <a:r>
              <a:rPr lang="en-US" dirty="0"/>
              <a:t>:</a:t>
            </a:r>
          </a:p>
          <a:p>
            <a:pPr>
              <a:lnSpc>
                <a:spcPct val="100000"/>
              </a:lnSpc>
            </a:pPr>
            <a:r>
              <a:rPr lang="en-US" dirty="0"/>
              <a:t>A budget is a plan for money, like making a shopping list before going to the store. </a:t>
            </a:r>
            <a:r>
              <a:rPr lang="en-US" dirty="0">
                <a:solidFill>
                  <a:schemeClr val="accent1"/>
                </a:solidFill>
              </a:rPr>
              <a:t>It's important for an organization because it helps manage expenses, ensures money is spent wisely, and helps achieve financial goals.</a:t>
            </a:r>
            <a:endParaRPr lang="en-AE" dirty="0">
              <a:solidFill>
                <a:schemeClr val="accent1"/>
              </a:solidFill>
            </a:endParaRPr>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25</a:t>
            </a:fld>
            <a:endParaRPr lang="en-AE" dirty="0"/>
          </a:p>
        </p:txBody>
      </p:sp>
    </p:spTree>
    <p:extLst>
      <p:ext uri="{BB962C8B-B14F-4D97-AF65-F5344CB8AC3E}">
        <p14:creationId xmlns:p14="http://schemas.microsoft.com/office/powerpoint/2010/main" val="171285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anim calcmode="lin" valueType="num">
                                      <p:cBhvr>
                                        <p:cTn id="8" dur="2000" fill="hold"/>
                                        <p:tgtEl>
                                          <p:spTgt spid="4">
                                            <p:bg/>
                                          </p:spTgt>
                                        </p:tgtEl>
                                        <p:attrNameLst>
                                          <p:attrName>ppt_w</p:attrName>
                                        </p:attrNameLst>
                                      </p:cBhvr>
                                      <p:tavLst>
                                        <p:tav tm="0" fmla="#ppt_w*sin(2.5*pi*$)">
                                          <p:val>
                                            <p:fltVal val="0"/>
                                          </p:val>
                                        </p:tav>
                                        <p:tav tm="100000">
                                          <p:val>
                                            <p:fltVal val="1"/>
                                          </p:val>
                                        </p:tav>
                                      </p:tavLst>
                                    </p:anim>
                                    <p:anim calcmode="lin" valueType="num">
                                      <p:cBhvr>
                                        <p:cTn id="9"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fontScale="85000" lnSpcReduction="20000"/>
          </a:bodyPr>
          <a:lstStyle/>
          <a:p>
            <a:pPr>
              <a:lnSpc>
                <a:spcPct val="110000"/>
              </a:lnSpc>
            </a:pPr>
            <a:r>
              <a:rPr lang="en-US" sz="3600" dirty="0"/>
              <a:t>4.	Illustrate the concept of </a:t>
            </a:r>
            <a:r>
              <a:rPr lang="en-US" sz="3600" dirty="0">
                <a:solidFill>
                  <a:schemeClr val="accent1"/>
                </a:solidFill>
              </a:rPr>
              <a:t>coordinating resources </a:t>
            </a:r>
            <a:r>
              <a:rPr lang="en-US" sz="3600" dirty="0"/>
              <a:t>with a simple analogy</a:t>
            </a:r>
            <a:r>
              <a:rPr lang="ar-SA" sz="3600" dirty="0"/>
              <a:t>تشابه جزئي</a:t>
            </a:r>
            <a:r>
              <a:rPr lang="en-US" sz="3600" dirty="0"/>
              <a:t>. How is coordinating resources like making sure all parts of a machine work together, and why is it crucial for the success of a company?</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fontScale="85000" lnSpcReduction="20000"/>
          </a:bodyPr>
          <a:lstStyle/>
          <a:p>
            <a:r>
              <a:rPr lang="en-US" dirty="0">
                <a:solidFill>
                  <a:srgbClr val="FF0000"/>
                </a:solidFill>
              </a:rPr>
              <a:t>Answer</a:t>
            </a:r>
            <a:r>
              <a:rPr lang="en-US" dirty="0"/>
              <a:t>:</a:t>
            </a:r>
          </a:p>
          <a:p>
            <a:r>
              <a:rPr lang="en-US" sz="3800" dirty="0"/>
              <a:t>Coordinating resources is like ensuring all machine parts work together smoothly. </a:t>
            </a:r>
            <a:r>
              <a:rPr lang="en-US" sz="3800" dirty="0">
                <a:solidFill>
                  <a:schemeClr val="accent1"/>
                </a:solidFill>
              </a:rPr>
              <a:t>It's crucial for a company's success because it ensures that people, money, and tools are organized and managed efficiently to achieve common goals.</a:t>
            </a:r>
            <a:endParaRPr lang="en-AE" sz="3800" dirty="0">
              <a:solidFill>
                <a:schemeClr val="accent1"/>
              </a:solidFill>
            </a:endParaRPr>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26</a:t>
            </a:fld>
            <a:endParaRPr lang="en-AE" dirty="0"/>
          </a:p>
        </p:txBody>
      </p:sp>
    </p:spTree>
    <p:extLst>
      <p:ext uri="{BB962C8B-B14F-4D97-AF65-F5344CB8AC3E}">
        <p14:creationId xmlns:p14="http://schemas.microsoft.com/office/powerpoint/2010/main" val="268313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5D6-184F-7964-2DDF-D3346A8A029D}"/>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9D1E90C6-3F3A-7775-F85A-3748EDFB88F7}"/>
              </a:ext>
            </a:extLst>
          </p:cNvPr>
          <p:cNvSpPr>
            <a:spLocks noGrp="1"/>
          </p:cNvSpPr>
          <p:nvPr>
            <p:ph sz="half" idx="1"/>
          </p:nvPr>
        </p:nvSpPr>
        <p:spPr/>
        <p:txBody>
          <a:bodyPr>
            <a:normAutofit fontScale="92500" lnSpcReduction="20000"/>
          </a:bodyPr>
          <a:lstStyle/>
          <a:p>
            <a:pPr>
              <a:lnSpc>
                <a:spcPct val="110000"/>
              </a:lnSpc>
            </a:pPr>
            <a:r>
              <a:rPr lang="en-US" sz="3600" dirty="0"/>
              <a:t>5.	Explain the idea of </a:t>
            </a:r>
            <a:r>
              <a:rPr lang="en-US" sz="3600" dirty="0">
                <a:solidFill>
                  <a:schemeClr val="accent1"/>
                </a:solidFill>
              </a:rPr>
              <a:t>lines of authority </a:t>
            </a:r>
            <a:r>
              <a:rPr lang="en-US" sz="3600" dirty="0"/>
              <a:t>within an organization. How are lines of authority similar to the rules in a game, and why is it important for employees to know who is in charge?</a:t>
            </a:r>
            <a:endParaRPr lang="en-AE" sz="3600" dirty="0"/>
          </a:p>
        </p:txBody>
      </p:sp>
      <p:sp>
        <p:nvSpPr>
          <p:cNvPr id="4" name="Content Placeholder 3">
            <a:extLst>
              <a:ext uri="{FF2B5EF4-FFF2-40B4-BE49-F238E27FC236}">
                <a16:creationId xmlns:a16="http://schemas.microsoft.com/office/drawing/2014/main" id="{C46B88CA-A9FD-1AEF-F267-F102011E108A}"/>
              </a:ext>
            </a:extLst>
          </p:cNvPr>
          <p:cNvSpPr>
            <a:spLocks noGrp="1"/>
          </p:cNvSpPr>
          <p:nvPr>
            <p:ph sz="half" idx="2"/>
          </p:nvPr>
        </p:nvSpPr>
        <p:spPr/>
        <p:txBody>
          <a:bodyPr>
            <a:normAutofit fontScale="92500" lnSpcReduction="20000"/>
          </a:bodyPr>
          <a:lstStyle/>
          <a:p>
            <a:r>
              <a:rPr lang="en-US" dirty="0">
                <a:solidFill>
                  <a:srgbClr val="FF0000"/>
                </a:solidFill>
              </a:rPr>
              <a:t>Answer</a:t>
            </a:r>
            <a:r>
              <a:rPr lang="en-US" dirty="0"/>
              <a:t>:</a:t>
            </a:r>
          </a:p>
          <a:p>
            <a:r>
              <a:rPr lang="en-US" sz="3800" dirty="0"/>
              <a:t>Lines of authority are like the rules in a game, showing who is in charge and who reports to whom. </a:t>
            </a:r>
            <a:r>
              <a:rPr lang="en-US" sz="3800" dirty="0">
                <a:solidFill>
                  <a:schemeClr val="accent1"/>
                </a:solidFill>
              </a:rPr>
              <a:t>Employees need to know for clarity in decision-making, understand roles, and know whom to approach for help or permission.</a:t>
            </a:r>
            <a:endParaRPr lang="en-AE" sz="3800" dirty="0">
              <a:solidFill>
                <a:schemeClr val="accent1"/>
              </a:solidFill>
            </a:endParaRPr>
          </a:p>
        </p:txBody>
      </p:sp>
      <p:sp>
        <p:nvSpPr>
          <p:cNvPr id="5" name="Slide Number Placeholder 4">
            <a:extLst>
              <a:ext uri="{FF2B5EF4-FFF2-40B4-BE49-F238E27FC236}">
                <a16:creationId xmlns:a16="http://schemas.microsoft.com/office/drawing/2014/main" id="{8A9CFF31-A17A-4A08-6D06-E2A53D63572C}"/>
              </a:ext>
            </a:extLst>
          </p:cNvPr>
          <p:cNvSpPr>
            <a:spLocks noGrp="1"/>
          </p:cNvSpPr>
          <p:nvPr>
            <p:ph type="sldNum" sz="quarter" idx="12"/>
          </p:nvPr>
        </p:nvSpPr>
        <p:spPr/>
        <p:txBody>
          <a:bodyPr/>
          <a:lstStyle/>
          <a:p>
            <a:fld id="{24E1593F-C6A5-48D7-8322-BC8526C86B25}" type="slidenum">
              <a:rPr lang="en-AE" smtClean="0"/>
              <a:pPr/>
              <a:t>27</a:t>
            </a:fld>
            <a:endParaRPr lang="en-AE" dirty="0"/>
          </a:p>
        </p:txBody>
      </p:sp>
    </p:spTree>
    <p:extLst>
      <p:ext uri="{BB962C8B-B14F-4D97-AF65-F5344CB8AC3E}">
        <p14:creationId xmlns:p14="http://schemas.microsoft.com/office/powerpoint/2010/main" val="23756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026-CBF8-346D-CAA3-F5B4AF9B86C4}"/>
              </a:ext>
            </a:extLst>
          </p:cNvPr>
          <p:cNvSpPr>
            <a:spLocks noGrp="1"/>
          </p:cNvSpPr>
          <p:nvPr>
            <p:ph type="title"/>
          </p:nvPr>
        </p:nvSpPr>
        <p:spPr/>
        <p:txBody>
          <a:bodyPr/>
          <a:lstStyle/>
          <a:p>
            <a:r>
              <a:rPr lang="en-US" dirty="0"/>
              <a:t>Fill in the blanks with the most appropriate words from the table.</a:t>
            </a:r>
            <a:endParaRPr lang="en-AE" dirty="0"/>
          </a:p>
        </p:txBody>
      </p:sp>
      <p:sp>
        <p:nvSpPr>
          <p:cNvPr id="3" name="Content Placeholder 2">
            <a:extLst>
              <a:ext uri="{FF2B5EF4-FFF2-40B4-BE49-F238E27FC236}">
                <a16:creationId xmlns:a16="http://schemas.microsoft.com/office/drawing/2014/main" id="{9FC8D8B2-C4BF-F316-582F-9ECEFCA6D1A0}"/>
              </a:ext>
            </a:extLst>
          </p:cNvPr>
          <p:cNvSpPr>
            <a:spLocks noGrp="1"/>
          </p:cNvSpPr>
          <p:nvPr>
            <p:ph idx="1"/>
          </p:nvPr>
        </p:nvSpPr>
        <p:spPr/>
        <p:txBody>
          <a:bodyPr>
            <a:normAutofit/>
          </a:bodyPr>
          <a:lstStyle/>
          <a:p>
            <a:pPr marL="0" algn="ctr" rtl="0" eaLnBrk="1" fontAlgn="t" latinLnBrk="0" hangingPunct="1">
              <a:lnSpc>
                <a:spcPct val="107000"/>
              </a:lnSpc>
              <a:spcBef>
                <a:spcPts val="0"/>
              </a:spcBef>
              <a:spcAft>
                <a:spcPts val="800"/>
              </a:spcAft>
            </a:pPr>
            <a:r>
              <a:rPr lang="en-AE" sz="1800" b="1" i="0" u="none" strike="noStrike" kern="100" dirty="0" err="1">
                <a:solidFill>
                  <a:srgbClr val="FFFFFF"/>
                </a:solidFill>
                <a:effectLst/>
                <a:latin typeface="Times New Roman" panose="02020603050405020304" pitchFamily="18" charset="0"/>
                <a:ea typeface="Calibri" panose="020F0502020204030204" pitchFamily="34" charset="0"/>
              </a:rPr>
              <a:t>iswith</a:t>
            </a:r>
            <a:endParaRPr lang="en-AE" sz="1800" b="0" i="0" u="none" strike="noStrike" dirty="0">
              <a:effectLst/>
              <a:latin typeface="Arial" panose="020B0604020202020204" pitchFamily="34" charset="0"/>
            </a:endParaRPr>
          </a:p>
          <a:p>
            <a:r>
              <a:rPr lang="en-US" dirty="0"/>
              <a:t>Organizing is one of the key functions of management that involves arranging and structuring resources and tasks within an organization (1) …….. achieve specific goals. It's like putting all the puzzle pieces together to ensure everything works smoothly.</a:t>
            </a:r>
          </a:p>
          <a:p>
            <a:endParaRPr lang="en-US" dirty="0"/>
          </a:p>
          <a:p>
            <a:r>
              <a:rPr lang="en-US" dirty="0"/>
              <a:t>Structuring Tasks: Organizing starts (2) …….. breaking down the overall goals into smaller, manageable tasks. Each task is assigned to individuals or teams based on their skills and responsibilities.</a:t>
            </a:r>
          </a:p>
        </p:txBody>
      </p:sp>
      <p:sp>
        <p:nvSpPr>
          <p:cNvPr id="4" name="Slide Number Placeholder 3">
            <a:extLst>
              <a:ext uri="{FF2B5EF4-FFF2-40B4-BE49-F238E27FC236}">
                <a16:creationId xmlns:a16="http://schemas.microsoft.com/office/drawing/2014/main" id="{F86092EF-01F8-8087-EB44-4AAA05031140}"/>
              </a:ext>
            </a:extLst>
          </p:cNvPr>
          <p:cNvSpPr>
            <a:spLocks noGrp="1"/>
          </p:cNvSpPr>
          <p:nvPr>
            <p:ph type="sldNum" sz="quarter" idx="12"/>
          </p:nvPr>
        </p:nvSpPr>
        <p:spPr/>
        <p:txBody>
          <a:bodyPr/>
          <a:lstStyle/>
          <a:p>
            <a:fld id="{9D7E10A5-D6BE-49F1-B6B0-3994C46CDFDC}" type="slidenum">
              <a:rPr lang="en-AE" smtClean="0"/>
              <a:pPr/>
              <a:t>28</a:t>
            </a:fld>
            <a:endParaRPr lang="en-AE" dirty="0"/>
          </a:p>
        </p:txBody>
      </p:sp>
      <p:graphicFrame>
        <p:nvGraphicFramePr>
          <p:cNvPr id="7" name="Table 6">
            <a:extLst>
              <a:ext uri="{FF2B5EF4-FFF2-40B4-BE49-F238E27FC236}">
                <a16:creationId xmlns:a16="http://schemas.microsoft.com/office/drawing/2014/main" id="{C93C8008-D874-5893-C2E9-E13614119C65}"/>
              </a:ext>
            </a:extLst>
          </p:cNvPr>
          <p:cNvGraphicFramePr>
            <a:graphicFrameLocks noGrp="1"/>
          </p:cNvGraphicFramePr>
          <p:nvPr>
            <p:extLst>
              <p:ext uri="{D42A27DB-BD31-4B8C-83A1-F6EECF244321}">
                <p14:modId xmlns:p14="http://schemas.microsoft.com/office/powerpoint/2010/main" val="3200574043"/>
              </p:ext>
            </p:extLst>
          </p:nvPr>
        </p:nvGraphicFramePr>
        <p:xfrm>
          <a:off x="2032000" y="1898226"/>
          <a:ext cx="8128000" cy="48666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76745303"/>
                    </a:ext>
                  </a:extLst>
                </a:gridCol>
                <a:gridCol w="2032000">
                  <a:extLst>
                    <a:ext uri="{9D8B030D-6E8A-4147-A177-3AD203B41FA5}">
                      <a16:colId xmlns:a16="http://schemas.microsoft.com/office/drawing/2014/main" val="1853571429"/>
                    </a:ext>
                  </a:extLst>
                </a:gridCol>
                <a:gridCol w="2032000">
                  <a:extLst>
                    <a:ext uri="{9D8B030D-6E8A-4147-A177-3AD203B41FA5}">
                      <a16:colId xmlns:a16="http://schemas.microsoft.com/office/drawing/2014/main" val="3096686569"/>
                    </a:ext>
                  </a:extLst>
                </a:gridCol>
                <a:gridCol w="2032000">
                  <a:extLst>
                    <a:ext uri="{9D8B030D-6E8A-4147-A177-3AD203B41FA5}">
                      <a16:colId xmlns:a16="http://schemas.microsoft.com/office/drawing/2014/main" val="1985144705"/>
                    </a:ext>
                  </a:extLst>
                </a:gridCol>
              </a:tblGrid>
              <a:tr h="370840">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is</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with</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to</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of</a:t>
                      </a:r>
                    </a:p>
                  </a:txBody>
                  <a:tcPr marL="68580" marR="68580" marT="0" marB="0"/>
                </a:tc>
                <a:extLst>
                  <a:ext uri="{0D108BD9-81ED-4DB2-BD59-A6C34878D82A}">
                    <a16:rowId xmlns:a16="http://schemas.microsoft.com/office/drawing/2014/main" val="2386097945"/>
                  </a:ext>
                </a:extLst>
              </a:tr>
            </a:tbl>
          </a:graphicData>
        </a:graphic>
      </p:graphicFrame>
      <p:sp>
        <p:nvSpPr>
          <p:cNvPr id="8" name="TextBox 7">
            <a:extLst>
              <a:ext uri="{FF2B5EF4-FFF2-40B4-BE49-F238E27FC236}">
                <a16:creationId xmlns:a16="http://schemas.microsoft.com/office/drawing/2014/main" id="{67E69019-9080-DF18-BECE-A72674915EEC}"/>
              </a:ext>
            </a:extLst>
          </p:cNvPr>
          <p:cNvSpPr txBox="1"/>
          <p:nvPr/>
        </p:nvSpPr>
        <p:spPr>
          <a:xfrm>
            <a:off x="3627120" y="2956560"/>
            <a:ext cx="914400" cy="769441"/>
          </a:xfrm>
          <a:prstGeom prst="rect">
            <a:avLst/>
          </a:prstGeom>
          <a:noFill/>
        </p:spPr>
        <p:txBody>
          <a:bodyPr wrap="square" rtlCol="0">
            <a:spAutoFit/>
          </a:bodyPr>
          <a:lstStyle/>
          <a:p>
            <a:r>
              <a:rPr lang="en-US" sz="4400" dirty="0">
                <a:solidFill>
                  <a:srgbClr val="FF0000"/>
                </a:solidFill>
              </a:rPr>
              <a:t>to</a:t>
            </a:r>
            <a:endParaRPr lang="en-AE" dirty="0">
              <a:solidFill>
                <a:srgbClr val="FF0000"/>
              </a:solidFill>
            </a:endParaRPr>
          </a:p>
        </p:txBody>
      </p:sp>
      <p:sp>
        <p:nvSpPr>
          <p:cNvPr id="9" name="TextBox 8">
            <a:extLst>
              <a:ext uri="{FF2B5EF4-FFF2-40B4-BE49-F238E27FC236}">
                <a16:creationId xmlns:a16="http://schemas.microsoft.com/office/drawing/2014/main" id="{4B5A58D4-C144-2EF3-6E71-DC8BBAB0DDBB}"/>
              </a:ext>
            </a:extLst>
          </p:cNvPr>
          <p:cNvSpPr txBox="1"/>
          <p:nvPr/>
        </p:nvSpPr>
        <p:spPr>
          <a:xfrm>
            <a:off x="7223760" y="4473111"/>
            <a:ext cx="1087120" cy="584775"/>
          </a:xfrm>
          <a:prstGeom prst="rect">
            <a:avLst/>
          </a:prstGeom>
          <a:noFill/>
        </p:spPr>
        <p:txBody>
          <a:bodyPr wrap="square" rtlCol="0">
            <a:spAutoFit/>
          </a:bodyPr>
          <a:lstStyle/>
          <a:p>
            <a:r>
              <a:rPr lang="en-US" sz="3200" dirty="0">
                <a:solidFill>
                  <a:srgbClr val="FF0000"/>
                </a:solidFill>
              </a:rPr>
              <a:t>with</a:t>
            </a:r>
            <a:endParaRPr lang="en-AE" dirty="0">
              <a:solidFill>
                <a:srgbClr val="FF0000"/>
              </a:solidFill>
            </a:endParaRPr>
          </a:p>
        </p:txBody>
      </p:sp>
    </p:spTree>
    <p:extLst>
      <p:ext uri="{BB962C8B-B14F-4D97-AF65-F5344CB8AC3E}">
        <p14:creationId xmlns:p14="http://schemas.microsoft.com/office/powerpoint/2010/main" val="20704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fld id="{9D7E10A5-D6BE-49F1-B6B0-3994C46CDFDC}" type="slidenum">
              <a:rPr lang="en-AE" smtClean="0"/>
              <a:pPr/>
              <a:t>3</a:t>
            </a:fld>
            <a:endParaRPr lang="en-AE" dirty="0"/>
          </a:p>
        </p:txBody>
      </p:sp>
    </p:spTree>
    <p:extLst>
      <p:ext uri="{BB962C8B-B14F-4D97-AF65-F5344CB8AC3E}">
        <p14:creationId xmlns:p14="http://schemas.microsoft.com/office/powerpoint/2010/main" val="2285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38200" y="1825625"/>
          <a:ext cx="10515597" cy="460248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algn="ctr"/>
                      <a:r>
                        <a:rPr lang="en-AE" sz="3200" dirty="0">
                          <a:solidFill>
                            <a:srgbClr val="FF0000"/>
                          </a:solidFill>
                        </a:rPr>
                        <a:t>√</a:t>
                      </a:r>
                    </a:p>
                  </a:txBody>
                  <a:tcPr/>
                </a:tc>
                <a:tc>
                  <a:txBody>
                    <a:bodyPr/>
                    <a:lstStyle/>
                    <a:p>
                      <a:pPr algn="ctr"/>
                      <a:r>
                        <a:rPr lang="en-AE" sz="3200" dirty="0">
                          <a:solidFill>
                            <a:srgbClr val="FF0000"/>
                          </a:solidFill>
                        </a:rPr>
                        <a:t>√</a:t>
                      </a:r>
                    </a:p>
                  </a:txBody>
                  <a:tcPr/>
                </a:tc>
                <a:tc>
                  <a:txBody>
                    <a:bodyPr/>
                    <a:lstStyle/>
                    <a:p>
                      <a:r>
                        <a:rPr lang="en-US" sz="3400" dirty="0"/>
                        <a:t>Match the terms to their explanations </a:t>
                      </a:r>
                      <a:endParaRPr lang="en-AE" sz="3400" dirty="0"/>
                    </a:p>
                  </a:txBody>
                  <a:tcPr/>
                </a:tc>
                <a:extLst>
                  <a:ext uri="{0D108BD9-81ED-4DB2-BD59-A6C34878D82A}">
                    <a16:rowId xmlns:a16="http://schemas.microsoft.com/office/drawing/2014/main" val="381960548"/>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Fill in the blanks </a:t>
                      </a:r>
                      <a:endParaRPr lang="en-AE" sz="3400" dirty="0"/>
                    </a:p>
                  </a:txBody>
                  <a:tcPr/>
                </a:tc>
                <a:extLst>
                  <a:ext uri="{0D108BD9-81ED-4DB2-BD59-A6C34878D82A}">
                    <a16:rowId xmlns:a16="http://schemas.microsoft.com/office/drawing/2014/main" val="2709157335"/>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Definitions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279961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fontScale="90000"/>
          </a:bodyPr>
          <a:lstStyle/>
          <a:p>
            <a:r>
              <a:rPr lang="en-AE" sz="5400" kern="100" dirty="0">
                <a:effectLst/>
                <a:latin typeface="Times New Roman" panose="02020603050405020304" pitchFamily="18" charset="0"/>
                <a:ea typeface="Calibri" panose="020F0502020204030204" pitchFamily="34" charset="0"/>
              </a:rPr>
              <a:t>How to write your assignment in Managerial Reading?</a:t>
            </a:r>
            <a:endParaRPr lang="en-AE"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marL="342900" lvl="0" indent="-342900" rtl="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Go to Salem Al-</a:t>
            </a:r>
            <a:r>
              <a:rPr lang="en-AE" sz="2400" kern="100" dirty="0" err="1">
                <a:effectLst/>
                <a:latin typeface="Times New Roman" panose="02020603050405020304" pitchFamily="18" charset="0"/>
                <a:ea typeface="Calibri" panose="020F0502020204030204" pitchFamily="34" charset="0"/>
              </a:rPr>
              <a:t>Jundi’s</a:t>
            </a:r>
            <a:r>
              <a:rPr lang="en-AE" sz="2400" kern="100" dirty="0">
                <a:effectLst/>
                <a:latin typeface="Times New Roman" panose="02020603050405020304" pitchFamily="18" charset="0"/>
                <a:ea typeface="Calibri" panose="020F0502020204030204" pitchFamily="34" charset="0"/>
              </a:rPr>
              <a:t> </a:t>
            </a:r>
            <a:r>
              <a:rPr lang="en-AE" sz="2400" u="sng" kern="100" dirty="0">
                <a:solidFill>
                  <a:srgbClr val="0563C1"/>
                </a:solidFill>
                <a:effectLst/>
                <a:latin typeface="Times New Roman" panose="02020603050405020304" pitchFamily="18" charset="0"/>
                <a:ea typeface="Calibri" panose="020F0502020204030204" pitchFamily="34" charset="0"/>
                <a:hlinkClick r:id="rId2"/>
              </a:rPr>
              <a:t>YouTube channel</a:t>
            </a:r>
            <a:r>
              <a:rPr lang="en-AE" sz="2400" kern="100" dirty="0">
                <a:effectLst/>
                <a:latin typeface="Times New Roman" panose="02020603050405020304" pitchFamily="18" charset="0"/>
                <a:ea typeface="Calibri" panose="020F0502020204030204" pitchFamily="34" charset="0"/>
              </a:rPr>
              <a:t>.</a:t>
            </a:r>
          </a:p>
          <a:p>
            <a:pPr lvl="0" rt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Select one video clip among 49 videos in Microeconomics and Macroeconomics.</a:t>
            </a: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Listen and then write an article of one page about the video you selected.</a:t>
            </a: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Write your full name and section (morning or evening) in the first line.</a:t>
            </a:r>
          </a:p>
          <a:p>
            <a:pPr lv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Write the video’s title in the second line.</a:t>
            </a:r>
          </a:p>
          <a:p>
            <a:pPr marL="342900" lvl="0" indent="-342900">
              <a:lnSpc>
                <a:spcPct val="107000"/>
              </a:lnSpc>
              <a:spcAft>
                <a:spcPts val="800"/>
              </a:spcAft>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The article should include </a:t>
            </a:r>
            <a:r>
              <a:rPr lang="en-AE" sz="2400" u="sng" kern="100" dirty="0">
                <a:solidFill>
                  <a:srgbClr val="0563C1"/>
                </a:solidFill>
                <a:effectLst/>
                <a:latin typeface="Times New Roman" panose="02020603050405020304" pitchFamily="18" charset="0"/>
                <a:ea typeface="Calibri" panose="020F0502020204030204" pitchFamily="34" charset="0"/>
                <a:hlinkClick r:id="rId3"/>
              </a:rPr>
              <a:t>an introduction, sections, and a conclusion</a:t>
            </a:r>
            <a:r>
              <a:rPr lang="en-AE" sz="2400" kern="100" dirty="0">
                <a:effectLst/>
                <a:latin typeface="Times New Roman" panose="02020603050405020304" pitchFamily="18" charset="0"/>
                <a:ea typeface="Calibri" panose="020F0502020204030204" pitchFamily="34" charset="0"/>
              </a:rPr>
              <a:t>.</a:t>
            </a: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marL="457200" lvl="0" indent="-457200" rtl="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Send a PDF file to </a:t>
            </a:r>
            <a:r>
              <a:rPr lang="en-AE" sz="2600" u="sng" kern="100" dirty="0">
                <a:solidFill>
                  <a:srgbClr val="0563C1"/>
                </a:solidFill>
                <a:effectLst/>
                <a:latin typeface="Times New Roman" panose="02020603050405020304" pitchFamily="18" charset="0"/>
                <a:ea typeface="Calibri" panose="020F0502020204030204" pitchFamily="34" charset="0"/>
                <a:hlinkClick r:id="rId4"/>
              </a:rPr>
              <a:t>salem.aljundi@kunoozu.edu.iq</a:t>
            </a:r>
            <a:r>
              <a:rPr lang="en-AE" sz="2600" kern="100" dirty="0">
                <a:effectLst/>
                <a:latin typeface="Times New Roman" panose="02020603050405020304" pitchFamily="18" charset="0"/>
                <a:ea typeface="Calibri" panose="020F0502020204030204" pitchFamily="34" charset="0"/>
              </a:rPr>
              <a:t>, and start your email with your name, section, and the video’s title. Moreover, wait to receive confirmation. </a:t>
            </a:r>
          </a:p>
          <a:p>
            <a:pPr marL="457200" lvl="0" indent="-457200">
              <a:lnSpc>
                <a:spcPct val="107000"/>
              </a:lnSpc>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Use Times New Roman as font, 12 as font size, Bold for subtitles, and Line spacing 1.</a:t>
            </a:r>
          </a:p>
          <a:p>
            <a:pPr marL="457200" lvl="0" indent="-45720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Name the PDF file with your full name in English. </a:t>
            </a:r>
          </a:p>
          <a:p>
            <a:pPr marL="457200" lvl="0" indent="-457200">
              <a:lnSpc>
                <a:spcPct val="107000"/>
              </a:lnSpc>
              <a:spcAft>
                <a:spcPts val="800"/>
              </a:spcAft>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Avoid similarities with articles of your classmates.</a:t>
            </a:r>
          </a:p>
          <a:p>
            <a:endParaRPr lang="en-AE" dirty="0"/>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519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fade">
                                      <p:cBhvr>
                                        <p:cTn id="35" dur="1000"/>
                                        <p:tgtEl>
                                          <p:spTgt spid="4">
                                            <p:bg/>
                                          </p:spTgt>
                                        </p:tgtEl>
                                      </p:cBhvr>
                                    </p:animEffect>
                                    <p:anim calcmode="lin" valueType="num">
                                      <p:cBhvr>
                                        <p:cTn id="36" dur="1000" fill="hold"/>
                                        <p:tgtEl>
                                          <p:spTgt spid="4">
                                            <p:bg/>
                                          </p:spTgt>
                                        </p:tgtEl>
                                        <p:attrNameLst>
                                          <p:attrName>ppt_x</p:attrName>
                                        </p:attrNameLst>
                                      </p:cBhvr>
                                      <p:tavLst>
                                        <p:tav tm="0">
                                          <p:val>
                                            <p:strVal val="#ppt_x"/>
                                          </p:val>
                                        </p:tav>
                                        <p:tav tm="100000">
                                          <p:val>
                                            <p:strVal val="#ppt_x"/>
                                          </p:val>
                                        </p:tav>
                                      </p:tavLst>
                                    </p:anim>
                                    <p:anim calcmode="lin" valueType="num">
                                      <p:cBhvr>
                                        <p:cTn id="3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l" rtl="0"/>
            <a:r>
              <a:rPr lang="en-US" kern="1200" dirty="0">
                <a:latin typeface="+mj-lt"/>
                <a:ea typeface="+mj-ea"/>
                <a:cs typeface="+mj-cs"/>
              </a:rPr>
              <a:t>Chapter 5. Organizing</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xfrm>
            <a:off x="630936" y="2807208"/>
            <a:ext cx="3429000" cy="3410712"/>
          </a:xfrm>
          <a:custGeom>
            <a:avLst/>
            <a:gdLst>
              <a:gd name="connsiteX0" fmla="*/ 0 w 5181600"/>
              <a:gd name="connsiteY0" fmla="*/ 0 h 4351338"/>
              <a:gd name="connsiteX1" fmla="*/ 595884 w 5181600"/>
              <a:gd name="connsiteY1" fmla="*/ 0 h 4351338"/>
              <a:gd name="connsiteX2" fmla="*/ 1139952 w 5181600"/>
              <a:gd name="connsiteY2" fmla="*/ 0 h 4351338"/>
              <a:gd name="connsiteX3" fmla="*/ 1684020 w 5181600"/>
              <a:gd name="connsiteY3" fmla="*/ 0 h 4351338"/>
              <a:gd name="connsiteX4" fmla="*/ 2331720 w 5181600"/>
              <a:gd name="connsiteY4" fmla="*/ 0 h 4351338"/>
              <a:gd name="connsiteX5" fmla="*/ 2927604 w 5181600"/>
              <a:gd name="connsiteY5" fmla="*/ 0 h 4351338"/>
              <a:gd name="connsiteX6" fmla="*/ 3678936 w 5181600"/>
              <a:gd name="connsiteY6" fmla="*/ 0 h 4351338"/>
              <a:gd name="connsiteX7" fmla="*/ 4223004 w 5181600"/>
              <a:gd name="connsiteY7" fmla="*/ 0 h 4351338"/>
              <a:gd name="connsiteX8" fmla="*/ 5181600 w 5181600"/>
              <a:gd name="connsiteY8" fmla="*/ 0 h 4351338"/>
              <a:gd name="connsiteX9" fmla="*/ 5181600 w 5181600"/>
              <a:gd name="connsiteY9" fmla="*/ 708646 h 4351338"/>
              <a:gd name="connsiteX10" fmla="*/ 5181600 w 5181600"/>
              <a:gd name="connsiteY10" fmla="*/ 1373780 h 4351338"/>
              <a:gd name="connsiteX11" fmla="*/ 5181600 w 5181600"/>
              <a:gd name="connsiteY11" fmla="*/ 1995399 h 4351338"/>
              <a:gd name="connsiteX12" fmla="*/ 5181600 w 5181600"/>
              <a:gd name="connsiteY12" fmla="*/ 2617019 h 4351338"/>
              <a:gd name="connsiteX13" fmla="*/ 5181600 w 5181600"/>
              <a:gd name="connsiteY13" fmla="*/ 3282152 h 4351338"/>
              <a:gd name="connsiteX14" fmla="*/ 5181600 w 5181600"/>
              <a:gd name="connsiteY14" fmla="*/ 3816745 h 4351338"/>
              <a:gd name="connsiteX15" fmla="*/ 5181600 w 5181600"/>
              <a:gd name="connsiteY15" fmla="*/ 4351338 h 4351338"/>
              <a:gd name="connsiteX16" fmla="*/ 4533900 w 5181600"/>
              <a:gd name="connsiteY16" fmla="*/ 4351338 h 4351338"/>
              <a:gd name="connsiteX17" fmla="*/ 3989832 w 5181600"/>
              <a:gd name="connsiteY17" fmla="*/ 4351338 h 4351338"/>
              <a:gd name="connsiteX18" fmla="*/ 3290316 w 5181600"/>
              <a:gd name="connsiteY18" fmla="*/ 4351338 h 4351338"/>
              <a:gd name="connsiteX19" fmla="*/ 2642616 w 5181600"/>
              <a:gd name="connsiteY19" fmla="*/ 4351338 h 4351338"/>
              <a:gd name="connsiteX20" fmla="*/ 1943100 w 5181600"/>
              <a:gd name="connsiteY20" fmla="*/ 4351338 h 4351338"/>
              <a:gd name="connsiteX21" fmla="*/ 1399032 w 5181600"/>
              <a:gd name="connsiteY21" fmla="*/ 4351338 h 4351338"/>
              <a:gd name="connsiteX22" fmla="*/ 803148 w 5181600"/>
              <a:gd name="connsiteY22" fmla="*/ 4351338 h 4351338"/>
              <a:gd name="connsiteX23" fmla="*/ 0 w 5181600"/>
              <a:gd name="connsiteY23" fmla="*/ 4351338 h 4351338"/>
              <a:gd name="connsiteX24" fmla="*/ 0 w 5181600"/>
              <a:gd name="connsiteY24" fmla="*/ 3773232 h 4351338"/>
              <a:gd name="connsiteX25" fmla="*/ 0 w 5181600"/>
              <a:gd name="connsiteY25" fmla="*/ 3282152 h 4351338"/>
              <a:gd name="connsiteX26" fmla="*/ 0 w 5181600"/>
              <a:gd name="connsiteY26" fmla="*/ 2747559 h 4351338"/>
              <a:gd name="connsiteX27" fmla="*/ 0 w 5181600"/>
              <a:gd name="connsiteY27" fmla="*/ 2169453 h 4351338"/>
              <a:gd name="connsiteX28" fmla="*/ 0 w 5181600"/>
              <a:gd name="connsiteY28" fmla="*/ 1504320 h 4351338"/>
              <a:gd name="connsiteX29" fmla="*/ 0 w 5181600"/>
              <a:gd name="connsiteY29" fmla="*/ 795673 h 4351338"/>
              <a:gd name="connsiteX30" fmla="*/ 0 w 5181600"/>
              <a:gd name="connsiteY3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600" h="4351338" fill="none" extrusionOk="0">
                <a:moveTo>
                  <a:pt x="0" y="0"/>
                </a:moveTo>
                <a:cubicBezTo>
                  <a:pt x="146658" y="-23149"/>
                  <a:pt x="394194" y="15057"/>
                  <a:pt x="595884" y="0"/>
                </a:cubicBezTo>
                <a:cubicBezTo>
                  <a:pt x="797574" y="-15057"/>
                  <a:pt x="999452" y="23952"/>
                  <a:pt x="1139952" y="0"/>
                </a:cubicBezTo>
                <a:cubicBezTo>
                  <a:pt x="1280452" y="-23952"/>
                  <a:pt x="1473774" y="-23947"/>
                  <a:pt x="1684020" y="0"/>
                </a:cubicBezTo>
                <a:cubicBezTo>
                  <a:pt x="1894266" y="23947"/>
                  <a:pt x="2140820" y="8220"/>
                  <a:pt x="2331720" y="0"/>
                </a:cubicBezTo>
                <a:cubicBezTo>
                  <a:pt x="2522620" y="-8220"/>
                  <a:pt x="2719195" y="-1098"/>
                  <a:pt x="2927604" y="0"/>
                </a:cubicBezTo>
                <a:cubicBezTo>
                  <a:pt x="3136013" y="1098"/>
                  <a:pt x="3446363" y="24425"/>
                  <a:pt x="3678936" y="0"/>
                </a:cubicBezTo>
                <a:cubicBezTo>
                  <a:pt x="3911509" y="-24425"/>
                  <a:pt x="3953846" y="13412"/>
                  <a:pt x="4223004" y="0"/>
                </a:cubicBezTo>
                <a:cubicBezTo>
                  <a:pt x="4492162" y="-13412"/>
                  <a:pt x="4709674" y="-5435"/>
                  <a:pt x="5181600" y="0"/>
                </a:cubicBezTo>
                <a:cubicBezTo>
                  <a:pt x="5166214" y="341804"/>
                  <a:pt x="5146663" y="559426"/>
                  <a:pt x="5181600" y="708646"/>
                </a:cubicBezTo>
                <a:cubicBezTo>
                  <a:pt x="5216537" y="857866"/>
                  <a:pt x="5213594" y="1240743"/>
                  <a:pt x="5181600" y="1373780"/>
                </a:cubicBezTo>
                <a:cubicBezTo>
                  <a:pt x="5149606" y="1506817"/>
                  <a:pt x="5176769" y="1714749"/>
                  <a:pt x="5181600" y="1995399"/>
                </a:cubicBezTo>
                <a:cubicBezTo>
                  <a:pt x="5186431" y="2276049"/>
                  <a:pt x="5156021" y="2416861"/>
                  <a:pt x="5181600" y="2617019"/>
                </a:cubicBezTo>
                <a:cubicBezTo>
                  <a:pt x="5207179" y="2817177"/>
                  <a:pt x="5170953" y="3115698"/>
                  <a:pt x="5181600" y="3282152"/>
                </a:cubicBezTo>
                <a:cubicBezTo>
                  <a:pt x="5192247" y="3448606"/>
                  <a:pt x="5156530" y="3594963"/>
                  <a:pt x="5181600" y="3816745"/>
                </a:cubicBezTo>
                <a:cubicBezTo>
                  <a:pt x="5206670" y="4038527"/>
                  <a:pt x="5169617" y="4211141"/>
                  <a:pt x="5181600" y="4351338"/>
                </a:cubicBezTo>
                <a:cubicBezTo>
                  <a:pt x="4966789" y="4322077"/>
                  <a:pt x="4745504" y="4345290"/>
                  <a:pt x="4533900" y="4351338"/>
                </a:cubicBezTo>
                <a:cubicBezTo>
                  <a:pt x="4322296" y="4357386"/>
                  <a:pt x="4261220" y="4333275"/>
                  <a:pt x="3989832" y="4351338"/>
                </a:cubicBezTo>
                <a:cubicBezTo>
                  <a:pt x="3718444" y="4369401"/>
                  <a:pt x="3518475" y="4371884"/>
                  <a:pt x="3290316" y="4351338"/>
                </a:cubicBezTo>
                <a:cubicBezTo>
                  <a:pt x="3062157" y="4330792"/>
                  <a:pt x="2825424" y="4326481"/>
                  <a:pt x="2642616" y="4351338"/>
                </a:cubicBezTo>
                <a:cubicBezTo>
                  <a:pt x="2459808" y="4376195"/>
                  <a:pt x="2193119" y="4385762"/>
                  <a:pt x="1943100" y="4351338"/>
                </a:cubicBezTo>
                <a:cubicBezTo>
                  <a:pt x="1693081" y="4316914"/>
                  <a:pt x="1518228" y="4365234"/>
                  <a:pt x="1399032" y="4351338"/>
                </a:cubicBezTo>
                <a:cubicBezTo>
                  <a:pt x="1279836" y="4337442"/>
                  <a:pt x="1043449" y="4376351"/>
                  <a:pt x="803148" y="4351338"/>
                </a:cubicBezTo>
                <a:cubicBezTo>
                  <a:pt x="562847" y="4326325"/>
                  <a:pt x="398824" y="4357255"/>
                  <a:pt x="0" y="4351338"/>
                </a:cubicBezTo>
                <a:cubicBezTo>
                  <a:pt x="9272" y="4115210"/>
                  <a:pt x="-19685" y="4021594"/>
                  <a:pt x="0" y="3773232"/>
                </a:cubicBezTo>
                <a:cubicBezTo>
                  <a:pt x="19685" y="3524870"/>
                  <a:pt x="11782" y="3408025"/>
                  <a:pt x="0" y="3282152"/>
                </a:cubicBezTo>
                <a:cubicBezTo>
                  <a:pt x="-11782" y="3156279"/>
                  <a:pt x="-9462" y="2875108"/>
                  <a:pt x="0" y="2747559"/>
                </a:cubicBezTo>
                <a:cubicBezTo>
                  <a:pt x="9462" y="2620010"/>
                  <a:pt x="-19530" y="2326347"/>
                  <a:pt x="0" y="2169453"/>
                </a:cubicBezTo>
                <a:cubicBezTo>
                  <a:pt x="19530" y="2012559"/>
                  <a:pt x="11559" y="1661083"/>
                  <a:pt x="0" y="1504320"/>
                </a:cubicBezTo>
                <a:cubicBezTo>
                  <a:pt x="-11559" y="1347557"/>
                  <a:pt x="-24305" y="1025837"/>
                  <a:pt x="0" y="795673"/>
                </a:cubicBezTo>
                <a:cubicBezTo>
                  <a:pt x="24305" y="565509"/>
                  <a:pt x="-25881" y="341679"/>
                  <a:pt x="0" y="0"/>
                </a:cubicBezTo>
                <a:close/>
              </a:path>
              <a:path w="5181600" h="4351338" stroke="0" extrusionOk="0">
                <a:moveTo>
                  <a:pt x="0" y="0"/>
                </a:moveTo>
                <a:cubicBezTo>
                  <a:pt x="132790" y="-28206"/>
                  <a:pt x="314730" y="-6687"/>
                  <a:pt x="595884" y="0"/>
                </a:cubicBezTo>
                <a:cubicBezTo>
                  <a:pt x="877038" y="6687"/>
                  <a:pt x="1077160" y="-15974"/>
                  <a:pt x="1347216" y="0"/>
                </a:cubicBezTo>
                <a:cubicBezTo>
                  <a:pt x="1617272" y="15974"/>
                  <a:pt x="1863405" y="15325"/>
                  <a:pt x="1994916" y="0"/>
                </a:cubicBezTo>
                <a:cubicBezTo>
                  <a:pt x="2126427" y="-15325"/>
                  <a:pt x="2296820" y="-3232"/>
                  <a:pt x="2590800" y="0"/>
                </a:cubicBezTo>
                <a:cubicBezTo>
                  <a:pt x="2884780" y="3232"/>
                  <a:pt x="2981292" y="-14074"/>
                  <a:pt x="3134868" y="0"/>
                </a:cubicBezTo>
                <a:cubicBezTo>
                  <a:pt x="3288444" y="14074"/>
                  <a:pt x="3687634" y="14257"/>
                  <a:pt x="3886200" y="0"/>
                </a:cubicBezTo>
                <a:cubicBezTo>
                  <a:pt x="4084766" y="-14257"/>
                  <a:pt x="4168397" y="12632"/>
                  <a:pt x="4378452" y="0"/>
                </a:cubicBezTo>
                <a:cubicBezTo>
                  <a:pt x="4588507" y="-12632"/>
                  <a:pt x="5010465" y="-31311"/>
                  <a:pt x="5181600" y="0"/>
                </a:cubicBezTo>
                <a:cubicBezTo>
                  <a:pt x="5179696" y="237483"/>
                  <a:pt x="5175196" y="391796"/>
                  <a:pt x="5181600" y="534593"/>
                </a:cubicBezTo>
                <a:cubicBezTo>
                  <a:pt x="5188004" y="677390"/>
                  <a:pt x="5174767" y="831594"/>
                  <a:pt x="5181600" y="1069186"/>
                </a:cubicBezTo>
                <a:cubicBezTo>
                  <a:pt x="5188433" y="1306778"/>
                  <a:pt x="5202284" y="1375411"/>
                  <a:pt x="5181600" y="1647292"/>
                </a:cubicBezTo>
                <a:cubicBezTo>
                  <a:pt x="5160916" y="1919173"/>
                  <a:pt x="5187478" y="2106776"/>
                  <a:pt x="5181600" y="2225399"/>
                </a:cubicBezTo>
                <a:cubicBezTo>
                  <a:pt x="5175722" y="2344022"/>
                  <a:pt x="5177635" y="2551882"/>
                  <a:pt x="5181600" y="2847018"/>
                </a:cubicBezTo>
                <a:cubicBezTo>
                  <a:pt x="5185565" y="3142154"/>
                  <a:pt x="5195256" y="3212751"/>
                  <a:pt x="5181600" y="3381611"/>
                </a:cubicBezTo>
                <a:cubicBezTo>
                  <a:pt x="5167944" y="3550471"/>
                  <a:pt x="5137841" y="4086660"/>
                  <a:pt x="5181600" y="4351338"/>
                </a:cubicBezTo>
                <a:cubicBezTo>
                  <a:pt x="4995731" y="4372285"/>
                  <a:pt x="4868004" y="4373369"/>
                  <a:pt x="4689348" y="4351338"/>
                </a:cubicBezTo>
                <a:cubicBezTo>
                  <a:pt x="4510692" y="4329307"/>
                  <a:pt x="4415132" y="4341522"/>
                  <a:pt x="4197096" y="4351338"/>
                </a:cubicBezTo>
                <a:cubicBezTo>
                  <a:pt x="3979060" y="4361154"/>
                  <a:pt x="3785138" y="4346134"/>
                  <a:pt x="3601212" y="4351338"/>
                </a:cubicBezTo>
                <a:cubicBezTo>
                  <a:pt x="3417286" y="4356542"/>
                  <a:pt x="3222563" y="4358531"/>
                  <a:pt x="3108960" y="4351338"/>
                </a:cubicBezTo>
                <a:cubicBezTo>
                  <a:pt x="2995357" y="4344145"/>
                  <a:pt x="2681028" y="4380622"/>
                  <a:pt x="2409444" y="4351338"/>
                </a:cubicBezTo>
                <a:cubicBezTo>
                  <a:pt x="2137860" y="4322054"/>
                  <a:pt x="2019794" y="4332654"/>
                  <a:pt x="1813560" y="4351338"/>
                </a:cubicBezTo>
                <a:cubicBezTo>
                  <a:pt x="1607326" y="4370022"/>
                  <a:pt x="1424587" y="4359841"/>
                  <a:pt x="1269492" y="4351338"/>
                </a:cubicBezTo>
                <a:cubicBezTo>
                  <a:pt x="1114397" y="4342835"/>
                  <a:pt x="925156" y="4335932"/>
                  <a:pt x="777240" y="4351338"/>
                </a:cubicBezTo>
                <a:cubicBezTo>
                  <a:pt x="629324" y="4366744"/>
                  <a:pt x="283287" y="4313036"/>
                  <a:pt x="0" y="4351338"/>
                </a:cubicBezTo>
                <a:cubicBezTo>
                  <a:pt x="9453" y="4183690"/>
                  <a:pt x="10514" y="3919951"/>
                  <a:pt x="0" y="3686205"/>
                </a:cubicBezTo>
                <a:cubicBezTo>
                  <a:pt x="-10514" y="3452459"/>
                  <a:pt x="-5563" y="3394038"/>
                  <a:pt x="0" y="3151612"/>
                </a:cubicBezTo>
                <a:cubicBezTo>
                  <a:pt x="5563" y="2909186"/>
                  <a:pt x="-7109" y="2789434"/>
                  <a:pt x="0" y="2486479"/>
                </a:cubicBezTo>
                <a:cubicBezTo>
                  <a:pt x="7109" y="2183524"/>
                  <a:pt x="10364" y="2118863"/>
                  <a:pt x="0" y="1821346"/>
                </a:cubicBezTo>
                <a:cubicBezTo>
                  <a:pt x="-10364" y="1523829"/>
                  <a:pt x="20406" y="1502749"/>
                  <a:pt x="0" y="1286753"/>
                </a:cubicBezTo>
                <a:cubicBezTo>
                  <a:pt x="-20406" y="1070757"/>
                  <a:pt x="-2393" y="989626"/>
                  <a:pt x="0" y="795673"/>
                </a:cubicBezTo>
                <a:cubicBezTo>
                  <a:pt x="2393" y="601720"/>
                  <a:pt x="38543" y="308860"/>
                  <a:pt x="0" y="0"/>
                </a:cubicBezTo>
                <a:close/>
              </a:path>
            </a:pathLst>
          </a:custGeom>
        </p:spPr>
        <p:txBody>
          <a:bodyPr vert="horz" lIns="91440" tIns="45720" rIns="91440" bIns="45720" rtlCol="0" anchor="t">
            <a:normAutofit/>
          </a:bodyPr>
          <a:lstStyle/>
          <a:p>
            <a:pPr marL="685800" lvl="0" indent="-228600">
              <a:spcAft>
                <a:spcPts val="800"/>
              </a:spcAft>
              <a:buFont typeface="Arial" panose="020B0604020202020204" pitchFamily="34" charset="0"/>
              <a:buChar char="•"/>
            </a:pPr>
            <a:r>
              <a:rPr lang="en-US" b="1" dirty="0">
                <a:effectLst/>
                <a:latin typeface="+mn-lt"/>
                <a:cs typeface="+mn-cs"/>
              </a:rPr>
              <a:t>Definition</a:t>
            </a:r>
          </a:p>
          <a:p>
            <a:pPr marL="685800" lvl="0" indent="-228600">
              <a:spcAft>
                <a:spcPts val="800"/>
              </a:spcAft>
              <a:buFont typeface="Arial" panose="020B0604020202020204" pitchFamily="34" charset="0"/>
              <a:buChar char="•"/>
            </a:pPr>
            <a:r>
              <a:rPr lang="en-US" b="1" dirty="0">
                <a:latin typeface="+mn-lt"/>
                <a:cs typeface="+mn-cs"/>
              </a:rPr>
              <a:t>Key Elements of organizing</a:t>
            </a:r>
          </a:p>
          <a:p>
            <a:pPr marL="685800" lvl="0" indent="-228600">
              <a:spcAft>
                <a:spcPts val="800"/>
              </a:spcAft>
              <a:buFont typeface="Arial" panose="020B0604020202020204" pitchFamily="34" charset="0"/>
              <a:buChar char="•"/>
            </a:pPr>
            <a:r>
              <a:rPr lang="en-US" b="1" dirty="0">
                <a:latin typeface="+mn-lt"/>
                <a:cs typeface="+mn-cs"/>
              </a:rPr>
              <a:t>Importance of organizing</a:t>
            </a:r>
          </a:p>
          <a:p>
            <a:pPr marL="685800" lvl="0" indent="-228600">
              <a:spcAft>
                <a:spcPts val="800"/>
              </a:spcAft>
              <a:buFont typeface="Arial" panose="020B0604020202020204" pitchFamily="34" charset="0"/>
              <a:buChar char="•"/>
            </a:pPr>
            <a:r>
              <a:rPr lang="en-US" b="1" dirty="0">
                <a:latin typeface="+mn-lt"/>
                <a:cs typeface="+mn-cs"/>
              </a:rPr>
              <a:t>Questions</a:t>
            </a:r>
            <a:endParaRPr lang="en-US" sz="2200" b="1" dirty="0">
              <a:latin typeface="+mn-lt"/>
              <a:cs typeface="+mn-cs"/>
            </a:endParaRPr>
          </a:p>
        </p:txBody>
      </p:sp>
      <p:pic>
        <p:nvPicPr>
          <p:cNvPr id="6" name="Picture 5" descr="A chart of people's organization&#10;&#10;Description automatically generated with medium confidence">
            <a:extLst>
              <a:ext uri="{FF2B5EF4-FFF2-40B4-BE49-F238E27FC236}">
                <a16:creationId xmlns:a16="http://schemas.microsoft.com/office/drawing/2014/main" id="{A1087C8B-1112-6DD4-E9AB-434C89AE3E70}"/>
              </a:ext>
            </a:extLst>
          </p:cNvPr>
          <p:cNvPicPr>
            <a:picLocks noChangeAspect="1"/>
          </p:cNvPicPr>
          <p:nvPr/>
        </p:nvPicPr>
        <p:blipFill>
          <a:blip r:embed="rId2"/>
          <a:stretch>
            <a:fillRect/>
          </a:stretch>
        </p:blipFill>
        <p:spPr>
          <a:xfrm>
            <a:off x="4654296" y="1487329"/>
            <a:ext cx="6903720" cy="3883342"/>
          </a:xfrm>
          <a:prstGeom prst="rect">
            <a:avLst/>
          </a:prstGeom>
        </p:spPr>
      </p:pic>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24E1593F-C6A5-48D7-8322-BC8526C86B25}" type="slidenum">
              <a:rPr lang="en-US" sz="1200" smtClean="0">
                <a:solidFill>
                  <a:schemeClr val="tx1">
                    <a:tint val="75000"/>
                  </a:schemeClr>
                </a:solidFill>
              </a:rPr>
              <a:pPr algn="r">
                <a:spcAft>
                  <a:spcPts val="600"/>
                </a:spcAft>
              </a:pPr>
              <a:t>6</a:t>
            </a:fld>
            <a:endParaRPr lang="en-US" sz="1200">
              <a:solidFill>
                <a:schemeClr val="tx1">
                  <a:tint val="75000"/>
                </a:schemeClr>
              </a:solidFill>
            </a:endParaRPr>
          </a:p>
        </p:txBody>
      </p:sp>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F12-23BE-409F-C947-D5C7CDF0A5CC}"/>
              </a:ext>
            </a:extLst>
          </p:cNvPr>
          <p:cNvSpPr>
            <a:spLocks noGrp="1"/>
          </p:cNvSpPr>
          <p:nvPr>
            <p:ph type="title"/>
          </p:nvPr>
        </p:nvSpPr>
        <p:spPr/>
        <p:txBody>
          <a:bodyPr/>
          <a:lstStyle/>
          <a:p>
            <a:r>
              <a:rPr lang="en-US" sz="6600" dirty="0"/>
              <a:t>Organizing</a:t>
            </a:r>
            <a:endParaRPr lang="en-AE" dirty="0"/>
          </a:p>
        </p:txBody>
      </p:sp>
      <p:sp>
        <p:nvSpPr>
          <p:cNvPr id="3" name="Content Placeholder 2">
            <a:extLst>
              <a:ext uri="{FF2B5EF4-FFF2-40B4-BE49-F238E27FC236}">
                <a16:creationId xmlns:a16="http://schemas.microsoft.com/office/drawing/2014/main" id="{4F0A38A0-F67A-3265-9DB0-5A55EB53D54D}"/>
              </a:ext>
            </a:extLst>
          </p:cNvPr>
          <p:cNvSpPr>
            <a:spLocks noGrp="1"/>
          </p:cNvSpPr>
          <p:nvPr>
            <p:ph idx="1"/>
          </p:nvPr>
        </p:nvSpPr>
        <p:spPr/>
        <p:txBody>
          <a:bodyPr>
            <a:normAutofit fontScale="92500"/>
          </a:bodyPr>
          <a:lstStyle/>
          <a:p>
            <a:pPr>
              <a:lnSpc>
                <a:spcPct val="150000"/>
              </a:lnSpc>
            </a:pPr>
            <a:r>
              <a:rPr lang="en-US" sz="3600" dirty="0">
                <a:solidFill>
                  <a:schemeClr val="accent1"/>
                </a:solidFill>
              </a:rPr>
              <a:t>Organizing</a:t>
            </a:r>
            <a:r>
              <a:rPr lang="en-US" sz="3600" dirty="0"/>
              <a:t> is one of the key functions of management that involves arranging and structuring resources and tasks within an organization to achieve specific goals. It's like combining all the puzzle pieces to ensure everything works smoothly. </a:t>
            </a:r>
            <a:endParaRPr lang="en-AE" sz="3600" dirty="0"/>
          </a:p>
        </p:txBody>
      </p:sp>
      <p:sp>
        <p:nvSpPr>
          <p:cNvPr id="4" name="Slide Number Placeholder 3">
            <a:extLst>
              <a:ext uri="{FF2B5EF4-FFF2-40B4-BE49-F238E27FC236}">
                <a16:creationId xmlns:a16="http://schemas.microsoft.com/office/drawing/2014/main" id="{99C815BD-E7D1-4258-09F4-389E86BA22A7}"/>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16579483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8</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2856273342"/>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It is like the blueprint</a:t>
                      </a:r>
                      <a:r>
                        <a:rPr lang="ar-SA" sz="3200" dirty="0"/>
                        <a:t>مخطط </a:t>
                      </a:r>
                      <a:r>
                        <a:rPr lang="en-US" sz="3200" dirty="0"/>
                        <a:t> of a company. It’s how an organization arranges its tasks, roles, and responsibilities. It's like building a house with different rooms for different purposes.</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200329"/>
          </a:xfrm>
          <a:prstGeom prst="rect">
            <a:avLst/>
          </a:prstGeom>
          <a:noFill/>
        </p:spPr>
        <p:txBody>
          <a:bodyPr wrap="square" rtlCol="0">
            <a:spAutoFit/>
          </a:bodyPr>
          <a:lstStyle/>
          <a:p>
            <a:r>
              <a:rPr lang="en-US" sz="3600" dirty="0">
                <a:solidFill>
                  <a:srgbClr val="FF0000"/>
                </a:solidFill>
              </a:rPr>
              <a:t>Organizational Structure</a:t>
            </a: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Budget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Organizational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Allocating 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Lines of Authority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Coordinating Resources</a:t>
                      </a:r>
                      <a:endParaRPr lang="en-AE"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24773452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a:blipFill>
            <a:blip r:embed="rId2"/>
            <a:tile tx="0" ty="0" sx="100000" sy="100000" flip="none" algn="tl"/>
          </a:blipFill>
        </p:spPr>
        <p:txBody>
          <a:bodyPr>
            <a:normAutofit/>
          </a:bodyPr>
          <a:lstStyle/>
          <a:p>
            <a:r>
              <a:rPr lang="en-US" dirty="0">
                <a:solidFill>
                  <a:schemeClr val="accent1"/>
                </a:solidFill>
              </a:rPr>
              <a:t>Match</a:t>
            </a:r>
            <a:r>
              <a:rPr lang="en-US" sz="3200" dirty="0">
                <a:solidFill>
                  <a:schemeClr val="accent1"/>
                </a:solidFill>
              </a:rPr>
              <a:t> the terms below to their explanations in the table.</a:t>
            </a:r>
            <a:endParaRPr lang="en-AE" sz="3200" dirty="0">
              <a:solidFill>
                <a:schemeClr val="accent1"/>
              </a:solidFill>
            </a:endParaRPr>
          </a:p>
        </p:txBody>
      </p:sp>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9</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2633701400"/>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3200" dirty="0"/>
                        <a:t>It is like deciding where to use the tools you have. It's about figuring out </a:t>
                      </a:r>
                      <a:r>
                        <a:rPr lang="ar-SA" sz="3200" dirty="0"/>
                        <a:t>قرار </a:t>
                      </a:r>
                      <a:r>
                        <a:rPr lang="en-US" sz="3200" dirty="0"/>
                        <a:t>where to put your people, money, and equipment to ensure everything gets done correctly.</a:t>
                      </a:r>
                      <a:endParaRPr lang="en-AE" sz="32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026160" y="3914011"/>
            <a:ext cx="3027680" cy="1569660"/>
          </a:xfrm>
          <a:prstGeom prst="rect">
            <a:avLst/>
          </a:prstGeom>
          <a:noFill/>
        </p:spPr>
        <p:txBody>
          <a:bodyPr wrap="square" rtlCol="0">
            <a:spAutoFit/>
          </a:bodyPr>
          <a:lstStyle/>
          <a:p>
            <a:r>
              <a:rPr lang="en-US" sz="4800" dirty="0">
                <a:solidFill>
                  <a:srgbClr val="FF0000"/>
                </a:solidFill>
              </a:rPr>
              <a:t>Allocating resources </a:t>
            </a:r>
          </a:p>
        </p:txBody>
      </p:sp>
      <p:graphicFrame>
        <p:nvGraphicFramePr>
          <p:cNvPr id="3" name="Table 2">
            <a:extLst>
              <a:ext uri="{FF2B5EF4-FFF2-40B4-BE49-F238E27FC236}">
                <a16:creationId xmlns:a16="http://schemas.microsoft.com/office/drawing/2014/main" id="{4BCA5500-9B11-88C8-F957-7EBF90E9D9AB}"/>
              </a:ext>
            </a:extLst>
          </p:cNvPr>
          <p:cNvGraphicFramePr>
            <a:graphicFrameLocks noGrp="1"/>
          </p:cNvGraphicFramePr>
          <p:nvPr/>
        </p:nvGraphicFramePr>
        <p:xfrm>
          <a:off x="838200" y="1835492"/>
          <a:ext cx="10515600" cy="10363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524449522"/>
                    </a:ext>
                  </a:extLst>
                </a:gridCol>
                <a:gridCol w="3505200">
                  <a:extLst>
                    <a:ext uri="{9D8B030D-6E8A-4147-A177-3AD203B41FA5}">
                      <a16:colId xmlns:a16="http://schemas.microsoft.com/office/drawing/2014/main" val="1008763220"/>
                    </a:ext>
                  </a:extLst>
                </a:gridCol>
                <a:gridCol w="3505200">
                  <a:extLst>
                    <a:ext uri="{9D8B030D-6E8A-4147-A177-3AD203B41FA5}">
                      <a16:colId xmlns:a16="http://schemas.microsoft.com/office/drawing/2014/main" val="2665611869"/>
                    </a:ext>
                  </a:extLst>
                </a:gridCol>
              </a:tblGrid>
              <a:tr h="370840">
                <a:tc>
                  <a:txBody>
                    <a:bodyPr/>
                    <a:lstStyle/>
                    <a:p>
                      <a:r>
                        <a:rPr kumimoji="0" lang="en-US" sz="2800" b="0" i="0" u="none" strike="noStrike" kern="1200" cap="none" spc="0" normalizeH="0" baseline="0" noProof="0" dirty="0">
                          <a:ln>
                            <a:noFill/>
                          </a:ln>
                          <a:solidFill>
                            <a:prstClr val="black"/>
                          </a:solidFill>
                          <a:effectLst/>
                          <a:uLnTx/>
                          <a:uFillTx/>
                          <a:latin typeface="+mn-lt"/>
                          <a:ea typeface="+mn-ea"/>
                          <a:cs typeface="+mn-cs"/>
                        </a:rPr>
                        <a:t>Budget</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Organizational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Allocating Resources</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8594758"/>
                  </a:ext>
                </a:extLst>
              </a:tr>
              <a:tr h="370840">
                <a:tc>
                  <a:txBody>
                    <a:bodyPr/>
                    <a:lstStyle/>
                    <a:p>
                      <a:r>
                        <a:rPr lang="en-US" sz="2800" dirty="0"/>
                        <a:t>Lines of Authority</a:t>
                      </a:r>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Coordinating Resources</a:t>
                      </a:r>
                      <a:endParaRPr lang="en-AE"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E"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715779"/>
                  </a:ext>
                </a:extLst>
              </a:tr>
            </a:tbl>
          </a:graphicData>
        </a:graphic>
      </p:graphicFrame>
    </p:spTree>
    <p:extLst>
      <p:ext uri="{BB962C8B-B14F-4D97-AF65-F5344CB8AC3E}">
        <p14:creationId xmlns:p14="http://schemas.microsoft.com/office/powerpoint/2010/main" val="348837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998</TotalTime>
  <Words>1580</Words>
  <Application>Microsoft Office PowerPoint</Application>
  <PresentationFormat>Widescreen</PresentationFormat>
  <Paragraphs>214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Tahoma,Bold</vt:lpstr>
      <vt:lpstr>Times New Roman</vt:lpstr>
      <vt:lpstr>Office Theme</vt:lpstr>
      <vt:lpstr>Managerial Readings</vt:lpstr>
      <vt:lpstr>Content</vt:lpstr>
      <vt:lpstr>MODE OF ASSESSMENTS</vt:lpstr>
      <vt:lpstr>Semester and Final Exams</vt:lpstr>
      <vt:lpstr>How to write your assignment in Managerial Reading?</vt:lpstr>
      <vt:lpstr>Chapter 5. Organizing</vt:lpstr>
      <vt:lpstr>Organizing</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Match the terms below to their explanations in the table.</vt:lpstr>
      <vt:lpstr>Key Elements of Organizing:</vt:lpstr>
      <vt:lpstr>Key Elements of Organizing:</vt:lpstr>
      <vt:lpstr>Key Elements of Organizing:</vt:lpstr>
      <vt:lpstr>Key Elements of Organizing:</vt:lpstr>
      <vt:lpstr>Key Elements of Organizing:</vt:lpstr>
      <vt:lpstr>Importance of Organizing:</vt:lpstr>
      <vt:lpstr>Importance of Organizing:</vt:lpstr>
      <vt:lpstr>Importance of Organizing:</vt:lpstr>
      <vt:lpstr>Importance of Organizing:</vt:lpstr>
      <vt:lpstr>Organizing</vt:lpstr>
      <vt:lpstr>Answer the following essay questions:</vt:lpstr>
      <vt:lpstr>Answer the following essay questions:</vt:lpstr>
      <vt:lpstr>Answer the following essay questions:</vt:lpstr>
      <vt:lpstr>Answer the following essay questions:</vt:lpstr>
      <vt:lpstr>Answer the following essay questions:</vt:lpstr>
      <vt:lpstr>Fill in the blanks with the most appropriate words from the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134</cp:revision>
  <dcterms:created xsi:type="dcterms:W3CDTF">2023-10-15T14:15:01Z</dcterms:created>
  <dcterms:modified xsi:type="dcterms:W3CDTF">2024-02-26T12:49:24Z</dcterms:modified>
</cp:coreProperties>
</file>