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49"/>
  </p:notesMasterIdLst>
  <p:sldIdLst>
    <p:sldId id="283" r:id="rId2"/>
    <p:sldId id="303" r:id="rId3"/>
    <p:sldId id="256" r:id="rId4"/>
    <p:sldId id="285" r:id="rId5"/>
    <p:sldId id="301" r:id="rId6"/>
    <p:sldId id="302" r:id="rId7"/>
    <p:sldId id="286" r:id="rId8"/>
    <p:sldId id="288" r:id="rId9"/>
    <p:sldId id="291" r:id="rId10"/>
    <p:sldId id="290" r:id="rId11"/>
    <p:sldId id="292" r:id="rId12"/>
    <p:sldId id="280" r:id="rId13"/>
    <p:sldId id="304" r:id="rId14"/>
    <p:sldId id="262" r:id="rId15"/>
    <p:sldId id="305" r:id="rId16"/>
    <p:sldId id="263" r:id="rId17"/>
    <p:sldId id="306" r:id="rId18"/>
    <p:sldId id="293" r:id="rId19"/>
    <p:sldId id="275" r:id="rId20"/>
    <p:sldId id="307" r:id="rId21"/>
    <p:sldId id="264" r:id="rId22"/>
    <p:sldId id="294" r:id="rId23"/>
    <p:sldId id="265" r:id="rId24"/>
    <p:sldId id="315" r:id="rId25"/>
    <p:sldId id="308" r:id="rId26"/>
    <p:sldId id="266" r:id="rId27"/>
    <p:sldId id="299" r:id="rId28"/>
    <p:sldId id="297" r:id="rId29"/>
    <p:sldId id="316" r:id="rId30"/>
    <p:sldId id="309" r:id="rId31"/>
    <p:sldId id="295" r:id="rId32"/>
    <p:sldId id="310" r:id="rId33"/>
    <p:sldId id="267" r:id="rId34"/>
    <p:sldId id="268" r:id="rId35"/>
    <p:sldId id="311" r:id="rId36"/>
    <p:sldId id="269" r:id="rId37"/>
    <p:sldId id="312" r:id="rId38"/>
    <p:sldId id="296" r:id="rId39"/>
    <p:sldId id="313" r:id="rId40"/>
    <p:sldId id="270" r:id="rId41"/>
    <p:sldId id="314" r:id="rId42"/>
    <p:sldId id="271" r:id="rId43"/>
    <p:sldId id="276" r:id="rId44"/>
    <p:sldId id="278" r:id="rId45"/>
    <p:sldId id="277" r:id="rId46"/>
    <p:sldId id="279" r:id="rId47"/>
    <p:sldId id="284" r:id="rId4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B8"/>
    <a:srgbClr val="D1D1D1"/>
    <a:srgbClr val="A7A7A7"/>
    <a:srgbClr val="C6E1F2"/>
    <a:srgbClr val="B7DAEF"/>
    <a:srgbClr val="F5EAC7"/>
    <a:srgbClr val="C09454"/>
    <a:srgbClr val="C39A5D"/>
    <a:srgbClr val="BF9251"/>
    <a:srgbClr val="C29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08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8BCFC-E918-47FC-8F77-868DC9E2BEBE}" type="datetimeFigureOut">
              <a:rPr lang="en-US" smtClean="0"/>
              <a:t>16-Mar-16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EFA50-FB58-4A61-95A0-FB7D8458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B476D-8F7C-4C57-B415-0EE34593A055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4079C7-74D0-4926-A9B0-A36C2F5CA64C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3154B-0CDF-4D37-AE86-37CB7371DDD3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0FDFB-EC8E-4E10-A93C-C2DE4424189F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A52B5B-5385-4E6A-BDA8-3B1260A5B209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3E91CC-4335-4293-80B0-D7436B676AD4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ACCCB3-85A7-4D23-A215-C8721BB65244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2F174-35B2-4939-A236-724FF95790EA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B6EAC-0E5C-4922-BAEC-39864CD469D9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221FF-CE33-48F0-AB9A-00CAA5CA8330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C160C-4EB4-4AC1-AA08-C0D29D862AC7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F8072F-A5D6-4C5E-B105-E2C1512E251D}" type="datetime8">
              <a:rPr lang="ar-AE" smtClean="0"/>
              <a:t>16 آذار، 16</a:t>
            </a:fld>
            <a:endParaRPr lang="ar-AE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70EB9A-1D64-40A6-9430-C2954D3416EB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>
          <a:xfrm>
            <a:off x="304800" y="304800"/>
            <a:ext cx="8562529" cy="6217920"/>
          </a:xfrm>
          <a:prstGeom prst="roundRect">
            <a:avLst>
              <a:gd name="adj" fmla="val 21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مجموعة 1"/>
          <p:cNvGrpSpPr/>
          <p:nvPr/>
        </p:nvGrpSpPr>
        <p:grpSpPr>
          <a:xfrm>
            <a:off x="1294223" y="2836326"/>
            <a:ext cx="3991097" cy="2316729"/>
            <a:chOff x="1294223" y="2836326"/>
            <a:chExt cx="3991097" cy="2316729"/>
          </a:xfrm>
        </p:grpSpPr>
        <p:sp>
          <p:nvSpPr>
            <p:cNvPr id="3" name="مربع نص 2"/>
            <p:cNvSpPr txBox="1"/>
            <p:nvPr/>
          </p:nvSpPr>
          <p:spPr>
            <a:xfrm>
              <a:off x="1447800" y="3360068"/>
              <a:ext cx="380999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أن </a:t>
              </a:r>
              <a:r>
                <a:rPr lang="ar-AE" sz="44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الله يحب إذا عمل </a:t>
              </a:r>
              <a:endParaRPr lang="ar-AE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ar-AE" sz="4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أحدكم </a:t>
              </a:r>
              <a:r>
                <a:rPr lang="ar-AE" sz="44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عملا أن يتقنه</a:t>
              </a: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1294223" y="4783723"/>
              <a:ext cx="205857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AE" b="1" dirty="0" smtClean="0">
                  <a:solidFill>
                    <a:srgbClr val="C2985A"/>
                  </a:solidFill>
                  <a:latin typeface="Arial" pitchFamily="34" charset="0"/>
                  <a:cs typeface="Arial" pitchFamily="34" charset="0"/>
                </a:rPr>
                <a:t>أخرجه </a:t>
              </a:r>
              <a:r>
                <a:rPr lang="ar-AE" b="1" dirty="0" err="1" smtClean="0">
                  <a:solidFill>
                    <a:srgbClr val="C2985A"/>
                  </a:solidFill>
                  <a:latin typeface="Arial" pitchFamily="34" charset="0"/>
                  <a:cs typeface="Arial" pitchFamily="34" charset="0"/>
                </a:rPr>
                <a:t>أبوعلى</a:t>
              </a:r>
              <a:r>
                <a:rPr lang="ar-AE" b="1" dirty="0" smtClean="0">
                  <a:solidFill>
                    <a:srgbClr val="C2985A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AE" b="1" dirty="0">
                  <a:solidFill>
                    <a:srgbClr val="C2985A"/>
                  </a:solidFill>
                  <a:latin typeface="Arial" pitchFamily="34" charset="0"/>
                  <a:cs typeface="Arial" pitchFamily="34" charset="0"/>
                </a:rPr>
                <a:t>والطبراني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070" y="2836326"/>
              <a:ext cx="21272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93666"/>
              </p:ext>
            </p:extLst>
          </p:nvPr>
        </p:nvGraphicFramePr>
        <p:xfrm>
          <a:off x="5943600" y="5257800"/>
          <a:ext cx="2103120" cy="91440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103120"/>
              </a:tblGrid>
              <a:tr h="3962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ar-AE" sz="2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400" kern="1200" dirty="0" smtClean="0">
                          <a:solidFill>
                            <a:srgbClr val="C0945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د. سالم الجندي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صورة 4" descr="al-ali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670"/>
            <a:ext cx="257175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22473"/>
              </p:ext>
            </p:extLst>
          </p:nvPr>
        </p:nvGraphicFramePr>
        <p:xfrm>
          <a:off x="5715000" y="2423160"/>
          <a:ext cx="2710357" cy="198120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710357"/>
              </a:tblGrid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المحتويات</a:t>
                      </a:r>
                      <a:endParaRPr kumimoji="0" lang="ar-AE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التعريف بالعينة </a:t>
                      </a:r>
                      <a:endParaRPr kumimoji="0" lang="ar-AE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23612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خطوات اختيار عينات البحث</a:t>
                      </a:r>
                      <a:endParaRPr kumimoji="0" lang="ar-AE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انواع العينات العشوائية </a:t>
                      </a:r>
                      <a:endParaRPr kumimoji="0" lang="ar-AE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انواع العينات الغير عشوائية </a:t>
                      </a:r>
                      <a:endParaRPr kumimoji="0" lang="ar-AE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23100"/>
              </p:ext>
            </p:extLst>
          </p:nvPr>
        </p:nvGraphicFramePr>
        <p:xfrm>
          <a:off x="5486400" y="609600"/>
          <a:ext cx="3352800" cy="96012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352800"/>
              </a:tblGrid>
              <a:tr h="3962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الفصل الرابع</a:t>
                      </a:r>
                      <a:endParaRPr lang="ar-AE" sz="28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أساليب اختيار العينة للبحث العلمي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6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457200" y="1444617"/>
            <a:ext cx="8353167" cy="4803783"/>
            <a:chOff x="457200" y="1444617"/>
            <a:chExt cx="8353167" cy="4803783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457200" y="1444617"/>
              <a:ext cx="8336236" cy="4803783"/>
            </a:xfrm>
            <a:prstGeom prst="roundRect">
              <a:avLst>
                <a:gd name="adj" fmla="val 9028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" name="مربع نص 1"/>
            <p:cNvSpPr txBox="1"/>
            <p:nvPr/>
          </p:nvSpPr>
          <p:spPr>
            <a:xfrm>
              <a:off x="457200" y="1444618"/>
              <a:ext cx="8353167" cy="22467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ar-AE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إما </a:t>
              </a:r>
              <a:r>
                <a:rPr lang="ar-AE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إذا برزت اختلافات وظهر التباين في الجوانب المراد دراستها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، وهذا ما يحدث في الغالب ، </a:t>
              </a:r>
              <a:r>
                <a:rPr lang="ar-AE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فإن شروط محددة في العينات مطلوب توفرها في هذا المجال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، كأن تكون عينة طبقية تناسبية ، أو عينة منتظمة ، أو عينة عشوائية ، تعطي الفرصة لكل أفراد المجتمع الأصلي أن يكون من ضمنها </a:t>
              </a:r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15" name="صورة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781236"/>
              <a:ext cx="4552957" cy="24550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627255"/>
              <a:ext cx="3450219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1" name="مستطيل مستدير الزوايا 10"/>
          <p:cNvSpPr/>
          <p:nvPr/>
        </p:nvSpPr>
        <p:spPr>
          <a:xfrm>
            <a:off x="1219201" y="533400"/>
            <a:ext cx="6629399" cy="433783"/>
          </a:xfrm>
          <a:prstGeom prst="roundRect">
            <a:avLst>
              <a:gd name="adj" fmla="val 1135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إ</a:t>
            </a:r>
            <a:r>
              <a:rPr lang="ar-A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ختيار </a:t>
            </a:r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وتحديد نوع العينة</a:t>
            </a:r>
            <a:endParaRPr lang="ar-AE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051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1143000" y="76200"/>
            <a:ext cx="6781800" cy="1234133"/>
            <a:chOff x="1143000" y="366068"/>
            <a:chExt cx="6781800" cy="1234133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1219200" y="366068"/>
              <a:ext cx="6629400" cy="678525"/>
              <a:chOff x="426764" y="424598"/>
              <a:chExt cx="7832692" cy="1481518"/>
            </a:xfrm>
          </p:grpSpPr>
          <p:sp>
            <p:nvSpPr>
              <p:cNvPr id="14" name="مستطيل مستدير الزوايا 13"/>
              <p:cNvSpPr/>
              <p:nvPr/>
            </p:nvSpPr>
            <p:spPr>
              <a:xfrm>
                <a:off x="426764" y="457198"/>
                <a:ext cx="7832691" cy="1448918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426764" y="424598"/>
                <a:ext cx="7832692" cy="14112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خطوات </a:t>
                </a:r>
                <a:r>
                  <a:rPr lang="ar-AE" sz="3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اختيار </a:t>
                </a:r>
                <a:r>
                  <a:rPr lang="ar-AE" sz="3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عينات البحث </a:t>
                </a:r>
                <a:endParaRPr lang="ar-AE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وسيلة شرح مع سهم إلى الأسفل 12"/>
            <p:cNvSpPr/>
            <p:nvPr/>
          </p:nvSpPr>
          <p:spPr>
            <a:xfrm>
              <a:off x="1143000" y="1143000"/>
              <a:ext cx="6781800" cy="457201"/>
            </a:xfrm>
            <a:prstGeom prst="down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48734" y="1371600"/>
            <a:ext cx="8353167" cy="5080261"/>
            <a:chOff x="448734" y="1371600"/>
            <a:chExt cx="8353167" cy="5080261"/>
          </a:xfrm>
          <a:solidFill>
            <a:schemeClr val="bg1"/>
          </a:solidFill>
        </p:grpSpPr>
        <p:sp>
          <p:nvSpPr>
            <p:cNvPr id="7" name="مستطيل مستدير الزوايا 6"/>
            <p:cNvSpPr/>
            <p:nvPr/>
          </p:nvSpPr>
          <p:spPr>
            <a:xfrm flipV="1">
              <a:off x="457200" y="1447800"/>
              <a:ext cx="8336236" cy="4267200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" name="مربع نص 1"/>
            <p:cNvSpPr txBox="1"/>
            <p:nvPr/>
          </p:nvSpPr>
          <p:spPr>
            <a:xfrm>
              <a:off x="448734" y="1371600"/>
              <a:ext cx="8353167" cy="2677656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just"/>
              <a:r>
                <a:rPr lang="ar-AE" sz="2800" b="1" dirty="0" smtClean="0">
                  <a:latin typeface="Arial" pitchFamily="34" charset="0"/>
                  <a:cs typeface="Arial" pitchFamily="34" charset="0"/>
                </a:rPr>
                <a:t>قد يؤثر على الدراسة نوع الكليات المطلوب دراستها ، أو المراحل الدراسية ، أو توزيع الطلبة حسب الجنس ذكوراً وإناثاً ، أو طلبة المدن وطلبة المناطق الريفية ، أو ما شابه ذلك من السمات المؤثرة في طبيعة البحث وأهدافه ، وعلى هذا الأساس فأن العينة الجيدة والسليمة هي العينة التي تعكس خصائص المجتمع الأصلي وتمثله تمثيلاً صحيحاً ودقيقاً .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2" t="19623" r="68333" b="11635"/>
            <a:stretch/>
          </p:blipFill>
          <p:spPr>
            <a:xfrm>
              <a:off x="990600" y="3962400"/>
              <a:ext cx="1052919" cy="2337800"/>
            </a:xfrm>
            <a:prstGeom prst="rect">
              <a:avLst/>
            </a:prstGeom>
            <a:grpFill/>
          </p:spPr>
        </p:pic>
        <p:pic>
          <p:nvPicPr>
            <p:cNvPr id="5" name="صورة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4" t="11421" r="4213" b="42098"/>
            <a:stretch/>
          </p:blipFill>
          <p:spPr>
            <a:xfrm>
              <a:off x="4192686" y="4010278"/>
              <a:ext cx="4383825" cy="2441583"/>
            </a:xfrm>
            <a:prstGeom prst="rect">
              <a:avLst/>
            </a:prstGeom>
            <a:grpFill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1271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4800" y="1828800"/>
            <a:ext cx="8488636" cy="4572000"/>
            <a:chOff x="304800" y="1143000"/>
            <a:chExt cx="8488636" cy="4572000"/>
          </a:xfrm>
        </p:grpSpPr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71600"/>
              <a:ext cx="4800600" cy="4343400"/>
            </a:xfrm>
            <a:prstGeom prst="rect">
              <a:avLst/>
            </a:prstGeom>
          </p:spPr>
        </p:pic>
        <p:grpSp>
          <p:nvGrpSpPr>
            <p:cNvPr id="3" name="مجموعة 2"/>
            <p:cNvGrpSpPr/>
            <p:nvPr/>
          </p:nvGrpSpPr>
          <p:grpSpPr>
            <a:xfrm>
              <a:off x="5029200" y="1143000"/>
              <a:ext cx="3764236" cy="4571999"/>
              <a:chOff x="457200" y="1143000"/>
              <a:chExt cx="8336236" cy="1917290"/>
            </a:xfrm>
          </p:grpSpPr>
          <p:sp>
            <p:nvSpPr>
              <p:cNvPr id="9" name="مستطيل مستدير الزوايا 8"/>
              <p:cNvSpPr/>
              <p:nvPr/>
            </p:nvSpPr>
            <p:spPr>
              <a:xfrm>
                <a:off x="457200" y="1143000"/>
                <a:ext cx="8336236" cy="1917290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مربع نص 4"/>
              <p:cNvSpPr txBox="1"/>
              <p:nvPr/>
            </p:nvSpPr>
            <p:spPr>
              <a:xfrm>
                <a:off x="457200" y="1144626"/>
                <a:ext cx="8327772" cy="18972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بعد تحديد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حجم وحدات المجتمع الأصلي للدراسة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مثل (14000) فرد ،على الباحث ان يحدد حجم العينة المراد وارسال وتوزيع الاستبيان مثل (500) فرد، علما بان حجم العينة المختارة تتأثر بعوامل عدة، أهمها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مقدار الوقت المتوفر لدى الباحث ،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وإمكاناتة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العلمية والمادية ، ومدى التجانس أو التباين في خصائص المجتمع الأصلي المطلوب التعرف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عليها. ودرجة الدقة المطلوبة في البحث ومستواه والغاية منه.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مستطيل مستدير الزوايا 10"/>
          <p:cNvSpPr/>
          <p:nvPr/>
        </p:nvSpPr>
        <p:spPr>
          <a:xfrm>
            <a:off x="1219201" y="1371600"/>
            <a:ext cx="6629399" cy="381000"/>
          </a:xfrm>
          <a:prstGeom prst="roundRect">
            <a:avLst>
              <a:gd name="adj" fmla="val 1135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4. تحديد العدد المطلوب من الأفراد أو الوحدات في العينة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1143000" y="76200"/>
            <a:ext cx="6781800" cy="1234133"/>
            <a:chOff x="1143000" y="366068"/>
            <a:chExt cx="6781800" cy="1234133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1219200" y="366068"/>
              <a:ext cx="6629400" cy="678525"/>
              <a:chOff x="426764" y="424598"/>
              <a:chExt cx="7832692" cy="1481518"/>
            </a:xfrm>
          </p:grpSpPr>
          <p:sp>
            <p:nvSpPr>
              <p:cNvPr id="16" name="مستطيل مستدير الزوايا 15"/>
              <p:cNvSpPr/>
              <p:nvPr/>
            </p:nvSpPr>
            <p:spPr>
              <a:xfrm>
                <a:off x="426764" y="457198"/>
                <a:ext cx="7832691" cy="1448918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426764" y="424598"/>
                <a:ext cx="7832692" cy="14112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خطوات </a:t>
                </a:r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اختيار </a:t>
                </a:r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عينات البحث </a:t>
                </a:r>
                <a:endParaRPr lang="ar-AE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وسيلة شرح مع سهم إلى الأسفل 14"/>
            <p:cNvSpPr/>
            <p:nvPr/>
          </p:nvSpPr>
          <p:spPr>
            <a:xfrm>
              <a:off x="1143000" y="1143000"/>
              <a:ext cx="6781800" cy="457201"/>
            </a:xfrm>
            <a:prstGeom prst="down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892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275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/>
          <p:cNvGrpSpPr/>
          <p:nvPr/>
        </p:nvGrpSpPr>
        <p:grpSpPr>
          <a:xfrm>
            <a:off x="3200400" y="381000"/>
            <a:ext cx="2574744" cy="685800"/>
            <a:chOff x="3200400" y="381000"/>
            <a:chExt cx="2574744" cy="6858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3200400" y="381000"/>
              <a:ext cx="2574744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3276600" y="400735"/>
              <a:ext cx="2498544" cy="64633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 </a:t>
              </a:r>
              <a:endPara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25400" y="1066800"/>
            <a:ext cx="8758764" cy="5471094"/>
            <a:chOff x="25400" y="1066800"/>
            <a:chExt cx="8758764" cy="5471094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5010615" y="1430953"/>
              <a:ext cx="3773549" cy="4893647"/>
              <a:chOff x="4989450" y="1430953"/>
              <a:chExt cx="3773549" cy="4893647"/>
            </a:xfrm>
          </p:grpSpPr>
          <p:sp>
            <p:nvSpPr>
              <p:cNvPr id="16" name="مستطيل مستدير الزوايا 15"/>
              <p:cNvSpPr/>
              <p:nvPr/>
            </p:nvSpPr>
            <p:spPr>
              <a:xfrm>
                <a:off x="4989451" y="1431667"/>
                <a:ext cx="3773548" cy="4892933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>
                  <a:noFill/>
                </a:endParaRPr>
              </a:p>
            </p:txBody>
          </p:sp>
          <p:sp>
            <p:nvSpPr>
              <p:cNvPr id="2" name="مربع نص 1"/>
              <p:cNvSpPr txBox="1"/>
              <p:nvPr/>
            </p:nvSpPr>
            <p:spPr>
              <a:xfrm>
                <a:off x="4989450" y="1430953"/>
                <a:ext cx="3773549" cy="4524315"/>
              </a:xfrm>
              <a:prstGeom prst="rect">
                <a:avLst/>
              </a:prstGeom>
              <a:noFill/>
              <a:ln w="6350">
                <a:noFill/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just"/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يقترب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الكتاب كثيراً ، ويبتعدون أحياناً ، في تحديد الأنواع المختلفة للعينات المطلوبة في البحث العلمي ، فمنهم من يقسمها إلى </a:t>
                </a:r>
                <a:r>
                  <a:rPr lang="ar-AE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عينات عشوائية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، تعطي الفرصة فيها لكل وحدات وأفراد المجتمع الأصلي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أن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يكونوا ضمن النموذج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المختار، </a:t>
                </a:r>
                <a:r>
                  <a:rPr lang="ar-AE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وعينات غير عشوائية </a:t>
                </a:r>
                <a:r>
                  <a:rPr lang="ar-AE" sz="2400" dirty="0">
                    <a:latin typeface="Arial" pitchFamily="34" charset="0"/>
                    <a:cs typeface="Arial" pitchFamily="34" charset="0"/>
                  </a:rPr>
                  <a:t>تعتمد الصدفة ، أو تحقق أغراضاً بحثية أخرى ، ونستطيع أن نحدد الأنواع المختلفة للعينات معتمدين في تسلسلها على درجة دقتها وتمثيلها للمجتمع </a:t>
                </a:r>
                <a:r>
                  <a:rPr lang="ar-AE" sz="2400" dirty="0" smtClean="0">
                    <a:latin typeface="Arial" pitchFamily="34" charset="0"/>
                    <a:cs typeface="Arial" pitchFamily="34" charset="0"/>
                  </a:rPr>
                  <a:t>الأصل.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مجموعة 9"/>
            <p:cNvGrpSpPr/>
            <p:nvPr/>
          </p:nvGrpSpPr>
          <p:grpSpPr>
            <a:xfrm>
              <a:off x="25400" y="1066800"/>
              <a:ext cx="2946400" cy="5367239"/>
              <a:chOff x="25400" y="1066800"/>
              <a:chExt cx="2946400" cy="5367239"/>
            </a:xfrm>
          </p:grpSpPr>
          <p:pic>
            <p:nvPicPr>
              <p:cNvPr id="3" name="صورة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32" b="2118"/>
              <a:stretch/>
            </p:blipFill>
            <p:spPr>
              <a:xfrm>
                <a:off x="25400" y="1066800"/>
                <a:ext cx="2946400" cy="5367239"/>
              </a:xfrm>
              <a:prstGeom prst="rect">
                <a:avLst/>
              </a:prstGeom>
            </p:spPr>
          </p:pic>
          <p:sp>
            <p:nvSpPr>
              <p:cNvPr id="4" name="مربع نص 3"/>
              <p:cNvSpPr txBox="1"/>
              <p:nvPr/>
            </p:nvSpPr>
            <p:spPr>
              <a:xfrm>
                <a:off x="950215" y="1130968"/>
                <a:ext cx="1208985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الطبقيـــة</a:t>
                </a:r>
                <a:endParaRPr lang="ar-A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مربع نص 4"/>
              <p:cNvSpPr txBox="1"/>
              <p:nvPr/>
            </p:nvSpPr>
            <p:spPr>
              <a:xfrm rot="1226817">
                <a:off x="361555" y="1541291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الطبقية التناسبية</a:t>
                </a:r>
                <a:endParaRPr lang="ar-A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513963" y="2122351"/>
                <a:ext cx="153920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العشوائية البسيطة</a:t>
                </a:r>
                <a:endParaRPr lang="ar-A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مربع نص 6"/>
              <p:cNvSpPr txBox="1"/>
              <p:nvPr/>
            </p:nvSpPr>
            <p:spPr>
              <a:xfrm rot="21339599">
                <a:off x="174502" y="2607647"/>
                <a:ext cx="1667443" cy="3847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sz="19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العشوائية المنتظمة</a:t>
                </a:r>
                <a:endParaRPr lang="ar-AE" sz="19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مربع نص 7"/>
              <p:cNvSpPr txBox="1"/>
              <p:nvPr/>
            </p:nvSpPr>
            <p:spPr>
              <a:xfrm rot="274453">
                <a:off x="680142" y="3025788"/>
                <a:ext cx="161134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العمدية او الغرضية</a:t>
                </a:r>
                <a:endParaRPr lang="ar-A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مربع نص 8"/>
              <p:cNvSpPr txBox="1"/>
              <p:nvPr/>
            </p:nvSpPr>
            <p:spPr>
              <a:xfrm rot="21339599">
                <a:off x="239374" y="3428769"/>
                <a:ext cx="161775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AE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العرضية أو </a:t>
                </a:r>
                <a:r>
                  <a:rPr lang="ar-AE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الصدفه</a:t>
                </a:r>
                <a:endParaRPr lang="ar-AE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2" name="صورة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4" t="18580"/>
            <a:stretch/>
          </p:blipFill>
          <p:spPr>
            <a:xfrm>
              <a:off x="2308746" y="2580648"/>
              <a:ext cx="2680705" cy="3957246"/>
            </a:xfrm>
            <a:prstGeom prst="rect">
              <a:avLst/>
            </a:prstGeom>
          </p:spPr>
        </p:pic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27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>
                <a:solidFill>
                  <a:srgbClr val="FF0000"/>
                </a:solidFill>
              </a:rPr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9"/>
          <a:stretch/>
        </p:blipFill>
        <p:spPr>
          <a:xfrm>
            <a:off x="476651" y="3962400"/>
            <a:ext cx="5406215" cy="2246763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2202260" y="114761"/>
            <a:ext cx="4739480" cy="584775"/>
            <a:chOff x="3200400" y="332607"/>
            <a:chExt cx="3810000" cy="751854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3200400" y="381000"/>
              <a:ext cx="38100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2800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3200400" y="332607"/>
              <a:ext cx="3810000" cy="751854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 العشوائية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مستطيل مستدير الزوايا 5"/>
          <p:cNvSpPr/>
          <p:nvPr/>
        </p:nvSpPr>
        <p:spPr>
          <a:xfrm>
            <a:off x="381000" y="1360950"/>
            <a:ext cx="8382000" cy="2753850"/>
          </a:xfrm>
          <a:prstGeom prst="roundRect">
            <a:avLst>
              <a:gd name="adj" fmla="val 9028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2400"/>
          </a:p>
        </p:txBody>
      </p:sp>
      <p:sp>
        <p:nvSpPr>
          <p:cNvPr id="7" name="مربع نص 6"/>
          <p:cNvSpPr txBox="1"/>
          <p:nvPr/>
        </p:nvSpPr>
        <p:spPr>
          <a:xfrm>
            <a:off x="476651" y="1360950"/>
            <a:ext cx="821014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AE" sz="2800" dirty="0" smtClean="0">
                <a:latin typeface="Arial" pitchFamily="34" charset="0"/>
                <a:cs typeface="Arial" pitchFamily="34" charset="0"/>
              </a:rPr>
              <a:t>يقسم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مجتمع البحث إلى الشرائح والأقسام والطبقات التي يشتمل عليها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ar-AE" sz="2800" b="1" u="sng" dirty="0" smtClean="0">
                <a:latin typeface="Arial" pitchFamily="34" charset="0"/>
                <a:cs typeface="Arial" pitchFamily="34" charset="0"/>
              </a:rPr>
              <a:t>مثال </a:t>
            </a:r>
            <a:r>
              <a:rPr lang="ar-AE" sz="2800" b="1" u="sng" dirty="0">
                <a:latin typeface="Arial" pitchFamily="34" charset="0"/>
                <a:cs typeface="Arial" pitchFamily="34" charset="0"/>
              </a:rPr>
              <a:t>ذلك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ان كان حجم المجتمع الاصل هو(20000) فرد، ويقسم المجتمع إلى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موظفين ، وأصحاب مهن حرة ، ومتقاعدين ، وطلبة ، وربات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بيوت. لغرض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دراسة خدمات المستشفيات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المقدمة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إليهم ، فإذا كان حجم العينة المطلوبة للبحث هو (400) من كل الشرائح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الخمسة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، فإذا يؤخذ عدد متساوي من كل من هذه الشرائح وكالآتي: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3962400"/>
            <a:ext cx="20113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حر 8"/>
          <p:cNvSpPr/>
          <p:nvPr/>
        </p:nvSpPr>
        <p:spPr>
          <a:xfrm>
            <a:off x="1524000" y="762006"/>
            <a:ext cx="6019800" cy="457194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اولا : العينة الطبقية</a:t>
            </a:r>
            <a:endParaRPr lang="ar-AE" sz="32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>
                <a:solidFill>
                  <a:srgbClr val="FF0000"/>
                </a:solidFill>
              </a:rPr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سار 5"/>
          <p:cNvSpPr/>
          <p:nvPr/>
        </p:nvSpPr>
        <p:spPr>
          <a:xfrm>
            <a:off x="1870609" y="5181600"/>
            <a:ext cx="6477000" cy="12192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AE" sz="3200" dirty="0" smtClean="0">
                <a:latin typeface="Arial" pitchFamily="34" charset="0"/>
                <a:cs typeface="Arial" pitchFamily="34" charset="0"/>
              </a:rPr>
              <a:t>يكون </a:t>
            </a:r>
            <a:r>
              <a:rPr lang="ar-AE" sz="3200" dirty="0">
                <a:latin typeface="Arial" pitchFamily="34" charset="0"/>
                <a:cs typeface="Arial" pitchFamily="34" charset="0"/>
              </a:rPr>
              <a:t>ذلك على خطوتين وحسب المثال التالي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495300" y="1473169"/>
            <a:ext cx="8110537" cy="4013231"/>
            <a:chOff x="495300" y="995382"/>
            <a:chExt cx="8110537" cy="4013231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495300" y="995382"/>
              <a:ext cx="8110537" cy="36528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sz="320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524933" y="1038295"/>
              <a:ext cx="8051271" cy="39703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AE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نوع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من أنواع العينات الذي ترتكز أيضاً على تقسيم المجتمع الأصلي للبحث إلى </a:t>
              </a:r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وفئات..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الخ ، إلا أنه </a:t>
              </a:r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تكون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أكثر تحديد ودقة في أن يتناسب حجم عدد أفراد العينة المختارة من الحجم والتعداد الأصلي لكل شريحة داخل المجتمع ، ونسبتها إلى المجموع الكلي لمجتمع البحث ، فالطبقية هنا تعني الشريحة ، أو الشرائح التي ينقسم إليها أفراد المجتمع ، والتناسبية تعني أن العدد المختار من كل شريحة ينبغي أن يتناسب </a:t>
              </a:r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مع حجمها </a:t>
              </a:r>
              <a:r>
                <a:rPr lang="ar-AE" sz="2800" dirty="0">
                  <a:latin typeface="Arial" pitchFamily="34" charset="0"/>
                  <a:cs typeface="Arial" pitchFamily="34" charset="0"/>
                </a:rPr>
                <a:t>الفعلي ومع تمثيلها ، بهذه </a:t>
              </a:r>
              <a:r>
                <a:rPr lang="ar-AE" sz="2800" dirty="0" smtClean="0">
                  <a:latin typeface="Arial" pitchFamily="34" charset="0"/>
                  <a:cs typeface="Arial" pitchFamily="34" charset="0"/>
                </a:rPr>
                <a:t>النسبة. </a:t>
              </a:r>
            </a:p>
            <a:p>
              <a:pPr algn="just"/>
              <a:endParaRPr lang="ar-A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1524000" y="114761"/>
            <a:ext cx="6019800" cy="1296323"/>
            <a:chOff x="1524000" y="114761"/>
            <a:chExt cx="6019800" cy="1296323"/>
          </a:xfrm>
        </p:grpSpPr>
        <p:grpSp>
          <p:nvGrpSpPr>
            <p:cNvPr id="25" name="مجموعة 24"/>
            <p:cNvGrpSpPr/>
            <p:nvPr/>
          </p:nvGrpSpPr>
          <p:grpSpPr>
            <a:xfrm>
              <a:off x="2202260" y="114761"/>
              <a:ext cx="4739480" cy="584775"/>
              <a:chOff x="3200400" y="332607"/>
              <a:chExt cx="3810000" cy="751854"/>
            </a:xfrm>
          </p:grpSpPr>
          <p:sp>
            <p:nvSpPr>
              <p:cNvPr id="26" name="مستطيل مستدير الزوايا 25"/>
              <p:cNvSpPr/>
              <p:nvPr/>
            </p:nvSpPr>
            <p:spPr>
              <a:xfrm>
                <a:off x="3200400" y="381000"/>
                <a:ext cx="38100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3200400" y="332607"/>
                <a:ext cx="3810000" cy="751854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انواع العينات العشوائية</a:t>
                </a:r>
                <a:endParaRPr lang="ar-AE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شكل حر 28"/>
            <p:cNvSpPr/>
            <p:nvPr/>
          </p:nvSpPr>
          <p:spPr>
            <a:xfrm>
              <a:off x="1524000" y="762000"/>
              <a:ext cx="6019800" cy="649084"/>
            </a:xfrm>
            <a:custGeom>
              <a:avLst/>
              <a:gdLst>
                <a:gd name="connsiteX0" fmla="*/ 0 w 2192744"/>
                <a:gd name="connsiteY0" fmla="*/ 0 h 420483"/>
                <a:gd name="connsiteX1" fmla="*/ 2192744 w 2192744"/>
                <a:gd name="connsiteY1" fmla="*/ 0 h 420483"/>
                <a:gd name="connsiteX2" fmla="*/ 2192744 w 2192744"/>
                <a:gd name="connsiteY2" fmla="*/ 420483 h 420483"/>
                <a:gd name="connsiteX3" fmla="*/ 0 w 2192744"/>
                <a:gd name="connsiteY3" fmla="*/ 420483 h 420483"/>
                <a:gd name="connsiteX4" fmla="*/ 0 w 2192744"/>
                <a:gd name="connsiteY4" fmla="*/ 0 h 4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744" h="420483">
                  <a:moveTo>
                    <a:pt x="0" y="0"/>
                  </a:moveTo>
                  <a:lnTo>
                    <a:pt x="2192744" y="0"/>
                  </a:lnTo>
                  <a:lnTo>
                    <a:pt x="2192744" y="420483"/>
                  </a:lnTo>
                  <a:lnTo>
                    <a:pt x="0" y="4204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ثانياً : العينة الطبقية </a:t>
              </a:r>
              <a:r>
                <a:rPr lang="ar-AE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التناسبية </a:t>
              </a:r>
              <a:r>
                <a:rPr lang="ar-AE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أو العينة الحصصية </a:t>
              </a:r>
              <a:endParaRPr lang="ar-AE" sz="24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84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32 0.01112 L -0.05868 0.01112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38" y="3657600"/>
            <a:ext cx="2743200" cy="2386584"/>
          </a:xfrm>
          <a:prstGeom prst="rect">
            <a:avLst/>
          </a:prstGeom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00786"/>
              </p:ext>
            </p:extLst>
          </p:nvPr>
        </p:nvGraphicFramePr>
        <p:xfrm>
          <a:off x="5710767" y="4114800"/>
          <a:ext cx="3124200" cy="22199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{8EC20E35-A176-4012-BC5E-935CFFF8708E}</a:tableStyleId>
              </a:tblPr>
              <a:tblGrid>
                <a:gridCol w="1517469"/>
                <a:gridCol w="1606731"/>
              </a:tblGrid>
              <a:tr h="0">
                <a:tc>
                  <a:txBody>
                    <a:bodyPr/>
                    <a:lstStyle/>
                    <a:p>
                      <a:pPr marL="0" lv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موظفون</a:t>
                      </a:r>
                      <a:endParaRPr kumimoji="0" lang="en-US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4500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مهن حرة 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2500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متقاعدون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6000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طلبة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ربات بيوت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4000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المجموع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20000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51385"/>
              </p:ext>
            </p:extLst>
          </p:nvPr>
        </p:nvGraphicFramePr>
        <p:xfrm>
          <a:off x="304800" y="4097868"/>
          <a:ext cx="3124200" cy="22199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{8EC20E35-A176-4012-BC5E-935CFFF8708E}</a:tableStyleId>
              </a:tblPr>
              <a:tblGrid>
                <a:gridCol w="1237218"/>
                <a:gridCol w="1886982"/>
              </a:tblGrid>
              <a:tr h="0">
                <a:tc>
                  <a:txBody>
                    <a:bodyPr/>
                    <a:lstStyle/>
                    <a:p>
                      <a:pPr marL="0" lv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موظفون</a:t>
                      </a:r>
                      <a:endParaRPr kumimoji="0" lang="en-US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4500    50</a:t>
                      </a:r>
                      <a:r>
                        <a:rPr kumimoji="0" lang="ar-AE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90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مهن حرة 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/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2500    50</a:t>
                      </a:r>
                      <a:r>
                        <a:rPr kumimoji="0" lang="ar-AE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50</a:t>
                      </a:r>
                      <a:endParaRPr kumimoji="0" lang="ar-AE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متقاعدون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6000   </a:t>
                      </a:r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</a:t>
                      </a:r>
                      <a:r>
                        <a:rPr kumimoji="0" lang="ar-AE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120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طلبة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3000   </a:t>
                      </a:r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50</a:t>
                      </a:r>
                      <a:r>
                        <a:rPr kumimoji="0" lang="ar-AE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60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ربات بيوت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4000</a:t>
                      </a:r>
                      <a:r>
                        <a:rPr kumimoji="0" lang="ar-AE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50</a:t>
                      </a:r>
                      <a:r>
                        <a:rPr kumimoji="0" lang="ar-AE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= 80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المجموع 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b="1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ar-AE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مستطيل مستدير الزوايا 18"/>
          <p:cNvSpPr/>
          <p:nvPr/>
        </p:nvSpPr>
        <p:spPr>
          <a:xfrm>
            <a:off x="381000" y="1382607"/>
            <a:ext cx="3810000" cy="23511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r>
              <a:rPr lang="ar-AE" sz="2800" b="1" u="sng" dirty="0">
                <a:latin typeface="Arial" pitchFamily="34" charset="0"/>
                <a:cs typeface="Arial" pitchFamily="34" charset="0"/>
              </a:rPr>
              <a:t>الخطوة </a:t>
            </a:r>
            <a:r>
              <a:rPr lang="ar-AE" sz="2800" b="1" u="sng" dirty="0" smtClean="0">
                <a:latin typeface="Arial" pitchFamily="34" charset="0"/>
                <a:cs typeface="Arial" pitchFamily="34" charset="0"/>
              </a:rPr>
              <a:t>الثانية</a:t>
            </a:r>
            <a:r>
              <a:rPr lang="ar-A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على ضوء الخطوة الاولى فإن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تمثيلهم في العينة الطبقية التناسبية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سيكون  بالقسمة على  (20000/400 =50 و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كالآتي </a:t>
            </a:r>
            <a:endParaRPr lang="ar-AE" sz="2800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3000" y="1382607"/>
            <a:ext cx="3810000" cy="23511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r>
              <a:rPr lang="ar-AE" sz="2800" b="1" u="sng" dirty="0">
                <a:latin typeface="Arial" pitchFamily="34" charset="0"/>
                <a:cs typeface="Arial" pitchFamily="34" charset="0"/>
              </a:rPr>
              <a:t>الخطوة الاولى</a:t>
            </a:r>
            <a:r>
              <a:rPr lang="ar-A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إذا كان حجم المجتمع الأصل هو (20000) عشرين ألف فرد ، وكان تمثيلهم في إحصائيات المنطقة يقدر بالآتي 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AE" sz="2800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1358902" y="4203699"/>
            <a:ext cx="237065" cy="1682752"/>
            <a:chOff x="1358902" y="4068231"/>
            <a:chExt cx="237065" cy="1682752"/>
          </a:xfrm>
        </p:grpSpPr>
        <p:sp>
          <p:nvSpPr>
            <p:cNvPr id="5" name="التقسيم 4"/>
            <p:cNvSpPr/>
            <p:nvPr/>
          </p:nvSpPr>
          <p:spPr>
            <a:xfrm>
              <a:off x="1367367" y="4068231"/>
              <a:ext cx="228600" cy="188383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1" name="التقسيم 20"/>
            <p:cNvSpPr/>
            <p:nvPr/>
          </p:nvSpPr>
          <p:spPr>
            <a:xfrm>
              <a:off x="1367367" y="4427008"/>
              <a:ext cx="228600" cy="188383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التقسيم 21"/>
            <p:cNvSpPr/>
            <p:nvPr/>
          </p:nvSpPr>
          <p:spPr>
            <a:xfrm>
              <a:off x="1358902" y="4796367"/>
              <a:ext cx="228600" cy="188383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التقسيم 22"/>
            <p:cNvSpPr/>
            <p:nvPr/>
          </p:nvSpPr>
          <p:spPr>
            <a:xfrm>
              <a:off x="1358902" y="5155144"/>
              <a:ext cx="228600" cy="188383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4" name="التقسيم 23"/>
            <p:cNvSpPr/>
            <p:nvPr/>
          </p:nvSpPr>
          <p:spPr>
            <a:xfrm>
              <a:off x="1358902" y="5562600"/>
              <a:ext cx="228600" cy="188383"/>
            </a:xfrm>
            <a:prstGeom prst="mathDivid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2202260" y="114761"/>
            <a:ext cx="4739480" cy="584775"/>
            <a:chOff x="3200400" y="332607"/>
            <a:chExt cx="3810000" cy="75185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3200400" y="381000"/>
              <a:ext cx="38100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2800"/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3200400" y="332607"/>
              <a:ext cx="3810000" cy="751854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 العشوائية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شكل حر 27"/>
          <p:cNvSpPr/>
          <p:nvPr/>
        </p:nvSpPr>
        <p:spPr>
          <a:xfrm>
            <a:off x="1524000" y="762000"/>
            <a:ext cx="6019800" cy="533400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خطوات العينة </a:t>
            </a:r>
            <a:r>
              <a:rPr lang="ar-AE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الطبقية </a:t>
            </a:r>
            <a:r>
              <a:rPr lang="ar-A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التناسبية </a:t>
            </a:r>
            <a:r>
              <a:rPr lang="ar-AE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أو العينة الحصصية </a:t>
            </a:r>
            <a:endParaRPr lang="ar-AE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19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0169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ar-AE" sz="5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أساليب اختيار العينة للبحث العلمي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0412" y="2463385"/>
            <a:ext cx="3922988" cy="33166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6000" dirty="0" smtClean="0"/>
              <a:t>145</a:t>
            </a:r>
            <a:r>
              <a:rPr lang="ar-AE" sz="5400" dirty="0" smtClean="0"/>
              <a:t> </a:t>
            </a:r>
            <a:r>
              <a:rPr lang="ar-AE" sz="6000" dirty="0" smtClean="0"/>
              <a:t>– 157</a:t>
            </a:r>
          </a:p>
          <a:p>
            <a:pPr marL="0" indent="0" algn="r">
              <a:buNone/>
            </a:pPr>
            <a:endParaRPr lang="ar-AE" sz="6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1B57-FC95-44B7-B5AD-0946EFCA4F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91350"/>
            <a:ext cx="2833494" cy="4085887"/>
          </a:xfrm>
        </p:spPr>
      </p:pic>
    </p:spTree>
    <p:extLst>
      <p:ext uri="{BB962C8B-B14F-4D97-AF65-F5344CB8AC3E}">
        <p14:creationId xmlns:p14="http://schemas.microsoft.com/office/powerpoint/2010/main" val="9684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>
                <a:solidFill>
                  <a:srgbClr val="FF0000"/>
                </a:solidFill>
              </a:rPr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457201" y="1027317"/>
            <a:ext cx="8077200" cy="5068683"/>
            <a:chOff x="776505" y="1027317"/>
            <a:chExt cx="7752686" cy="2173083"/>
          </a:xfrm>
        </p:grpSpPr>
        <p:sp>
          <p:nvSpPr>
            <p:cNvPr id="17" name="شكل حر 16"/>
            <p:cNvSpPr/>
            <p:nvPr/>
          </p:nvSpPr>
          <p:spPr>
            <a:xfrm>
              <a:off x="776505" y="1423054"/>
              <a:ext cx="7752686" cy="1777346"/>
            </a:xfrm>
            <a:custGeom>
              <a:avLst/>
              <a:gdLst>
                <a:gd name="connsiteX0" fmla="*/ 0 w 7369009"/>
                <a:gd name="connsiteY0" fmla="*/ 0 h 1777346"/>
                <a:gd name="connsiteX1" fmla="*/ 7369009 w 7369009"/>
                <a:gd name="connsiteY1" fmla="*/ 0 h 1777346"/>
                <a:gd name="connsiteX2" fmla="*/ 7369009 w 7369009"/>
                <a:gd name="connsiteY2" fmla="*/ 1777346 h 1777346"/>
                <a:gd name="connsiteX3" fmla="*/ 0 w 7369009"/>
                <a:gd name="connsiteY3" fmla="*/ 1777346 h 1777346"/>
                <a:gd name="connsiteX4" fmla="*/ 0 w 7369009"/>
                <a:gd name="connsiteY4" fmla="*/ 0 h 177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9009" h="1777346">
                  <a:moveTo>
                    <a:pt x="0" y="0"/>
                  </a:moveTo>
                  <a:lnTo>
                    <a:pt x="7369009" y="0"/>
                  </a:lnTo>
                  <a:lnTo>
                    <a:pt x="7369009" y="1777346"/>
                  </a:lnTo>
                  <a:lnTo>
                    <a:pt x="0" y="1777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78005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3200" b="1" kern="1200" dirty="0" smtClean="0">
                  <a:effectLst/>
                  <a:latin typeface="Arial" pitchFamily="34" charset="0"/>
                  <a:cs typeface="Arial" pitchFamily="34" charset="0"/>
                </a:rPr>
                <a:t>هذا النوع من العينات يعطي الباحث فرصة متساوية لكل فرد من أفراد المجتمع بأن يكون ضمن العينة المختارة ، ويكون هذا النوع من العينات مفيد ومؤثر عندما يكون هنالك تجانس مشترك بين جميع أفراد المجتمع الأصلي المعني بالدراسة ، من حيث الخصائص المطلوب دراستها في البحث ، وعلى هذا الأساس فإن جميع أسماء أفراد المجتمع الأصلي يجب أن تكون محددة ومعروفة لدى الباحث</a:t>
              </a:r>
              <a:endParaRPr lang="ar-AE" sz="3200" b="1" kern="1200" dirty="0">
                <a:effectLst/>
              </a:endParaRPr>
            </a:p>
          </p:txBody>
        </p:sp>
        <p:sp>
          <p:nvSpPr>
            <p:cNvPr id="18" name="شكل حر 17"/>
            <p:cNvSpPr/>
            <p:nvPr/>
          </p:nvSpPr>
          <p:spPr>
            <a:xfrm>
              <a:off x="2512746" y="1027317"/>
              <a:ext cx="4280204" cy="278280"/>
            </a:xfrm>
            <a:custGeom>
              <a:avLst/>
              <a:gdLst>
                <a:gd name="connsiteX0" fmla="*/ 0 w 2192744"/>
                <a:gd name="connsiteY0" fmla="*/ 0 h 420483"/>
                <a:gd name="connsiteX1" fmla="*/ 2192744 w 2192744"/>
                <a:gd name="connsiteY1" fmla="*/ 0 h 420483"/>
                <a:gd name="connsiteX2" fmla="*/ 2192744 w 2192744"/>
                <a:gd name="connsiteY2" fmla="*/ 420483 h 420483"/>
                <a:gd name="connsiteX3" fmla="*/ 0 w 2192744"/>
                <a:gd name="connsiteY3" fmla="*/ 420483 h 420483"/>
                <a:gd name="connsiteX4" fmla="*/ 0 w 2192744"/>
                <a:gd name="connsiteY4" fmla="*/ 0 h 4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744" h="420483">
                  <a:moveTo>
                    <a:pt x="0" y="0"/>
                  </a:moveTo>
                  <a:lnTo>
                    <a:pt x="2192744" y="0"/>
                  </a:lnTo>
                  <a:lnTo>
                    <a:pt x="2192744" y="420483"/>
                  </a:lnTo>
                  <a:lnTo>
                    <a:pt x="0" y="4204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3200" b="1" kern="1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ثالثا :العينة العشوائية البسيطة</a:t>
              </a:r>
              <a:endParaRPr lang="ar-AE" sz="32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مجموعة 23"/>
          <p:cNvGrpSpPr/>
          <p:nvPr/>
        </p:nvGrpSpPr>
        <p:grpSpPr>
          <a:xfrm>
            <a:off x="2202260" y="114761"/>
            <a:ext cx="4739480" cy="584775"/>
            <a:chOff x="3200400" y="332607"/>
            <a:chExt cx="3810000" cy="751854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3200400" y="381000"/>
              <a:ext cx="38100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2800"/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3200400" y="332607"/>
              <a:ext cx="3810000" cy="751854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 العشوائية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b="1" smtClean="0"/>
              <a:t>21</a:t>
            </a:fld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42927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رابط بشكل مرفق 30"/>
          <p:cNvCxnSpPr/>
          <p:nvPr/>
        </p:nvCxnSpPr>
        <p:spPr>
          <a:xfrm rot="16200000" flipH="1">
            <a:off x="4452756" y="2574724"/>
            <a:ext cx="2377440" cy="2286000"/>
          </a:xfrm>
          <a:prstGeom prst="bentConnector3">
            <a:avLst>
              <a:gd name="adj1" fmla="val 5187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شكل حر 20"/>
          <p:cNvSpPr/>
          <p:nvPr/>
        </p:nvSpPr>
        <p:spPr>
          <a:xfrm>
            <a:off x="4893036" y="4749392"/>
            <a:ext cx="3854259" cy="1621771"/>
          </a:xfrm>
          <a:custGeom>
            <a:avLst/>
            <a:gdLst>
              <a:gd name="connsiteX0" fmla="*/ 0 w 3854259"/>
              <a:gd name="connsiteY0" fmla="*/ 0 h 1621771"/>
              <a:gd name="connsiteX1" fmla="*/ 3854259 w 3854259"/>
              <a:gd name="connsiteY1" fmla="*/ 0 h 1621771"/>
              <a:gd name="connsiteX2" fmla="*/ 3854259 w 3854259"/>
              <a:gd name="connsiteY2" fmla="*/ 1621771 h 1621771"/>
              <a:gd name="connsiteX3" fmla="*/ 0 w 3854259"/>
              <a:gd name="connsiteY3" fmla="*/ 1621771 h 1621771"/>
              <a:gd name="connsiteX4" fmla="*/ 0 w 3854259"/>
              <a:gd name="connsiteY4" fmla="*/ 0 h 162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259" h="1621771">
                <a:moveTo>
                  <a:pt x="0" y="0"/>
                </a:moveTo>
                <a:lnTo>
                  <a:pt x="3854259" y="0"/>
                </a:lnTo>
                <a:lnTo>
                  <a:pt x="3854259" y="1621771"/>
                </a:lnTo>
                <a:lnTo>
                  <a:pt x="0" y="1621771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78005" numCol="1" spcCol="1270" anchor="b" anchorCtr="0">
            <a:noAutofit/>
          </a:bodyPr>
          <a:lstStyle/>
          <a:p>
            <a:pPr lvl="0" algn="just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000" kern="1200" dirty="0" smtClean="0">
                <a:latin typeface="Arial" pitchFamily="34" charset="0"/>
                <a:cs typeface="Arial" pitchFamily="34" charset="0"/>
              </a:rPr>
              <a:t>ترقيم الأسماء ووضعها في صندوق أو كيس ، ثم سحب العدد المطلوب منها ، ومطابقتها مع الاسماء لمعرفة الافراد الذين تم اختيارهم وتشبه هذه الطريقة </a:t>
            </a:r>
            <a:r>
              <a:rPr lang="ar-AE" sz="2000" kern="1200" dirty="0" err="1" smtClean="0">
                <a:latin typeface="Arial" pitchFamily="34" charset="0"/>
                <a:cs typeface="Arial" pitchFamily="34" charset="0"/>
              </a:rPr>
              <a:t>سحبات</a:t>
            </a:r>
            <a:r>
              <a:rPr lang="ar-AE" sz="2000" kern="1200" dirty="0" smtClean="0">
                <a:latin typeface="Arial" pitchFamily="34" charset="0"/>
                <a:cs typeface="Arial" pitchFamily="34" charset="0"/>
              </a:rPr>
              <a:t> اليانصيب .</a:t>
            </a:r>
            <a:endParaRPr lang="en-US" sz="2000" kern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2178975" y="114761"/>
            <a:ext cx="4739480" cy="584775"/>
            <a:chOff x="3200400" y="332607"/>
            <a:chExt cx="3810000" cy="751854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3200400" y="381000"/>
              <a:ext cx="38100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2800"/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3200400" y="332607"/>
              <a:ext cx="3810000" cy="751854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 العشوائية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1219200" y="1027316"/>
            <a:ext cx="6659031" cy="1563484"/>
            <a:chOff x="1219200" y="1027316"/>
            <a:chExt cx="6659031" cy="1563484"/>
          </a:xfrm>
        </p:grpSpPr>
        <p:cxnSp>
          <p:nvCxnSpPr>
            <p:cNvPr id="39" name="رابط مستقيم 38"/>
            <p:cNvCxnSpPr/>
            <p:nvPr/>
          </p:nvCxnSpPr>
          <p:spPr>
            <a:xfrm flipV="1">
              <a:off x="4548291" y="1676400"/>
              <a:ext cx="849" cy="533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3" name="مستطيل مستدير الزوايا 1032"/>
            <p:cNvSpPr/>
            <p:nvPr/>
          </p:nvSpPr>
          <p:spPr>
            <a:xfrm>
              <a:off x="1219200" y="1828800"/>
              <a:ext cx="6659031" cy="76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78005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2600" b="1" dirty="0" smtClean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اختيار </a:t>
              </a:r>
              <a:r>
                <a:rPr lang="ar-AE" sz="26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العينة العشوائية البسيطة </a:t>
              </a:r>
              <a:r>
                <a:rPr lang="ar-AE" sz="2600" b="1" dirty="0" smtClean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تتم </a:t>
              </a:r>
              <a:r>
                <a:rPr lang="ar-AE" sz="26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rPr>
                <a:t>بإحدى الطريقتين الآتيتين </a:t>
              </a:r>
            </a:p>
          </p:txBody>
        </p:sp>
        <p:sp>
          <p:nvSpPr>
            <p:cNvPr id="27" name="شكل حر 26"/>
            <p:cNvSpPr/>
            <p:nvPr/>
          </p:nvSpPr>
          <p:spPr>
            <a:xfrm>
              <a:off x="2361102" y="1027316"/>
              <a:ext cx="4375226" cy="649084"/>
            </a:xfrm>
            <a:custGeom>
              <a:avLst/>
              <a:gdLst>
                <a:gd name="connsiteX0" fmla="*/ 0 w 2192744"/>
                <a:gd name="connsiteY0" fmla="*/ 0 h 420483"/>
                <a:gd name="connsiteX1" fmla="*/ 2192744 w 2192744"/>
                <a:gd name="connsiteY1" fmla="*/ 0 h 420483"/>
                <a:gd name="connsiteX2" fmla="*/ 2192744 w 2192744"/>
                <a:gd name="connsiteY2" fmla="*/ 420483 h 420483"/>
                <a:gd name="connsiteX3" fmla="*/ 0 w 2192744"/>
                <a:gd name="connsiteY3" fmla="*/ 420483 h 420483"/>
                <a:gd name="connsiteX4" fmla="*/ 0 w 2192744"/>
                <a:gd name="connsiteY4" fmla="*/ 0 h 4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744" h="420483">
                  <a:moveTo>
                    <a:pt x="0" y="0"/>
                  </a:moveTo>
                  <a:lnTo>
                    <a:pt x="2192744" y="0"/>
                  </a:lnTo>
                  <a:lnTo>
                    <a:pt x="2192744" y="420483"/>
                  </a:lnTo>
                  <a:lnTo>
                    <a:pt x="0" y="4204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3200" b="1" kern="1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العينة العشوائية البسيطة</a:t>
              </a:r>
              <a:endParaRPr lang="ar-AE" sz="32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رابط بشكل مرفق 36"/>
          <p:cNvCxnSpPr/>
          <p:nvPr/>
        </p:nvCxnSpPr>
        <p:spPr>
          <a:xfrm rot="5400000">
            <a:off x="2262247" y="2713138"/>
            <a:ext cx="2362200" cy="2109432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شكل حر 18"/>
          <p:cNvSpPr/>
          <p:nvPr/>
        </p:nvSpPr>
        <p:spPr>
          <a:xfrm>
            <a:off x="472903" y="4749392"/>
            <a:ext cx="3831455" cy="1621771"/>
          </a:xfrm>
          <a:custGeom>
            <a:avLst/>
            <a:gdLst>
              <a:gd name="connsiteX0" fmla="*/ 0 w 3831455"/>
              <a:gd name="connsiteY0" fmla="*/ 0 h 1621771"/>
              <a:gd name="connsiteX1" fmla="*/ 3831455 w 3831455"/>
              <a:gd name="connsiteY1" fmla="*/ 0 h 1621771"/>
              <a:gd name="connsiteX2" fmla="*/ 3831455 w 3831455"/>
              <a:gd name="connsiteY2" fmla="*/ 1621771 h 1621771"/>
              <a:gd name="connsiteX3" fmla="*/ 0 w 3831455"/>
              <a:gd name="connsiteY3" fmla="*/ 1621771 h 1621771"/>
              <a:gd name="connsiteX4" fmla="*/ 0 w 3831455"/>
              <a:gd name="connsiteY4" fmla="*/ 0 h 162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455" h="1621771">
                <a:moveTo>
                  <a:pt x="0" y="0"/>
                </a:moveTo>
                <a:lnTo>
                  <a:pt x="3831455" y="0"/>
                </a:lnTo>
                <a:lnTo>
                  <a:pt x="3831455" y="1621771"/>
                </a:lnTo>
                <a:lnTo>
                  <a:pt x="0" y="1621771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065" tIns="12065" rIns="12065" bIns="178005" numCol="1" spcCol="1270" anchor="b" anchorCtr="0">
            <a:noAutofit/>
          </a:bodyPr>
          <a:lstStyle/>
          <a:p>
            <a:pPr lvl="0" algn="just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1900" kern="1200" dirty="0" smtClean="0">
                <a:latin typeface="Arial" pitchFamily="34" charset="0"/>
                <a:cs typeface="Arial" pitchFamily="34" charset="0"/>
              </a:rPr>
              <a:t>هي سلسلة من الأرقام الأفقية والعمودية المدرجة في جداول محددة ، ثم يقوم الباحث بتحديد طريقة لمروره على الأرقام ، في خط مائل أو مستقيم . وقد يستخدم الحاسب الإلكتروني في </a:t>
            </a:r>
            <a:r>
              <a:rPr lang="ar-AE" sz="1900" kern="1200" dirty="0" err="1" smtClean="0">
                <a:latin typeface="Arial" pitchFamily="34" charset="0"/>
                <a:cs typeface="Arial" pitchFamily="34" charset="0"/>
              </a:rPr>
              <a:t>إختيار</a:t>
            </a:r>
            <a:r>
              <a:rPr lang="ar-AE" sz="1900" kern="1200" dirty="0" smtClean="0">
                <a:latin typeface="Arial" pitchFamily="34" charset="0"/>
                <a:cs typeface="Arial" pitchFamily="34" charset="0"/>
              </a:rPr>
              <a:t> الأرقام العشوائية .</a:t>
            </a:r>
            <a:endParaRPr lang="en-US" sz="1900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شكل حر 19"/>
          <p:cNvSpPr/>
          <p:nvPr/>
        </p:nvSpPr>
        <p:spPr>
          <a:xfrm>
            <a:off x="1292258" y="4477496"/>
            <a:ext cx="2192744" cy="420483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3335" rIns="53340" bIns="133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جداول الارقام العشوائية</a:t>
            </a:r>
          </a:p>
        </p:txBody>
      </p:sp>
      <p:sp>
        <p:nvSpPr>
          <p:cNvPr id="22" name="شكل حر 21"/>
          <p:cNvSpPr/>
          <p:nvPr/>
        </p:nvSpPr>
        <p:spPr>
          <a:xfrm>
            <a:off x="5723793" y="4485962"/>
            <a:ext cx="2192744" cy="420483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15240" rIns="60960" bIns="152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400" b="1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طريقة القرعة</a:t>
            </a:r>
            <a:endParaRPr lang="ar-AE" sz="24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23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88828"/>
              </p:ext>
            </p:extLst>
          </p:nvPr>
        </p:nvGraphicFramePr>
        <p:xfrm>
          <a:off x="525678" y="1447800"/>
          <a:ext cx="4271692" cy="418782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423013"/>
                <a:gridCol w="430735"/>
                <a:gridCol w="423013"/>
                <a:gridCol w="423013"/>
                <a:gridCol w="423013"/>
                <a:gridCol w="423013"/>
                <a:gridCol w="423013"/>
                <a:gridCol w="423013"/>
                <a:gridCol w="439933"/>
                <a:gridCol w="439933"/>
              </a:tblGrid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20100001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20100011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20100021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20100031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20100041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20100051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20100061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20100071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20100081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20100091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20100002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20100012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20100082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20100092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20100073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20100093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20100064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20100094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20100095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20100056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20100096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20100097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20100098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20100009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20100019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20100039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20100099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82"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20100010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20100020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20100030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20100040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20100050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20100060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20100070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20100080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>
                          <a:effectLst/>
                        </a:rPr>
                        <a:t>20100090</a:t>
                      </a:r>
                      <a:endParaRPr lang="ar-A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AE" sz="700" u="none" strike="noStrike" dirty="0">
                          <a:effectLst/>
                        </a:rPr>
                        <a:t>20100100</a:t>
                      </a:r>
                      <a:endParaRPr lang="ar-A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رابط كسهم مستقيم 9"/>
          <p:cNvCxnSpPr/>
          <p:nvPr/>
        </p:nvCxnSpPr>
        <p:spPr>
          <a:xfrm flipH="1">
            <a:off x="533400" y="1447800"/>
            <a:ext cx="4267200" cy="4191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وسيلة شرح مع سهم إلى اليسار 4"/>
          <p:cNvSpPr/>
          <p:nvPr/>
        </p:nvSpPr>
        <p:spPr>
          <a:xfrm>
            <a:off x="4572000" y="457200"/>
            <a:ext cx="4114800" cy="5791200"/>
          </a:xfrm>
          <a:prstGeom prst="leftArrowCallout">
            <a:avLst>
              <a:gd name="adj1" fmla="val 5889"/>
              <a:gd name="adj2" fmla="val 6556"/>
              <a:gd name="adj3" fmla="val 8111"/>
              <a:gd name="adj4" fmla="val 86088"/>
            </a:avLst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نأخذ الارقام الجامعية  لإحدى الجامعات  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المطلوب إجراء البحث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عنها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،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عدد الطلاب المستهدفين ( 100) طالب 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مثلاً ، فإنه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نأخذ  الأرقام الجامعية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من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(20100001)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إلى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(20100100).</a:t>
            </a:r>
            <a:endParaRPr lang="ar-A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A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يجري تحديد حجم العينة المطلوبة للبحث من قبل الباحث بشكل مقبول ولتكن </a:t>
            </a:r>
            <a:r>
              <a:rPr lang="ar-A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(20) طالبا.</a:t>
            </a:r>
          </a:p>
          <a:p>
            <a:pPr algn="just"/>
            <a:endParaRPr lang="ar-A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ar-A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يرجع الباحث إلى جدول الأرقام العشوائية المشار إليه أعلاه ، ويبدأ بالمرور على الأرقام المطلوبة للعينة ، أفقياً أو عمودياً 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او حسب الشكل .</a:t>
            </a:r>
            <a:endParaRPr lang="ar-A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ar-A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يستمر الباحث في قراءة وتسجيل الأرقام التي يمر عليها </a:t>
            </a:r>
            <a:r>
              <a:rPr lang="ar-A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بالاتجاه </a:t>
            </a:r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الذي قرره مسبقاً ، حتى يصل إلى </a:t>
            </a:r>
            <a:r>
              <a:rPr lang="ar-A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(20) </a:t>
            </a:r>
            <a:r>
              <a:rPr lang="ar-AE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رقم فقط .</a:t>
            </a:r>
          </a:p>
          <a:p>
            <a:pPr algn="just"/>
            <a:r>
              <a:rPr lang="ar-A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A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ar-A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A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تهمل جميع الأرقام التي قد </a:t>
            </a:r>
            <a:r>
              <a:rPr lang="ar-A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تتكرر </a:t>
            </a:r>
            <a:r>
              <a:rPr lang="ar-A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 بعض جداول الأرقام </a:t>
            </a:r>
            <a:r>
              <a:rPr lang="ar-A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العشوائية .</a:t>
            </a:r>
            <a:endParaRPr lang="ar-A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ar-AE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38200" y="685800"/>
            <a:ext cx="3917529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78005" numCol="1" spcCol="1270" anchor="b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0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مثال على جدول الارقام العشوائية </a:t>
            </a:r>
            <a:endParaRPr lang="ar-AE" sz="20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33400" y="1447800"/>
            <a:ext cx="4267200" cy="419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895600" y="1447800"/>
            <a:ext cx="0" cy="41910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533400" y="3733800"/>
            <a:ext cx="422233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2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24</a:t>
            </a:fld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>
                <a:solidFill>
                  <a:srgbClr val="FF0000"/>
                </a:solidFill>
              </a:rPr>
              <a:t>العينة العشوائية المنتظمة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200400" y="152400"/>
            <a:ext cx="2574744" cy="685800"/>
            <a:chOff x="3200400" y="381000"/>
            <a:chExt cx="2574744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3200400" y="381000"/>
              <a:ext cx="2574744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3276600" y="400735"/>
              <a:ext cx="2498544" cy="64633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l"/>
              <a:r>
                <a:rPr lang="ar-AE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انواع العينات</a:t>
              </a:r>
              <a:r>
                <a:rPr lang="ar-AE" sz="3600" b="1" u="sng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ar-AE" sz="36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شكل حر 5"/>
          <p:cNvSpPr/>
          <p:nvPr/>
        </p:nvSpPr>
        <p:spPr>
          <a:xfrm>
            <a:off x="1600200" y="874917"/>
            <a:ext cx="6096000" cy="420483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  <a:solidFill>
            <a:srgbClr val="F9FCB8">
              <a:alpha val="89804"/>
            </a:srgbClr>
          </a:solid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رابعا العينة </a:t>
            </a:r>
            <a:r>
              <a:rPr lang="ar-AE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المنتظمة أو العشوائية المنتظمة</a:t>
            </a:r>
            <a:endParaRPr lang="ar-AE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457200" y="1371600"/>
            <a:ext cx="8229600" cy="2760132"/>
          </a:xfrm>
          <a:custGeom>
            <a:avLst/>
            <a:gdLst>
              <a:gd name="connsiteX0" fmla="*/ 0 w 7369009"/>
              <a:gd name="connsiteY0" fmla="*/ 0 h 1777346"/>
              <a:gd name="connsiteX1" fmla="*/ 7369009 w 7369009"/>
              <a:gd name="connsiteY1" fmla="*/ 0 h 1777346"/>
              <a:gd name="connsiteX2" fmla="*/ 7369009 w 7369009"/>
              <a:gd name="connsiteY2" fmla="*/ 1777346 h 1777346"/>
              <a:gd name="connsiteX3" fmla="*/ 0 w 7369009"/>
              <a:gd name="connsiteY3" fmla="*/ 1777346 h 1777346"/>
              <a:gd name="connsiteX4" fmla="*/ 0 w 7369009"/>
              <a:gd name="connsiteY4" fmla="*/ 0 h 177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009" h="1777346">
                <a:moveTo>
                  <a:pt x="0" y="0"/>
                </a:moveTo>
                <a:lnTo>
                  <a:pt x="7369009" y="0"/>
                </a:lnTo>
                <a:lnTo>
                  <a:pt x="7369009" y="1777346"/>
                </a:lnTo>
                <a:lnTo>
                  <a:pt x="0" y="1777346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78005" numCol="1" spcCol="1270" anchor="ctr" anchorCtr="0">
            <a:noAutofit/>
          </a:bodyPr>
          <a:lstStyle/>
          <a:p>
            <a:pPr algn="just"/>
            <a:r>
              <a:rPr lang="ar-AE" sz="3600" dirty="0">
                <a:latin typeface="Arial" pitchFamily="34" charset="0"/>
                <a:cs typeface="Arial" pitchFamily="34" charset="0"/>
              </a:rPr>
              <a:t>يكون </a:t>
            </a:r>
            <a:r>
              <a:rPr lang="ar-AE" sz="3600" dirty="0" smtClean="0">
                <a:latin typeface="Arial" pitchFamily="34" charset="0"/>
                <a:cs typeface="Arial" pitchFamily="34" charset="0"/>
              </a:rPr>
              <a:t>إختيار </a:t>
            </a:r>
            <a:r>
              <a:rPr lang="ar-AE" sz="3600" dirty="0">
                <a:latin typeface="Arial" pitchFamily="34" charset="0"/>
                <a:cs typeface="Arial" pitchFamily="34" charset="0"/>
              </a:rPr>
              <a:t>الوحدات منها على أساس تقسيم العدد الكلي للمجتمع على حجم العينة المطلوبة ، ومن ثم توزيع وحدات المجتمع الأصلي ، وبشكل متساوي ومنتظم على الرقم الناتج من ذلك التقسيم ، ولتوضيح ذلك نعطي المثال الآتي 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8918"/>
          <a:stretch/>
        </p:blipFill>
        <p:spPr>
          <a:xfrm>
            <a:off x="1981200" y="4267200"/>
            <a:ext cx="5181600" cy="2021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2737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 5"/>
          <p:cNvSpPr/>
          <p:nvPr/>
        </p:nvSpPr>
        <p:spPr>
          <a:xfrm>
            <a:off x="1752600" y="591241"/>
            <a:ext cx="5867400" cy="420483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مثال : للعينة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المنتظمة أو العشوائية المنتظمة</a:t>
            </a:r>
            <a:endParaRPr lang="ar-AE" sz="28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57200" y="1219200"/>
            <a:ext cx="8229600" cy="5029200"/>
            <a:chOff x="457200" y="2514600"/>
            <a:chExt cx="8229600" cy="3733800"/>
          </a:xfrm>
        </p:grpSpPr>
        <p:sp>
          <p:nvSpPr>
            <p:cNvPr id="5" name="مربع نص 4"/>
            <p:cNvSpPr txBox="1"/>
            <p:nvPr/>
          </p:nvSpPr>
          <p:spPr>
            <a:xfrm>
              <a:off x="457200" y="2514600"/>
              <a:ext cx="8229600" cy="3733800"/>
            </a:xfrm>
            <a:prstGeom prst="rect">
              <a:avLst/>
            </a:prstGeom>
            <a:solidFill>
              <a:srgbClr val="F9FCB8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78005" numCol="1" spcCol="1270" anchor="t" anchorCtr="0">
              <a:noAutofit/>
            </a:bodyPr>
            <a:lstStyle>
              <a:defPPr>
                <a:defRPr lang="ar-AE"/>
              </a:defPPr>
              <a:lvl1pPr>
                <a:defRPr sz="200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ar-AE" sz="2100" b="1" dirty="0"/>
                <a:t>إذا كان العدد الكلي للمجتمع هو (3000) طالب وطالبة مثلا ، وهو رقم يمثل عدد الطلبة في كلية ما ، وكانت العينة المطلوبة هي (150) طالب وطالبة فقط فيكون توزيع الوحدات الكلية الأصلية للمجتمع على </a:t>
              </a:r>
              <a:r>
                <a:rPr lang="ar-AE" sz="2100" b="1" dirty="0" smtClean="0"/>
                <a:t>الشكل الآتي : 3000       150 = 20 .</a:t>
              </a:r>
            </a:p>
            <a:p>
              <a:endParaRPr lang="ar-AE" sz="2100" b="1" dirty="0" smtClean="0"/>
            </a:p>
            <a:p>
              <a:r>
                <a:rPr lang="ar-AE" sz="2100" b="1" dirty="0" smtClean="0">
                  <a:solidFill>
                    <a:srgbClr val="002060"/>
                  </a:solidFill>
                </a:rPr>
                <a:t>وعلى </a:t>
              </a:r>
              <a:r>
                <a:rPr lang="ar-AE" sz="2100" b="1" dirty="0">
                  <a:solidFill>
                    <a:srgbClr val="002060"/>
                  </a:solidFill>
                </a:rPr>
                <a:t>هذا الأساس فإنه يتحدد الرقم الأول للعينة ، أي إسم الطالب الأول بشكل أقل من الرقم (20) وليكن الطالب رقم (3) مثلاً </a:t>
              </a:r>
              <a:r>
                <a:rPr lang="ar-AE" sz="2100" b="1" dirty="0" smtClean="0">
                  <a:solidFill>
                    <a:srgbClr val="002060"/>
                  </a:solidFill>
                </a:rPr>
                <a:t>.ثم </a:t>
              </a:r>
              <a:r>
                <a:rPr lang="ar-AE" sz="2100" b="1" dirty="0">
                  <a:solidFill>
                    <a:srgbClr val="002060"/>
                  </a:solidFill>
                </a:rPr>
                <a:t>يبدأ الباحث بتوزيع العينة على بقية الأسماء وبالشكل الآتي : </a:t>
              </a:r>
              <a:endParaRPr lang="en-US" sz="2100" b="1" dirty="0">
                <a:solidFill>
                  <a:srgbClr val="002060"/>
                </a:solidFill>
              </a:endParaRPr>
            </a:p>
            <a:p>
              <a:r>
                <a:rPr lang="ar-AE" sz="2100" b="1" dirty="0"/>
                <a:t>أول رقم هو (3) والرقم الثاني هو (3 + 20 = 23 ) ، والثالث هو (43) ، ثم (63) ، و (83) و (103) ، و (123) .. الخ ، وهكذا حتى نصل إلى آخر رقم ، والذي سيكون (2983) أي الرقم الذي سيكون تسلسله (150) ، </a:t>
              </a:r>
              <a:r>
                <a:rPr lang="ar-AE" sz="2100" b="1" dirty="0" err="1"/>
                <a:t>إبتداء</a:t>
              </a:r>
              <a:r>
                <a:rPr lang="ar-AE" sz="2100" b="1" dirty="0"/>
                <a:t> من الرقم (3) </a:t>
              </a:r>
              <a:r>
                <a:rPr lang="ar-AE" sz="2100" b="1" dirty="0" err="1"/>
                <a:t>وإنتهاء</a:t>
              </a:r>
              <a:r>
                <a:rPr lang="ar-AE" sz="2100" b="1" dirty="0"/>
                <a:t> بالرقم (2983) يكون مجموع العينة التي حصلنا عليها ، وبشكل منتظم هو (150) </a:t>
              </a:r>
              <a:r>
                <a:rPr lang="ar-AE" sz="2100" b="1" dirty="0" err="1"/>
                <a:t>إسم</a:t>
              </a:r>
              <a:r>
                <a:rPr lang="ar-AE" sz="2100" b="1" dirty="0"/>
                <a:t> </a:t>
              </a:r>
              <a:r>
                <a:rPr lang="ar-AE" sz="2100" b="1" dirty="0" smtClean="0"/>
                <a:t>. </a:t>
              </a:r>
            </a:p>
            <a:p>
              <a:endParaRPr lang="ar-AE" sz="2100" b="1" dirty="0" smtClean="0"/>
            </a:p>
            <a:p>
              <a:r>
                <a:rPr lang="ar-AE" sz="2100" b="1" dirty="0" smtClean="0">
                  <a:solidFill>
                    <a:srgbClr val="002060"/>
                  </a:solidFill>
                </a:rPr>
                <a:t>ومن </a:t>
              </a:r>
              <a:r>
                <a:rPr lang="ar-AE" sz="2100" b="1" dirty="0">
                  <a:solidFill>
                    <a:srgbClr val="002060"/>
                  </a:solidFill>
                </a:rPr>
                <a:t>هذا المنطلق فإننا أعطينا فرصة لكل فرد من أفراد المجتمع ، المتمثل بما مجموعة (3000) طالب وطالبة ، و</a:t>
              </a:r>
              <a:r>
                <a:rPr lang="ar-AE" sz="2100" b="1" dirty="0" smtClean="0">
                  <a:solidFill>
                    <a:srgbClr val="002060"/>
                  </a:solidFill>
                </a:rPr>
                <a:t>أن </a:t>
              </a:r>
              <a:r>
                <a:rPr lang="ar-AE" sz="2100" b="1" dirty="0">
                  <a:solidFill>
                    <a:srgbClr val="002060"/>
                  </a:solidFill>
                </a:rPr>
                <a:t>يكونوا ضمن أفراد العينة ، وبشكل منظم وعادل ، إلى حد مقبول في البحث العلمي .</a:t>
              </a:r>
              <a:endParaRPr lang="en-US" sz="21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التقسيم 8"/>
            <p:cNvSpPr/>
            <p:nvPr/>
          </p:nvSpPr>
          <p:spPr>
            <a:xfrm>
              <a:off x="5334000" y="3034472"/>
              <a:ext cx="304800" cy="152400"/>
            </a:xfrm>
            <a:prstGeom prst="mathDivid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20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49709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57677"/>
              </p:ext>
            </p:extLst>
          </p:nvPr>
        </p:nvGraphicFramePr>
        <p:xfrm>
          <a:off x="312892" y="1148636"/>
          <a:ext cx="5257804" cy="418782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4670"/>
                <a:gridCol w="242579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  <a:gridCol w="367735"/>
              </a:tblGrid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1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41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161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solidFill>
                            <a:schemeClr val="bg1"/>
                          </a:solidFill>
                          <a:effectLst/>
                        </a:rPr>
                        <a:t>126</a:t>
                      </a:r>
                      <a:endParaRPr lang="ar-AE" sz="13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286</a:t>
                      </a:r>
                      <a:endParaRPr lang="ar-AE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>
                    <a:solidFill>
                      <a:srgbClr val="FF0000"/>
                    </a:solidFill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171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291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292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93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213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293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294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295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296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297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298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39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59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79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99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119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139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159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179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199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219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239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259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279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299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  <a:tr h="209391"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40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60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80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100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120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140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160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180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200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220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240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260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>
                          <a:effectLst/>
                        </a:rPr>
                        <a:t>280</a:t>
                      </a:r>
                      <a:endParaRPr lang="ar-AE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AE" sz="1300" u="none" strike="noStrike" dirty="0">
                          <a:effectLst/>
                        </a:rPr>
                        <a:t>300</a:t>
                      </a:r>
                      <a:endParaRPr lang="ar-A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07" marR="3807" marT="3807" marB="0" anchor="b"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5606432" y="1159184"/>
            <a:ext cx="3200400" cy="4953000"/>
          </a:xfrm>
          <a:prstGeom prst="rect">
            <a:avLst/>
          </a:prstGeom>
          <a:solidFill>
            <a:srgbClr val="F5EAC7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78005" numCol="1" spcCol="1270" anchor="t" anchorCtr="0">
            <a:noAutofit/>
          </a:bodyPr>
          <a:lstStyle>
            <a:defPPr>
              <a:defRPr lang="ar-AE"/>
            </a:defPPr>
            <a:lvl1pPr>
              <a:defRPr sz="2000"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sz="1800" b="1" dirty="0"/>
              <a:t>إذا كان العدد الكلي </a:t>
            </a:r>
            <a:r>
              <a:rPr lang="ar-AE" sz="1800" b="1" dirty="0" smtClean="0"/>
              <a:t>لطلبة كلية القانون هو (300) </a:t>
            </a:r>
            <a:r>
              <a:rPr lang="ar-AE" sz="1800" b="1" dirty="0"/>
              <a:t>طالب </a:t>
            </a:r>
            <a:r>
              <a:rPr lang="ar-AE" sz="1800" b="1" dirty="0" smtClean="0"/>
              <a:t>مثلا، </a:t>
            </a:r>
            <a:r>
              <a:rPr lang="ar-AE" sz="1800" b="1" dirty="0"/>
              <a:t>وكانت العينة المطلوبة هي </a:t>
            </a:r>
            <a:r>
              <a:rPr lang="ar-AE" sz="1800" b="1" dirty="0" smtClean="0"/>
              <a:t>(15) </a:t>
            </a:r>
            <a:r>
              <a:rPr lang="ar-AE" sz="1800" b="1" dirty="0"/>
              <a:t>طالب وطالبة فقط فيكون توزيع الوحدات الكلية الأصلية </a:t>
            </a:r>
            <a:r>
              <a:rPr lang="ar-AE" sz="1800" b="1" dirty="0" smtClean="0"/>
              <a:t>لطلبة الكلية على </a:t>
            </a:r>
            <a:r>
              <a:rPr lang="ar-AE" sz="1800" b="1" dirty="0"/>
              <a:t>الشكل </a:t>
            </a:r>
            <a:r>
              <a:rPr lang="ar-AE" sz="1800" b="1" dirty="0" smtClean="0"/>
              <a:t>الآتي : 300       15= 20 .</a:t>
            </a:r>
          </a:p>
          <a:p>
            <a:endParaRPr lang="ar-AE" sz="1800" b="1" dirty="0" smtClean="0"/>
          </a:p>
          <a:p>
            <a:r>
              <a:rPr lang="ar-AE" sz="1800" b="1" dirty="0" smtClean="0"/>
              <a:t>وعلى </a:t>
            </a:r>
            <a:r>
              <a:rPr lang="ar-AE" sz="1800" b="1" dirty="0"/>
              <a:t>هذا الأساس فإنه يتحدد الرقم الأول للعينة ، أي </a:t>
            </a:r>
            <a:r>
              <a:rPr lang="ar-AE" sz="1800" b="1" dirty="0" err="1"/>
              <a:t>إسم</a:t>
            </a:r>
            <a:r>
              <a:rPr lang="ar-AE" sz="1800" b="1" dirty="0"/>
              <a:t> الطالب الأول بشكل أقل من الرقم (20) وليكن الطالب رقم </a:t>
            </a:r>
            <a:r>
              <a:rPr lang="ar-AE" sz="1800" b="1" dirty="0" smtClean="0"/>
              <a:t>(6) </a:t>
            </a:r>
            <a:r>
              <a:rPr lang="ar-AE" sz="1800" b="1" dirty="0"/>
              <a:t>مثلاً </a:t>
            </a:r>
            <a:r>
              <a:rPr lang="ar-AE" sz="1800" b="1" dirty="0" smtClean="0"/>
              <a:t>.ثم </a:t>
            </a:r>
            <a:r>
              <a:rPr lang="ar-AE" sz="1800" b="1" dirty="0"/>
              <a:t>يبدأ الباحث بتوزيع العينة على بقية الأسماء وبالشكل الآتي : </a:t>
            </a:r>
            <a:endParaRPr lang="ar-AE" sz="1800" b="1" dirty="0" smtClean="0"/>
          </a:p>
          <a:p>
            <a:endParaRPr lang="en-US" sz="1800" b="1" dirty="0"/>
          </a:p>
          <a:p>
            <a:r>
              <a:rPr lang="ar-AE" sz="1800" b="1" dirty="0"/>
              <a:t>أول رقم هو </a:t>
            </a:r>
            <a:r>
              <a:rPr lang="ar-AE" sz="1800" b="1" dirty="0" smtClean="0"/>
              <a:t>(6) </a:t>
            </a:r>
            <a:r>
              <a:rPr lang="ar-AE" sz="1800" b="1" dirty="0"/>
              <a:t>والرقم الثاني </a:t>
            </a:r>
            <a:r>
              <a:rPr lang="ar-AE" sz="1800" b="1" dirty="0" smtClean="0"/>
              <a:t>هو:</a:t>
            </a:r>
          </a:p>
          <a:p>
            <a:r>
              <a:rPr lang="ar-AE" sz="1800" b="1" dirty="0" smtClean="0"/>
              <a:t> (6 </a:t>
            </a:r>
            <a:r>
              <a:rPr lang="ar-AE" sz="1800" b="1" dirty="0"/>
              <a:t>+ </a:t>
            </a:r>
            <a:r>
              <a:rPr lang="ar-AE" sz="1800" b="1" dirty="0" smtClean="0"/>
              <a:t>20= 26)، </a:t>
            </a:r>
            <a:r>
              <a:rPr lang="ar-AE" sz="1800" b="1" dirty="0"/>
              <a:t>وهكذا حتى نصل إلى آخر رقم </a:t>
            </a:r>
            <a:r>
              <a:rPr lang="ar-AE" sz="1800" b="1" dirty="0" smtClean="0"/>
              <a:t>والذي </a:t>
            </a:r>
            <a:r>
              <a:rPr lang="ar-AE" sz="1800" b="1" dirty="0"/>
              <a:t>سيكون </a:t>
            </a:r>
            <a:r>
              <a:rPr lang="ar-AE" sz="1800" b="1" dirty="0" smtClean="0"/>
              <a:t>(286) و عليه يكون </a:t>
            </a:r>
            <a:r>
              <a:rPr lang="ar-AE" sz="1800" b="1" dirty="0"/>
              <a:t>مجموع العينة التي حصلنا عليها ، وبشكل منتظم هو </a:t>
            </a:r>
            <a:r>
              <a:rPr lang="ar-AE" sz="1800" b="1" dirty="0" smtClean="0"/>
              <a:t>(15) طالب . </a:t>
            </a:r>
          </a:p>
          <a:p>
            <a:endParaRPr lang="ar-AE" sz="1800" b="1" dirty="0" smtClean="0"/>
          </a:p>
        </p:txBody>
      </p:sp>
      <p:sp>
        <p:nvSpPr>
          <p:cNvPr id="4" name="التقسيم 3"/>
          <p:cNvSpPr/>
          <p:nvPr/>
        </p:nvSpPr>
        <p:spPr>
          <a:xfrm>
            <a:off x="6934200" y="2362200"/>
            <a:ext cx="304800" cy="152400"/>
          </a:xfrm>
          <a:prstGeom prst="mathDivid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ربع نص 6"/>
          <p:cNvSpPr txBox="1"/>
          <p:nvPr/>
        </p:nvSpPr>
        <p:spPr>
          <a:xfrm>
            <a:off x="381000" y="5486400"/>
            <a:ext cx="5105400" cy="876300"/>
          </a:xfrm>
          <a:prstGeom prst="rect">
            <a:avLst/>
          </a:prstGeom>
          <a:solidFill>
            <a:srgbClr val="F5EAC7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78005" numCol="1" spcCol="1270" anchor="t" anchorCtr="0">
            <a:noAutofit/>
          </a:bodyPr>
          <a:lstStyle>
            <a:defPPr>
              <a:defRPr lang="ar-AE"/>
            </a:defPPr>
            <a:lvl1pPr>
              <a:defRPr sz="2000"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sz="1600" b="1" dirty="0" smtClean="0"/>
              <a:t>من </a:t>
            </a:r>
            <a:r>
              <a:rPr lang="ar-AE" sz="1600" b="1" dirty="0"/>
              <a:t>هذا المنطلق فإننا أعطينا فرصة لكل </a:t>
            </a:r>
            <a:r>
              <a:rPr lang="ar-AE" sz="1600" b="1" dirty="0" smtClean="0"/>
              <a:t>طالب من طلبة الكلية، </a:t>
            </a:r>
            <a:r>
              <a:rPr lang="ar-AE" sz="1600" b="1" dirty="0"/>
              <a:t>المتمثل بما مجموعة </a:t>
            </a:r>
            <a:r>
              <a:rPr lang="ar-AE" sz="1600" b="1" dirty="0" smtClean="0"/>
              <a:t>(300) </a:t>
            </a:r>
            <a:r>
              <a:rPr lang="ar-AE" sz="1600" b="1" dirty="0"/>
              <a:t>طالب وطالبة ، و</a:t>
            </a:r>
            <a:r>
              <a:rPr lang="ar-AE" sz="1600" b="1" dirty="0" smtClean="0"/>
              <a:t>أن </a:t>
            </a:r>
            <a:r>
              <a:rPr lang="ar-AE" sz="1600" b="1" dirty="0"/>
              <a:t>يكونوا ضمن أفراد العينة ، وبشكل منظم وعادل ، إلى حد مقبول في البحث العلمي .</a:t>
            </a:r>
            <a:endParaRPr lang="en-US" sz="1600" b="1" dirty="0"/>
          </a:p>
        </p:txBody>
      </p:sp>
      <p:sp>
        <p:nvSpPr>
          <p:cNvPr id="6" name="شكل حر 5"/>
          <p:cNvSpPr/>
          <p:nvPr/>
        </p:nvSpPr>
        <p:spPr>
          <a:xfrm>
            <a:off x="1447800" y="457200"/>
            <a:ext cx="6477000" cy="420483"/>
          </a:xfrm>
          <a:custGeom>
            <a:avLst/>
            <a:gdLst>
              <a:gd name="connsiteX0" fmla="*/ 0 w 2192744"/>
              <a:gd name="connsiteY0" fmla="*/ 0 h 420483"/>
              <a:gd name="connsiteX1" fmla="*/ 2192744 w 2192744"/>
              <a:gd name="connsiteY1" fmla="*/ 0 h 420483"/>
              <a:gd name="connsiteX2" fmla="*/ 2192744 w 2192744"/>
              <a:gd name="connsiteY2" fmla="*/ 420483 h 420483"/>
              <a:gd name="connsiteX3" fmla="*/ 0 w 2192744"/>
              <a:gd name="connsiteY3" fmla="*/ 420483 h 420483"/>
              <a:gd name="connsiteX4" fmla="*/ 0 w 2192744"/>
              <a:gd name="connsiteY4" fmla="*/ 0 h 4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744" h="420483">
                <a:moveTo>
                  <a:pt x="0" y="0"/>
                </a:moveTo>
                <a:lnTo>
                  <a:pt x="2192744" y="0"/>
                </a:lnTo>
                <a:lnTo>
                  <a:pt x="2192744" y="420483"/>
                </a:lnTo>
                <a:lnTo>
                  <a:pt x="0" y="4204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مثال توضيحي على العينة </a:t>
            </a:r>
            <a:r>
              <a:rPr lang="ar-AE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المنتظمة أو العشوائية المنتظمة</a:t>
            </a:r>
            <a:endParaRPr lang="ar-AE" sz="2400" b="1" kern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456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29</a:t>
            </a:fld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7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85800" y="1447800"/>
            <a:ext cx="8077200" cy="4648200"/>
          </a:xfrm>
          <a:prstGeom prst="roundRect">
            <a:avLst>
              <a:gd name="adj" fmla="val 7603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2800"/>
          </a:p>
        </p:txBody>
      </p:sp>
      <p:sp>
        <p:nvSpPr>
          <p:cNvPr id="6" name="مربع نص 5"/>
          <p:cNvSpPr txBox="1"/>
          <p:nvPr/>
        </p:nvSpPr>
        <p:spPr>
          <a:xfrm>
            <a:off x="685800" y="1447800"/>
            <a:ext cx="7899981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AE" sz="3800" dirty="0" smtClean="0">
                <a:latin typeface="Arial" pitchFamily="34" charset="0"/>
                <a:cs typeface="Arial" pitchFamily="34" charset="0"/>
              </a:rPr>
              <a:t>يقوم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الفرد عادة بتذوق جزءاً صغيراً ومحدداً من القدر أو الإناء الذي يضع فيه الطعام ، أثناء </a:t>
            </a:r>
            <a:r>
              <a:rPr lang="ar-AE" sz="3800" dirty="0" err="1">
                <a:latin typeface="Arial" pitchFamily="34" charset="0"/>
                <a:cs typeface="Arial" pitchFamily="34" charset="0"/>
              </a:rPr>
              <a:t>طهيه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 او الذي ينوي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تناوله،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وذلك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لمعرفة</a:t>
            </a:r>
          </a:p>
          <a:p>
            <a:pPr algn="just"/>
            <a:r>
              <a:rPr lang="ar-AE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طعمه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وجودة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تركيبته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، ونستطيع</a:t>
            </a:r>
          </a:p>
          <a:p>
            <a:pPr algn="just"/>
            <a:r>
              <a:rPr lang="ar-AE" sz="3800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نعتبر هذا الفرد قد استخدم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عينة</a:t>
            </a:r>
          </a:p>
          <a:p>
            <a:pPr algn="just"/>
            <a:r>
              <a:rPr lang="ar-AE" sz="3800" dirty="0" smtClean="0">
                <a:latin typeface="Arial" pitchFamily="34" charset="0"/>
                <a:cs typeface="Arial" pitchFamily="34" charset="0"/>
              </a:rPr>
              <a:t>من الطعام </a:t>
            </a:r>
            <a:r>
              <a:rPr lang="ar-AE" sz="3800" dirty="0">
                <a:latin typeface="Arial" pitchFamily="34" charset="0"/>
                <a:cs typeface="Arial" pitchFamily="34" charset="0"/>
              </a:rPr>
              <a:t>أو الشراب </a:t>
            </a:r>
            <a:r>
              <a:rPr lang="ar-AE" sz="3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ar-AE" sz="3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514600" y="325965"/>
            <a:ext cx="4191000" cy="838199"/>
            <a:chOff x="426764" y="397540"/>
            <a:chExt cx="7832692" cy="1218793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426764" y="457200"/>
              <a:ext cx="7832691" cy="1159133"/>
            </a:xfrm>
            <a:prstGeom prst="roundRect">
              <a:avLst>
                <a:gd name="adj" fmla="val 113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360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426764" y="397540"/>
              <a:ext cx="7832692" cy="11188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العينة </a:t>
              </a:r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23733" r="19828" b="20800"/>
          <a:stretch/>
        </p:blipFill>
        <p:spPr>
          <a:xfrm>
            <a:off x="990600" y="2971798"/>
            <a:ext cx="1947679" cy="29040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50590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>
                <a:solidFill>
                  <a:srgbClr val="FF0000"/>
                </a:solidFill>
              </a:rPr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/>
          <p:cNvGrpSpPr/>
          <p:nvPr/>
        </p:nvGrpSpPr>
        <p:grpSpPr>
          <a:xfrm>
            <a:off x="638507" y="1524000"/>
            <a:ext cx="8048293" cy="4996034"/>
            <a:chOff x="638507" y="1524000"/>
            <a:chExt cx="8048293" cy="4996034"/>
          </a:xfrm>
          <a:solidFill>
            <a:srgbClr val="F5EAC7"/>
          </a:solidFill>
        </p:grpSpPr>
        <p:pic>
          <p:nvPicPr>
            <p:cNvPr id="14" name="صورة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t="21228" r="12084"/>
            <a:stretch/>
          </p:blipFill>
          <p:spPr>
            <a:xfrm>
              <a:off x="638507" y="2209800"/>
              <a:ext cx="3364294" cy="2665707"/>
            </a:xfrm>
            <a:prstGeom prst="rect">
              <a:avLst/>
            </a:prstGeom>
            <a:grpFill/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2" name="مستطيل مستدير الزوايا 11"/>
            <p:cNvSpPr/>
            <p:nvPr/>
          </p:nvSpPr>
          <p:spPr>
            <a:xfrm>
              <a:off x="4419600" y="1524000"/>
              <a:ext cx="4267200" cy="4953000"/>
            </a:xfrm>
            <a:prstGeom prst="round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4419600" y="1676400"/>
              <a:ext cx="4191000" cy="4843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ar-AE" sz="2500" b="1" dirty="0">
                  <a:latin typeface="Calibri"/>
                  <a:ea typeface="Calibri"/>
                  <a:cs typeface="Simplified Arabic"/>
                </a:rPr>
                <a:t>إ</a:t>
              </a:r>
              <a:r>
                <a:rPr lang="ar-AE" sz="2500" b="1" dirty="0" smtClean="0">
                  <a:effectLst/>
                  <a:latin typeface="Calibri"/>
                  <a:ea typeface="Calibri"/>
                  <a:cs typeface="Simplified Arabic"/>
                </a:rPr>
                <a:t>ختيار هذا النوع من العينات سهلاً ، إذ يعمد الباحث إلى إختيار عدد من الأفراد الذين يستطيع العثور عليهم ، في مكان ما ، وفي فترة زمنية محددة ، وبشكل عرضي أي عن طريق الصدفة ، كأن يذهب الباحث إلى مكتبة من المكتبات أو مدرسة من المدارس أو كلية من الكليات .</a:t>
              </a:r>
              <a:endParaRPr lang="en-US" sz="2500" b="1" dirty="0" smtClean="0">
                <a:effectLst/>
                <a:latin typeface="Calibri"/>
                <a:ea typeface="Calibri"/>
                <a:cs typeface="Arial"/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2743200" y="76200"/>
            <a:ext cx="4114800" cy="1267330"/>
            <a:chOff x="2743200" y="76200"/>
            <a:chExt cx="4114800" cy="1267330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2743200" y="76200"/>
              <a:ext cx="4114800" cy="685800"/>
              <a:chOff x="2743200" y="381000"/>
              <a:chExt cx="4114800" cy="685800"/>
            </a:xfrm>
          </p:grpSpPr>
          <p:sp>
            <p:nvSpPr>
              <p:cNvPr id="3" name="مستطيل مستدير الزوايا 2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4" name="مربع نص 3"/>
              <p:cNvSpPr txBox="1"/>
              <p:nvPr/>
            </p:nvSpPr>
            <p:spPr>
              <a:xfrm>
                <a:off x="2743200" y="381000"/>
                <a:ext cx="4038600" cy="646331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العينات الغير عشوائية</a:t>
                </a:r>
                <a:endParaRPr lang="ar-AE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مجموعة 14"/>
            <p:cNvGrpSpPr/>
            <p:nvPr/>
          </p:nvGrpSpPr>
          <p:grpSpPr>
            <a:xfrm>
              <a:off x="2743200" y="820310"/>
              <a:ext cx="4114800" cy="523220"/>
              <a:chOff x="2743200" y="381000"/>
              <a:chExt cx="4114800" cy="685800"/>
            </a:xfrm>
          </p:grpSpPr>
          <p:sp>
            <p:nvSpPr>
              <p:cNvPr id="16" name="مستطيل مستدير الزوايا 15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140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2743200" y="381000"/>
                <a:ext cx="4038600" cy="685800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2800" b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Calibri"/>
                    <a:cs typeface="Arial" pitchFamily="34" charset="0"/>
                  </a:rPr>
                  <a:t>العينة العرضية أو عينة الصدفة</a:t>
                </a:r>
                <a:endParaRPr lang="ar-AE" sz="28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93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>
                <a:solidFill>
                  <a:srgbClr val="FF0000"/>
                </a:solidFill>
              </a:rPr>
              <a:t>العينة المقصودة</a:t>
            </a:r>
            <a:r>
              <a:rPr lang="ar-AE" sz="3600" dirty="0" smtClean="0"/>
              <a:t>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710024" cy="287928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" name="مجموعة 12"/>
          <p:cNvGrpSpPr/>
          <p:nvPr/>
        </p:nvGrpSpPr>
        <p:grpSpPr>
          <a:xfrm>
            <a:off x="2743200" y="76200"/>
            <a:ext cx="4114800" cy="1267330"/>
            <a:chOff x="2743200" y="76200"/>
            <a:chExt cx="4114800" cy="1267330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2743200" y="76200"/>
              <a:ext cx="4114800" cy="685800"/>
              <a:chOff x="2743200" y="381000"/>
              <a:chExt cx="4114800" cy="685800"/>
            </a:xfrm>
          </p:grpSpPr>
          <p:sp>
            <p:nvSpPr>
              <p:cNvPr id="19" name="مستطيل مستدير الزوايا 18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" name="مربع نص 19"/>
              <p:cNvSpPr txBox="1"/>
              <p:nvPr/>
            </p:nvSpPr>
            <p:spPr>
              <a:xfrm>
                <a:off x="2743200" y="381000"/>
                <a:ext cx="4038600" cy="646331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العينات الغير عشوائية</a:t>
                </a:r>
                <a:endParaRPr lang="ar-AE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مجموعة 15"/>
            <p:cNvGrpSpPr/>
            <p:nvPr/>
          </p:nvGrpSpPr>
          <p:grpSpPr>
            <a:xfrm>
              <a:off x="2743200" y="820310"/>
              <a:ext cx="4114800" cy="523220"/>
              <a:chOff x="2743200" y="381000"/>
              <a:chExt cx="4114800" cy="685800"/>
            </a:xfrm>
          </p:grpSpPr>
          <p:sp>
            <p:nvSpPr>
              <p:cNvPr id="17" name="مستطيل مستدير الزوايا 16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1400"/>
              </a:p>
            </p:txBody>
          </p:sp>
          <p:sp>
            <p:nvSpPr>
              <p:cNvPr id="18" name="مربع نص 17"/>
              <p:cNvSpPr txBox="1"/>
              <p:nvPr/>
            </p:nvSpPr>
            <p:spPr>
              <a:xfrm>
                <a:off x="2743200" y="381000"/>
                <a:ext cx="4038600" cy="685800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2800" b="1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Calibri"/>
                    <a:cs typeface="Arial" pitchFamily="34" charset="0"/>
                  </a:rPr>
                  <a:t>العينة المقصودة أو العمدية</a:t>
                </a:r>
                <a:endParaRPr lang="ar-AE" sz="28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مستطيل مستدير الزوايا 20"/>
          <p:cNvSpPr/>
          <p:nvPr/>
        </p:nvSpPr>
        <p:spPr>
          <a:xfrm>
            <a:off x="4419600" y="1524000"/>
            <a:ext cx="4267200" cy="4953000"/>
          </a:xfrm>
          <a:prstGeom prst="roundRect">
            <a:avLst/>
          </a:prstGeom>
          <a:solidFill>
            <a:srgbClr val="F5EAC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">
              <a:spcAft>
                <a:spcPts val="1000"/>
              </a:spcAft>
            </a:pPr>
            <a:r>
              <a:rPr lang="ar-AE" sz="2000" b="1" dirty="0" smtClean="0">
                <a:latin typeface="Calibri"/>
                <a:ea typeface="Calibri"/>
                <a:cs typeface="Simplified Arabic"/>
              </a:rPr>
              <a:t>يكون </a:t>
            </a:r>
            <a:r>
              <a:rPr lang="ar-AE" sz="2000" b="1" dirty="0">
                <a:latin typeface="Calibri"/>
                <a:ea typeface="Calibri"/>
                <a:cs typeface="Simplified Arabic"/>
              </a:rPr>
              <a:t>الإختيار في هذا النوع من العينات على أساس حر ، من قبل الباحث وحسب طبيعة بحثه ، بحيث يحقق هذا الإختيار هدف الدراسة أو أهداف الدراسة </a:t>
            </a:r>
            <a:r>
              <a:rPr lang="ar-AE" sz="2000" b="1" dirty="0" smtClean="0">
                <a:latin typeface="Calibri"/>
                <a:ea typeface="Calibri"/>
                <a:cs typeface="Simplified Arabic"/>
              </a:rPr>
              <a:t>المطلوبة.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Simplified Arabic"/>
              </a:rPr>
              <a:t>مثال ذلك </a:t>
            </a:r>
            <a:r>
              <a:rPr lang="ar-AE" sz="2000" b="1" dirty="0" smtClean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ا</a:t>
            </a:r>
            <a:r>
              <a:rPr lang="ar-AE" sz="2000" b="1" dirty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. إختيار الطلبة الذين تكون معدلاتهم في الإمتحان النهائي جيداً جداً فما فوق فقط ، لأن هدف الدراسة هو </a:t>
            </a:r>
            <a:r>
              <a:rPr lang="ar-AE" sz="2000" b="1" dirty="0" smtClean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معرفة </a:t>
            </a:r>
            <a:r>
              <a:rPr lang="ar-AE" sz="2000" b="1" dirty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العوامل التي تؤدي إلى التفوق ، عند هذا النوع من الطلبة مثلاً .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algn="just">
              <a:spcAft>
                <a:spcPts val="1000"/>
              </a:spcAft>
            </a:pPr>
            <a:r>
              <a:rPr lang="ar-AE" sz="2000" b="1" dirty="0">
                <a:latin typeface="Calibri"/>
                <a:ea typeface="Calibri"/>
                <a:cs typeface="Simplified Arabic"/>
              </a:rPr>
              <a:t>ب. اختيار المتقاعدين فقط كشريحة </a:t>
            </a:r>
            <a:r>
              <a:rPr lang="ar-AE" sz="2000" b="1" dirty="0" err="1">
                <a:latin typeface="Calibri"/>
                <a:ea typeface="Calibri"/>
                <a:cs typeface="Simplified Arabic"/>
              </a:rPr>
              <a:t>إجتماعية</a:t>
            </a:r>
            <a:r>
              <a:rPr lang="ar-AE" sz="2000" b="1" dirty="0">
                <a:latin typeface="Calibri"/>
                <a:ea typeface="Calibri"/>
                <a:cs typeface="Simplified Arabic"/>
              </a:rPr>
              <a:t> في منطقة ما ، دون غيرهم ، ومحاولة معرفة اتجاهاتهم القرائية والكتب التي يحتاجونها .</a:t>
            </a:r>
            <a:endParaRPr lang="en-US" sz="2000" b="1" dirty="0">
              <a:latin typeface="Calibri"/>
              <a:ea typeface="Calibri"/>
              <a:cs typeface="Arial"/>
            </a:endParaRPr>
          </a:p>
          <a:p>
            <a:pPr algn="just">
              <a:spcAft>
                <a:spcPts val="1000"/>
              </a:spcAft>
            </a:pPr>
            <a:r>
              <a:rPr lang="ar-AE" sz="2000" b="1" dirty="0">
                <a:latin typeface="Calibri"/>
                <a:ea typeface="Calibri"/>
                <a:cs typeface="Simplified Arabic"/>
              </a:rPr>
              <a:t>جـ. </a:t>
            </a:r>
            <a:r>
              <a:rPr lang="ar-AE" sz="2000" b="1" dirty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إختيار الذين </a:t>
            </a:r>
            <a:r>
              <a:rPr lang="ar-AE" sz="2000" b="1" dirty="0" smtClean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يقرأون </a:t>
            </a:r>
            <a:r>
              <a:rPr lang="ar-AE" sz="2000" b="1" dirty="0">
                <a:solidFill>
                  <a:srgbClr val="002060"/>
                </a:solidFill>
                <a:latin typeface="Calibri"/>
                <a:ea typeface="Calibri"/>
                <a:cs typeface="Simplified Arabic"/>
              </a:rPr>
              <a:t>جريدة ما بشكل يومي منتظم .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4383" b="2222"/>
          <a:stretch/>
        </p:blipFill>
        <p:spPr>
          <a:xfrm>
            <a:off x="1474322" y="376766"/>
            <a:ext cx="5764678" cy="6083383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6749344" y="2062338"/>
            <a:ext cx="1905000" cy="1995850"/>
            <a:chOff x="2743200" y="381000"/>
            <a:chExt cx="4114800" cy="696967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808173" y="400853"/>
              <a:ext cx="4038600" cy="677114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أنـــــواع العينات المقصودة</a:t>
              </a:r>
              <a:endParaRPr lang="ar-AE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مستطيل 6"/>
          <p:cNvSpPr/>
          <p:nvPr/>
        </p:nvSpPr>
        <p:spPr>
          <a:xfrm>
            <a:off x="3373838" y="1016222"/>
            <a:ext cx="1824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العينات المقصودة</a:t>
            </a:r>
            <a:endParaRPr lang="ar-SA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 rot="181246">
            <a:off x="1807517" y="2368153"/>
            <a:ext cx="137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الشبكــية</a:t>
            </a:r>
            <a:endParaRPr lang="ar-SA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 rot="21387360">
            <a:off x="1608491" y="2966836"/>
            <a:ext cx="18312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حالات خاصة</a:t>
            </a:r>
            <a:endParaRPr lang="ar-SA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 rot="840000">
            <a:off x="1780627" y="1272191"/>
            <a:ext cx="1371600" cy="461665"/>
          </a:xfrm>
          <a:prstGeom prst="rect">
            <a:avLst/>
          </a:prstGeom>
          <a:noFill/>
          <a:scene3d>
            <a:camera prst="orthographicFront">
              <a:rot lat="21593999" lon="1200000" rev="21594000"/>
            </a:camera>
            <a:lightRig rig="threePt" dir="t"/>
          </a:scene3d>
          <a:sp3d z="31750">
            <a:bevelT w="12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الشاملـــــة</a:t>
            </a:r>
            <a:endParaRPr lang="ar-SA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 rot="443678">
            <a:off x="1716404" y="1831506"/>
            <a:ext cx="15651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3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فروق قصوى</a:t>
            </a:r>
            <a:endParaRPr lang="ar-SA" sz="23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 rot="20750180">
            <a:off x="5282206" y="5015625"/>
            <a:ext cx="149478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05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حجم العينات</a:t>
            </a:r>
            <a:endParaRPr lang="ar-SA" sz="105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27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FF000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389466" y="1905000"/>
            <a:ext cx="8382000" cy="4419600"/>
            <a:chOff x="389466" y="1905000"/>
            <a:chExt cx="8382000" cy="4419600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389466" y="1905000"/>
              <a:ext cx="8382000" cy="441960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t"/>
            <a:lstStyle/>
            <a:p>
              <a:pPr algn="just"/>
              <a:r>
                <a:rPr lang="ar-AE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تتم </a:t>
              </a:r>
              <a:r>
                <a:rPr lang="ar-AE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في هذا النوع من العينات دراسة كل مشارك في النشاط أو الظاهرة المعنية بالدراسة </a:t>
              </a:r>
              <a:endParaRPr lang="ar-AE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733800"/>
              <a:ext cx="3044310" cy="228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15" name="مجموعة 14"/>
          <p:cNvGrpSpPr/>
          <p:nvPr/>
        </p:nvGrpSpPr>
        <p:grpSpPr>
          <a:xfrm>
            <a:off x="2628900" y="381000"/>
            <a:ext cx="4191000" cy="1447800"/>
            <a:chOff x="2628900" y="381000"/>
            <a:chExt cx="4191000" cy="1447800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2667000" y="381000"/>
              <a:ext cx="4114800" cy="707886"/>
              <a:chOff x="2743200" y="381000"/>
              <a:chExt cx="4114800" cy="707886"/>
            </a:xfrm>
          </p:grpSpPr>
          <p:sp>
            <p:nvSpPr>
              <p:cNvPr id="5" name="مستطيل مستدير الزوايا 4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2743200" y="381000"/>
                <a:ext cx="4038600" cy="707886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أنواع العينات المقصودة</a:t>
                </a:r>
                <a:endParaRPr lang="ar-AE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مستطيل مستدير الزوايا 11"/>
            <p:cNvSpPr/>
            <p:nvPr/>
          </p:nvSpPr>
          <p:spPr>
            <a:xfrm>
              <a:off x="2628900" y="1143000"/>
              <a:ext cx="4191000" cy="685800"/>
            </a:xfrm>
            <a:prstGeom prst="roundRect">
              <a:avLst/>
            </a:prstGeom>
            <a:solidFill>
              <a:srgbClr val="F9FCB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الاولى :العينات </a:t>
              </a:r>
              <a:r>
                <a:rPr lang="ar-AE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الشاملة </a:t>
              </a:r>
              <a:endParaRPr lang="ar-A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FF000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/>
          <p:cNvGrpSpPr/>
          <p:nvPr/>
        </p:nvGrpSpPr>
        <p:grpSpPr>
          <a:xfrm>
            <a:off x="2484966" y="381000"/>
            <a:ext cx="4191000" cy="1447800"/>
            <a:chOff x="2484966" y="381000"/>
            <a:chExt cx="4191000" cy="14478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2484966" y="1143000"/>
              <a:ext cx="4191000" cy="685800"/>
            </a:xfrm>
            <a:prstGeom prst="roundRect">
              <a:avLst/>
            </a:prstGeom>
            <a:solidFill>
              <a:srgbClr val="F9FCB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الثانية: عينة </a:t>
              </a:r>
              <a:r>
                <a:rPr lang="ar-AE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الفروق القصوى </a:t>
              </a:r>
              <a:endParaRPr lang="ar-A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مجموعة 3"/>
            <p:cNvGrpSpPr/>
            <p:nvPr/>
          </p:nvGrpSpPr>
          <p:grpSpPr>
            <a:xfrm>
              <a:off x="2523066" y="381000"/>
              <a:ext cx="4114800" cy="707886"/>
              <a:chOff x="2743200" y="381000"/>
              <a:chExt cx="4114800" cy="707886"/>
            </a:xfrm>
          </p:grpSpPr>
          <p:sp>
            <p:nvSpPr>
              <p:cNvPr id="5" name="مستطيل مستدير الزوايا 4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2743200" y="381000"/>
                <a:ext cx="4038600" cy="707886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أنواع العينات المقصودة</a:t>
                </a:r>
                <a:endParaRPr lang="ar-AE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389466" y="1905000"/>
            <a:ext cx="8382000" cy="4419600"/>
            <a:chOff x="389466" y="1905000"/>
            <a:chExt cx="8382000" cy="44196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389466" y="1905000"/>
              <a:ext cx="8382000" cy="4419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t"/>
            <a:lstStyle/>
            <a:p>
              <a:pPr algn="just"/>
              <a:r>
                <a:rPr lang="ar-AE" sz="3200" b="1" dirty="0">
                  <a:latin typeface="Arial" pitchFamily="34" charset="0"/>
                  <a:cs typeface="Arial" pitchFamily="34" charset="0"/>
                </a:rPr>
                <a:t>يتم </a:t>
              </a:r>
              <a:r>
                <a:rPr lang="ar-AE" sz="3200" b="1" dirty="0" smtClean="0">
                  <a:latin typeface="Arial" pitchFamily="34" charset="0"/>
                  <a:cs typeface="Arial" pitchFamily="34" charset="0"/>
                </a:rPr>
                <a:t>إختيارها </a:t>
              </a:r>
              <a:r>
                <a:rPr lang="ar-AE" sz="3200" b="1" dirty="0">
                  <a:latin typeface="Arial" pitchFamily="34" charset="0"/>
                  <a:cs typeface="Arial" pitchFamily="34" charset="0"/>
                </a:rPr>
                <a:t>من مجموعة من الأفراد غير المتجانسين في الخصائص ، ومثال ذلك دراسة مشاكل المرأة العاملة في قطاع من القطاعات وبتوزيعهم من حيث المرأة ذات </a:t>
              </a:r>
              <a:r>
                <a:rPr lang="ar-AE" sz="3200" b="1" dirty="0" smtClean="0">
                  <a:latin typeface="Arial" pitchFamily="34" charset="0"/>
                  <a:cs typeface="Arial" pitchFamily="34" charset="0"/>
                </a:rPr>
                <a:t>المستوى العالي </a:t>
              </a:r>
              <a:r>
                <a:rPr lang="ar-AE" sz="3200" b="1" dirty="0">
                  <a:latin typeface="Arial" pitchFamily="34" charset="0"/>
                  <a:cs typeface="Arial" pitchFamily="34" charset="0"/>
                </a:rPr>
                <a:t>من التعليم ، والمرأة ذات المستوى المتدني في التعليم . ويسمي البعض هذا النوع من العينات " </a:t>
              </a:r>
              <a:r>
                <a:rPr lang="ar-AE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العينات واسعة التباين </a:t>
              </a:r>
              <a:r>
                <a:rPr lang="ar-AE" sz="3200" b="1" dirty="0">
                  <a:latin typeface="Arial" pitchFamily="34" charset="0"/>
                  <a:cs typeface="Arial" pitchFamily="34" charset="0"/>
                </a:rPr>
                <a:t>" .</a:t>
              </a:r>
              <a:endParaRPr lang="ar-A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738" y="4633848"/>
              <a:ext cx="4035862" cy="1637887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5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FF000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الحالات الخاصة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39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2438400" y="325965"/>
            <a:ext cx="4191000" cy="838199"/>
            <a:chOff x="426764" y="397540"/>
            <a:chExt cx="7832692" cy="1218793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426764" y="457200"/>
              <a:ext cx="7832691" cy="1159133"/>
            </a:xfrm>
            <a:prstGeom prst="roundRect">
              <a:avLst>
                <a:gd name="adj" fmla="val 113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360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426764" y="397540"/>
              <a:ext cx="7832692" cy="12083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تعريف العينة </a:t>
              </a:r>
            </a:p>
          </p:txBody>
        </p:sp>
      </p:grpSp>
      <p:sp>
        <p:nvSpPr>
          <p:cNvPr id="2" name="مستطيل مستدير الزوايا 1"/>
          <p:cNvSpPr/>
          <p:nvPr/>
        </p:nvSpPr>
        <p:spPr>
          <a:xfrm>
            <a:off x="381000" y="1600200"/>
            <a:ext cx="8305800" cy="3581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9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AE" sz="3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نموذجاً </a:t>
            </a:r>
            <a:r>
              <a:rPr lang="ar-AE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، يشمل جانباً أو جزءاً من وحدات المجتمع الأصل </a:t>
            </a:r>
            <a:r>
              <a:rPr lang="ar-AE" sz="3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المعني </a:t>
            </a:r>
            <a:r>
              <a:rPr lang="ar-AE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بالبحث ، تكون ممثلة له ، بحيث تحمل صفاته المشتركة ، </a:t>
            </a:r>
            <a:r>
              <a:rPr lang="ar-AE" sz="3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وأخذ النموذج </a:t>
            </a:r>
            <a:r>
              <a:rPr lang="ar-AE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أو الجزء يغني الباحث عن دراسة كل وحدات ومفردات المجتمع الأصل .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4914"/>
            <a:ext cx="2743200" cy="2002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293461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2470150" y="381000"/>
            <a:ext cx="4114800" cy="707886"/>
            <a:chOff x="2743200" y="381000"/>
            <a:chExt cx="4114800" cy="707886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2787650" y="381000"/>
              <a:ext cx="4038600" cy="70788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أنواع العينات المقصودة</a:t>
              </a:r>
              <a:endParaRPr lang="ar-AE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378713" y="1904999"/>
            <a:ext cx="8231887" cy="4572001"/>
            <a:chOff x="378713" y="1904999"/>
            <a:chExt cx="8231887" cy="4572001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520700" y="1904999"/>
              <a:ext cx="8089900" cy="403860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indent="114300" algn="just">
                <a:buFont typeface="Arial" pitchFamily="34" charset="0"/>
                <a:buChar char="•"/>
              </a:pPr>
              <a:r>
                <a:rPr lang="ar-AE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تسمى أيضاً </a:t>
              </a:r>
              <a:r>
                <a:rPr lang="ar-AE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عينة كرة الثلج </a:t>
              </a:r>
              <a:r>
                <a:rPr lang="ar-AE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، حيث يرسم الباحث في هذا النوع من العينات صورة أو لمحة عن خصائص مطلوبة في أفراد العينة ، ثم يطلب من كل مشارك أن يقترح مشارك آخر أو أكثر تنطبق عليهم تلك الخصائص لكي يكونوا ضمن العينة </a:t>
              </a:r>
              <a:r>
                <a:rPr lang="ar-AE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/>
              <a:endParaRPr lang="ar-A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indent="114300" algn="just">
                <a:buFont typeface="Arial" pitchFamily="34" charset="0"/>
                <a:buChar char="•"/>
              </a:pPr>
              <a:r>
                <a:rPr lang="ar-AE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غالباً ما تستخدم العينات الشبكية هذه في إنجاز البحث النوعي القائم على المقابلات المتعمقة أكثر </a:t>
              </a:r>
              <a:r>
                <a:rPr lang="ar-AE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منه</a:t>
              </a:r>
            </a:p>
            <a:p>
              <a:pPr algn="just"/>
              <a:r>
                <a:rPr lang="ar-AE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في </a:t>
              </a:r>
              <a:r>
                <a:rPr lang="ar-AE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البحث القائم على </a:t>
              </a:r>
              <a:r>
                <a:rPr lang="ar-AE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الاستبيان و الملاحظة.</a:t>
              </a:r>
              <a:endPara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ar-AE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7" name="صورة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13" y="4483100"/>
              <a:ext cx="2848429" cy="1993900"/>
            </a:xfrm>
            <a:prstGeom prst="roundRect">
              <a:avLst>
                <a:gd name="adj" fmla="val 16667"/>
              </a:avLst>
            </a:prstGeom>
            <a:ln w="3175">
              <a:solidFill>
                <a:schemeClr val="bg2">
                  <a:lumMod val="75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2" name="مستطيل مستدير الزوايا 11"/>
          <p:cNvSpPr/>
          <p:nvPr/>
        </p:nvSpPr>
        <p:spPr>
          <a:xfrm>
            <a:off x="2432050" y="1143000"/>
            <a:ext cx="4191000" cy="685800"/>
          </a:xfrm>
          <a:prstGeom prst="roundRect">
            <a:avLst/>
          </a:prstGeom>
          <a:solidFill>
            <a:srgbClr val="F9F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الثالثة : العينة الشبكية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27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43001" y="579438"/>
            <a:ext cx="7086600" cy="792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0"/>
            <a:r>
              <a:rPr lang="ar-AE" sz="4800" dirty="0" smtClean="0">
                <a:latin typeface="Arial" pitchFamily="34" charset="0"/>
                <a:cs typeface="Arial" pitchFamily="34" charset="0"/>
              </a:rPr>
              <a:t>انواع العينات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495800"/>
          </a:xfrm>
          <a:gradFill flip="none" rotWithShape="1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</p:spPr>
        <p:txBody>
          <a:bodyPr>
            <a:normAutofit/>
          </a:bodyPr>
          <a:lstStyle/>
          <a:p>
            <a:pPr algn="r"/>
            <a:r>
              <a:rPr lang="ar-AE" sz="2800" dirty="0" smtClean="0">
                <a:solidFill>
                  <a:srgbClr val="FF0000"/>
                </a:solidFill>
              </a:rPr>
              <a:t>العينات غير العشوائية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العرضية</a:t>
            </a:r>
          </a:p>
          <a:p>
            <a:pPr marL="457200" indent="-457200" algn="r">
              <a:buFont typeface="+mj-lt"/>
              <a:buAutoNum type="arabicPeriod"/>
            </a:pPr>
            <a:r>
              <a:rPr lang="ar-AE" sz="3600" dirty="0" smtClean="0"/>
              <a:t>العينة المقصودة: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العينات الشاملة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عينة الفروق القصوى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0070C0"/>
                </a:solidFill>
              </a:rPr>
              <a:t>العينة الشبكية</a:t>
            </a:r>
          </a:p>
          <a:p>
            <a:pPr marL="740664" lvl="1" indent="-457200" algn="r">
              <a:buFont typeface="Courier New" pitchFamily="49" charset="0"/>
              <a:buChar char="o"/>
            </a:pPr>
            <a:r>
              <a:rPr lang="ar-AE" sz="2800" b="1" dirty="0" smtClean="0">
                <a:solidFill>
                  <a:srgbClr val="FF0000"/>
                </a:solidFill>
              </a:rPr>
              <a:t>عينة الحالات الخاصة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495800"/>
          </a:xfrm>
          <a:gradFill>
            <a:gsLst>
              <a:gs pos="0">
                <a:srgbClr val="F9FCB8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ar-AE" sz="3600" dirty="0" smtClean="0">
                <a:solidFill>
                  <a:srgbClr val="FF0000"/>
                </a:solidFill>
              </a:rPr>
              <a:t>العينات العشوائية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الطبقية التناسبية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البسيطة</a:t>
            </a:r>
          </a:p>
          <a:p>
            <a:pPr marL="457200" indent="-457200" algn="r">
              <a:buFont typeface="+mj-lt"/>
              <a:buAutoNum type="arabicParenR"/>
            </a:pPr>
            <a:r>
              <a:rPr lang="ar-AE" sz="3200" dirty="0" smtClean="0"/>
              <a:t>العينة العشوائية المنتظمة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34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161333" cy="3124200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2498613" y="381000"/>
            <a:ext cx="4114800" cy="685800"/>
            <a:chOff x="2743200" y="381000"/>
            <a:chExt cx="4114800" cy="685800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743200" y="381000"/>
              <a:ext cx="4038600" cy="646331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أنواع العينات المقصودة</a:t>
              </a:r>
              <a:endPara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مستطيل مستدير الزوايا 8"/>
          <p:cNvSpPr/>
          <p:nvPr/>
        </p:nvSpPr>
        <p:spPr>
          <a:xfrm>
            <a:off x="2460513" y="1143000"/>
            <a:ext cx="4191000" cy="685800"/>
          </a:xfrm>
          <a:prstGeom prst="roundRect">
            <a:avLst/>
          </a:prstGeom>
          <a:solidFill>
            <a:srgbClr val="F9F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الرابعة : عينة الحالات الخاصة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572000" y="1905000"/>
            <a:ext cx="4191000" cy="4495800"/>
          </a:xfrm>
          <a:prstGeom prst="roundRect">
            <a:avLst>
              <a:gd name="adj" fmla="val 10782"/>
            </a:avLst>
          </a:prstGeom>
          <a:solidFill>
            <a:srgbClr val="C6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A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تشتمل </a:t>
            </a:r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على عينات حسب الحالات الخاصة التي تحتلها والتي تتمثل في : </a:t>
            </a:r>
          </a:p>
          <a:p>
            <a:pPr algn="just"/>
            <a:endParaRPr lang="ar-AE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أ. </a:t>
            </a:r>
            <a:r>
              <a:rPr lang="ar-A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حالات متطرفة </a:t>
            </a:r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من خلال التعرف على الحالة النموذجية مثل النجاحات المتميزة، والضعيفة جداً .</a:t>
            </a:r>
          </a:p>
          <a:p>
            <a:pPr algn="just"/>
            <a:endParaRPr lang="ar-AE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ب. </a:t>
            </a:r>
            <a:r>
              <a:rPr lang="ar-AE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عينات الحالات الحادة أو الحالات الحرجة</a:t>
            </a:r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: حيث يتم </a:t>
            </a:r>
            <a:r>
              <a:rPr lang="ar-AE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إختيار</a:t>
            </a:r>
            <a:r>
              <a:rPr lang="ar-A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حالات حادة ولكنها ليست متطرفة ، مثال ذلك الموظفون أو الطلبة اللذين هم فوق مستوى التحصيل والنجاح أو أنهم يكونوا تحت مستوى الأداء الطبيعي أو التحصيل الدراسي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0" y="212725"/>
            <a:ext cx="871855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7200" y="1087906"/>
            <a:ext cx="83058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r-AE" sz="1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ar-AE" sz="11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ar-AE" sz="1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ar-AE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AE" sz="2000" b="1" dirty="0" smtClean="0">
                <a:latin typeface="Arial" pitchFamily="34" charset="0"/>
                <a:cs typeface="Arial" pitchFamily="34" charset="0"/>
              </a:rPr>
              <a:t>ج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ar-AE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عينات الحالات النموذجية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التعرف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على </a:t>
            </a:r>
          </a:p>
          <a:p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الخصائص النموذجية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لشخص أو جماعة ما أو </a:t>
            </a:r>
            <a:endParaRPr lang="ar-A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فئة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نموذجية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مثل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اختيار مدير نموذجي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ar-AE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د. </a:t>
            </a:r>
            <a:r>
              <a:rPr lang="ar-AE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عينة الحالة الفريدة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حيث يتم </a:t>
            </a:r>
            <a:r>
              <a:rPr lang="ar-A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إختيار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الحالات </a:t>
            </a:r>
            <a:endParaRPr lang="ar-A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الغريبة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أو النادرة لحدث ما كطالب يجيد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العمليات</a:t>
            </a:r>
          </a:p>
          <a:p>
            <a:pPr algn="just"/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الحسابية الصعبة ذهنياً أو المدير الذي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يستطيع</a:t>
            </a:r>
          </a:p>
          <a:p>
            <a:pPr algn="just"/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تحقيق أكبر قدر من النجاحات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ar-A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ar-A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ar-A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ar-A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ar-AE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ar-A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هـ. </a:t>
            </a:r>
            <a:r>
              <a:rPr lang="ar-AE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عينات أخرى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مثل </a:t>
            </a: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عينات حالة الشهرة ، وعينات مبنية على مفهوم أو نظرية ما ومجموعة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A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استراتيجية متميزة.</a:t>
            </a:r>
            <a:endParaRPr lang="ar-A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2743200" y="381000"/>
            <a:ext cx="4114800" cy="1407340"/>
            <a:chOff x="2743200" y="381000"/>
            <a:chExt cx="4114800" cy="1407340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2743200" y="381000"/>
              <a:ext cx="4114800" cy="685800"/>
              <a:chOff x="2743200" y="381000"/>
              <a:chExt cx="4114800" cy="685800"/>
            </a:xfrm>
          </p:grpSpPr>
          <p:sp>
            <p:nvSpPr>
              <p:cNvPr id="5" name="مستطيل مستدير الزوايا 4"/>
              <p:cNvSpPr/>
              <p:nvPr/>
            </p:nvSpPr>
            <p:spPr>
              <a:xfrm>
                <a:off x="2743200" y="381000"/>
                <a:ext cx="4114800" cy="685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2743200" y="381000"/>
                <a:ext cx="4038600" cy="646331"/>
              </a:xfrm>
              <a:prstGeom prst="rect">
                <a:avLst/>
              </a:prstGeom>
              <a:noFill/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أنواع العينات المقصودة</a:t>
                </a:r>
                <a:endParaRPr lang="ar-AE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مستطيل مستدير الزوايا 6"/>
            <p:cNvSpPr/>
            <p:nvPr/>
          </p:nvSpPr>
          <p:spPr>
            <a:xfrm>
              <a:off x="2884544" y="1102540"/>
              <a:ext cx="3832113" cy="685800"/>
            </a:xfrm>
            <a:prstGeom prst="roundRect">
              <a:avLst/>
            </a:prstGeom>
            <a:solidFill>
              <a:srgbClr val="F9F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تابع الرابعة : عينة الحالات الخاصة</a:t>
              </a:r>
              <a:endParaRPr lang="ar-AE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258602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4585204" y="1066800"/>
            <a:ext cx="4186262" cy="5562600"/>
            <a:chOff x="4585204" y="1219200"/>
            <a:chExt cx="4186262" cy="55322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204" y="1295400"/>
              <a:ext cx="4186262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4648200" y="1219200"/>
              <a:ext cx="4114800" cy="5532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إجراءات </a:t>
              </a:r>
              <a:r>
                <a:rPr lang="ar-AE" sz="2000" b="1" dirty="0">
                  <a:latin typeface="Arial" pitchFamily="34" charset="0"/>
                  <a:cs typeface="Arial" pitchFamily="34" charset="0"/>
                </a:rPr>
                <a:t>تأمين العينات المقصودة المستخدمة على وجه الخصوص في البحث النوعي 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، هي ديناميكية متطورة اكثر </a:t>
              </a:r>
              <a:r>
                <a:rPr lang="ar-AE" sz="1900" b="1" dirty="0" smtClean="0">
                  <a:latin typeface="Arial" pitchFamily="34" charset="0"/>
                  <a:cs typeface="Arial" pitchFamily="34" charset="0"/>
                </a:rPr>
                <a:t>منها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 ثابتة ومحددة مسبقاً.</a:t>
              </a:r>
            </a:p>
            <a:p>
              <a:pPr algn="just"/>
              <a:endParaRPr lang="ar-AE" sz="1100" b="1" dirty="0">
                <a:latin typeface="Arial" pitchFamily="34" charset="0"/>
                <a:cs typeface="Arial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لا </a:t>
              </a:r>
              <a:r>
                <a:rPr lang="ar-AE" sz="2000" b="1" dirty="0">
                  <a:latin typeface="Arial" pitchFamily="34" charset="0"/>
                  <a:cs typeface="Arial" pitchFamily="34" charset="0"/>
                </a:rPr>
                <a:t>توجد قوانين أو قواعد إحصائية لحجم العينات 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المقصودة </a:t>
              </a:r>
              <a:r>
                <a:rPr lang="ar-AE" sz="2000" b="1" dirty="0">
                  <a:latin typeface="Arial" pitchFamily="34" charset="0"/>
                  <a:cs typeface="Arial" pitchFamily="34" charset="0"/>
                </a:rPr>
                <a:t>كما هو الحال في العينة 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الإحتمالية او العشوائية .</a:t>
              </a:r>
            </a:p>
            <a:p>
              <a:pPr marL="342900" indent="-342900" algn="just">
                <a:buFontTx/>
                <a:buChar char="-"/>
              </a:pPr>
              <a:endParaRPr lang="ar-AE" sz="1200" b="1" dirty="0">
                <a:latin typeface="Arial" pitchFamily="34" charset="0"/>
                <a:cs typeface="Arial" pitchFamily="34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هنالك </a:t>
              </a:r>
              <a:r>
                <a:rPr lang="ar-AE" sz="2000" b="1" dirty="0">
                  <a:latin typeface="Arial" pitchFamily="34" charset="0"/>
                  <a:cs typeface="Arial" pitchFamily="34" charset="0"/>
                </a:rPr>
                <a:t>فقط إرشادات وموجهات عامة لحجم العينة وطرق تأمينها واختيارها في البحث النوعي </a:t>
              </a:r>
              <a:r>
                <a:rPr lang="ar-AE" sz="20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algn="just">
                <a:buFontTx/>
                <a:buChar char="-"/>
              </a:pPr>
              <a:endParaRPr lang="ar-AE" sz="1050" b="1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ar-AE" sz="2000" b="1" dirty="0">
                  <a:latin typeface="Arial" pitchFamily="34" charset="0"/>
                  <a:cs typeface="Arial" pitchFamily="34" charset="0"/>
                </a:rPr>
                <a:t>-	يمكن أن يتراوح حجم العينة المقصودة بين 1 – 4 أو اكثر قليلاً إذا تطلب الأمر ذلك واعتماداً على غزارة المعلومات وإغناءها لظاهرة البحث ، والتسهيلات المقدمة للباحث وإمكاناته الذاتية والبحثية .</a:t>
              </a:r>
            </a:p>
            <a:p>
              <a:pPr algn="just"/>
              <a:endParaRPr lang="ar-AE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743200" y="381000"/>
            <a:ext cx="4114800" cy="707886"/>
            <a:chOff x="2743200" y="381000"/>
            <a:chExt cx="4114800" cy="707886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743200" y="381000"/>
              <a:ext cx="4038600" cy="70788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حجم العينة المقصودة</a:t>
              </a:r>
              <a:endParaRPr lang="ar-A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764422" cy="36983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33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3" y="1371600"/>
            <a:ext cx="837252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31800" y="1447800"/>
            <a:ext cx="8331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ar-AE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هدف </a:t>
            </a:r>
            <a:r>
              <a:rPr lang="ar-AE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الدراسة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: يكون محدداً مهماً لحجم العينة التي تشتق منها المعلومات الوافية ، فبعض من بحوث دراسة الحالة ، مثلاً ، قد لا يحتاج إلا إلى حالة واحدة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ar-AE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محور </a:t>
            </a:r>
            <a:r>
              <a:rPr lang="ar-AE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الدراسة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: فالدراسات التي يكون محورها المشاهدة الميدانية تعتمد على المدى الزمني ، بينما تعتمد دراسة المقابلة على أشخاص يتم </a:t>
            </a:r>
            <a:r>
              <a:rPr lang="ar-AE" sz="2800" dirty="0" err="1">
                <a:latin typeface="Arial" pitchFamily="34" charset="0"/>
                <a:cs typeface="Arial" pitchFamily="34" charset="0"/>
              </a:rPr>
              <a:t>إختيارهم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 في ضوء سهولة الوصول إليهم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ar-AE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إستراتيجية</a:t>
            </a:r>
            <a:r>
              <a:rPr lang="ar-AE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جمع البيانات الميدانية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: يكون </a:t>
            </a:r>
            <a:r>
              <a:rPr lang="ar-AE" sz="2800" dirty="0">
                <a:latin typeface="Arial" pitchFamily="34" charset="0"/>
                <a:cs typeface="Arial" pitchFamily="34" charset="0"/>
              </a:rPr>
              <a:t>على مستوى الملاحظة أو المقابلة </a:t>
            </a:r>
            <a:r>
              <a:rPr lang="ar-AE" sz="2800" dirty="0" smtClean="0">
                <a:latin typeface="Arial" pitchFamily="34" charset="0"/>
                <a:cs typeface="Arial" pitchFamily="34" charset="0"/>
              </a:rPr>
              <a:t>.فقد يكون حجم العينة صغير ولكن الباحث يحتاج الى ان يعود باستمرار الى الموقع 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62000" y="381000"/>
            <a:ext cx="7620000" cy="685800"/>
            <a:chOff x="2743200" y="381000"/>
            <a:chExt cx="4114800" cy="685800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60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743200" y="381000"/>
              <a:ext cx="4038600" cy="5847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إرشادات وموجهات تحديد حجم العينة المقصودة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654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3" y="1371600"/>
            <a:ext cx="837252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4800" y="1371600"/>
            <a:ext cx="833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AE" sz="3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ar-AE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مدى توافر مقدمي المعلومات </a:t>
            </a:r>
            <a:r>
              <a:rPr lang="ar-AE" sz="3000" dirty="0">
                <a:latin typeface="Arial" pitchFamily="34" charset="0"/>
                <a:cs typeface="Arial" pitchFamily="34" charset="0"/>
              </a:rPr>
              <a:t>، بعض الحالات تكون نادرة وصعبة بينما تكون حالات أخرى سهلة نسبياً </a:t>
            </a:r>
            <a:r>
              <a:rPr lang="ar-AE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3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ar-AE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الزيادة اللاحقة في حجم المعلومات </a:t>
            </a:r>
            <a:r>
              <a:rPr lang="ar-AE" sz="3000" dirty="0" smtClean="0">
                <a:latin typeface="Arial" pitchFamily="34" charset="0"/>
                <a:cs typeface="Arial" pitchFamily="34" charset="0"/>
              </a:rPr>
              <a:t>. وهل اضافة المزيد من المعلومات او العودة الى الميدان يؤديان الى اية افكار جديدة ام انها تكرار لما تم التوصل اليه.</a:t>
            </a:r>
          </a:p>
          <a:p>
            <a:pPr algn="just"/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3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ar-AE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وحدة التحليل المستخدمة تحدد حجم العينة </a:t>
            </a:r>
            <a:r>
              <a:rPr lang="ar-AE" sz="3000" dirty="0">
                <a:latin typeface="Arial" pitchFamily="34" charset="0"/>
                <a:cs typeface="Arial" pitchFamily="34" charset="0"/>
              </a:rPr>
              <a:t>، فوحدة التحليل التي تستخدم موظفين في </a:t>
            </a:r>
            <a:r>
              <a:rPr lang="ar-AE" sz="3000" dirty="0" smtClean="0">
                <a:latin typeface="Arial" pitchFamily="34" charset="0"/>
                <a:cs typeface="Arial" pitchFamily="34" charset="0"/>
              </a:rPr>
              <a:t>دوائر واقسام تتطلب عدد اكبر من الموظفين في دراسة ما من وحدة التحليل إذا كانت مديرا عاما مثلا  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62000" y="381000"/>
            <a:ext cx="7620000" cy="685800"/>
            <a:chOff x="2743200" y="381000"/>
            <a:chExt cx="4114800" cy="685800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743200" y="381000"/>
              <a:ext cx="41148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60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2743200" y="381000"/>
              <a:ext cx="4038600" cy="584775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إرشادات وموجهات تحديد حجم العينة المقصودة</a:t>
              </a:r>
              <a:endPara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35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057400"/>
            <a:ext cx="4400550" cy="4400550"/>
          </a:xfrm>
          <a:prstGeom prst="roundRect">
            <a:avLst>
              <a:gd name="adj" fmla="val 8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مربع نص 2"/>
          <p:cNvSpPr txBox="1"/>
          <p:nvPr/>
        </p:nvSpPr>
        <p:spPr>
          <a:xfrm>
            <a:off x="2594626" y="533400"/>
            <a:ext cx="406393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88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تم بحمد الله</a:t>
            </a:r>
            <a:endParaRPr lang="ar-AE" sz="88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47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4027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2514600" y="325965"/>
            <a:ext cx="4191000" cy="838199"/>
            <a:chOff x="426764" y="397540"/>
            <a:chExt cx="7832692" cy="1218793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426764" y="457200"/>
              <a:ext cx="7832691" cy="1159133"/>
            </a:xfrm>
            <a:prstGeom prst="roundRect">
              <a:avLst>
                <a:gd name="adj" fmla="val 113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360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426764" y="397540"/>
              <a:ext cx="7832692" cy="12083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اختيار العينة </a:t>
              </a:r>
            </a:p>
          </p:txBody>
        </p:sp>
      </p:grpSp>
      <p:sp>
        <p:nvSpPr>
          <p:cNvPr id="2" name="مستطيل مستدير الزوايا 1"/>
          <p:cNvSpPr/>
          <p:nvPr/>
        </p:nvSpPr>
        <p:spPr>
          <a:xfrm>
            <a:off x="381000" y="1447800"/>
            <a:ext cx="8305800" cy="472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9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يتم إختيار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العينة عادة وفق أسس وأساليب علمية متعارف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عليها: </a:t>
            </a: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مثال</a:t>
            </a:r>
            <a:r>
              <a:rPr lang="ar-A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، فإذا كان المجتمع الأصل يشتمل على </a:t>
            </a:r>
            <a:r>
              <a:rPr lang="ar-A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ألف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عائلة ، ويحتاج الباحثون إلى دراستهم دراسة مسحية أو أية دراسة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منهجية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أخرى ، تعتمد الاستبيان أو المقابلة أحياناً ، كأداة لجمع البيانات والمعلومات من ذلك المجتمع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فإن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الباحث يختار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A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 عائلة فقط ليقابلهم ويجمع البيانات والمعلومات منهم ، بغرض إنجاز بحثه ، ويشترط في مثل هذه العينات أو النماذج المحدودة المختارة أن تمثل وحدات المجتمع الأصل كافة تمثيلاً جيداً ودقيقاً ، بحيث تعكس خصائصه المشتركة التي يطلب دراستها والتعرف عليها ، وهناك أنواع مختلفة من العينات المختلفة المستخدمة في البحث العلمي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058721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2514600" y="325965"/>
            <a:ext cx="4191000" cy="838199"/>
            <a:chOff x="426764" y="397540"/>
            <a:chExt cx="7832692" cy="1218793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426764" y="457200"/>
              <a:ext cx="7832691" cy="1159133"/>
            </a:xfrm>
            <a:prstGeom prst="roundRect">
              <a:avLst>
                <a:gd name="adj" fmla="val 113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400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426764" y="397540"/>
              <a:ext cx="7832692" cy="12083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مزايا العينات </a:t>
              </a:r>
            </a:p>
          </p:txBody>
        </p:sp>
      </p:grpSp>
      <p:sp>
        <p:nvSpPr>
          <p:cNvPr id="2" name="مستطيل مستدير الزوايا 1"/>
          <p:cNvSpPr/>
          <p:nvPr/>
        </p:nvSpPr>
        <p:spPr>
          <a:xfrm>
            <a:off x="381000" y="1600200"/>
            <a:ext cx="8305800" cy="449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9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AutoNum type="arabicPeriod"/>
            </a:pP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التوفير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في الجهود المبذولة ، وكذلك في التكاليف المالية نظراً لإقتصار البحث فيها على نموذج محدد في المجتمع الأصلي .</a:t>
            </a:r>
          </a:p>
          <a:p>
            <a:pPr algn="just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إمكانية الحصول على معلومات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وفيرة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، والتي تكون أكثر بكثير مما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يحصل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عليه الباحث من المجموع الكلي لأفراد المجتمع .</a:t>
            </a:r>
          </a:p>
          <a:p>
            <a:pPr algn="just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سهولة الحصول على ردود وافية </a:t>
            </a:r>
            <a:r>
              <a:rPr lang="ar-A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ومتكاملة </a:t>
            </a:r>
            <a:r>
              <a:rPr lang="ar-A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ودقيقة ، من خلال متابعة العينة وردودها 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047443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562229" y="2057400"/>
            <a:ext cx="8048371" cy="4191000"/>
            <a:chOff x="762000" y="1905000"/>
            <a:chExt cx="7972171" cy="4283333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762000" y="1905000"/>
              <a:ext cx="7972171" cy="4283333"/>
              <a:chOff x="762000" y="1905000"/>
              <a:chExt cx="7972171" cy="4283333"/>
            </a:xfrm>
          </p:grpSpPr>
          <p:sp>
            <p:nvSpPr>
              <p:cNvPr id="8" name="مستطيل مستدير الزوايا 7"/>
              <p:cNvSpPr/>
              <p:nvPr/>
            </p:nvSpPr>
            <p:spPr>
              <a:xfrm>
                <a:off x="762000" y="1905000"/>
                <a:ext cx="7968031" cy="4283333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762000" y="2070080"/>
                <a:ext cx="7972171" cy="23591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إن </a:t>
                </a:r>
                <a:r>
                  <a:rPr lang="ar-AE" sz="3600" dirty="0">
                    <a:latin typeface="Arial" pitchFamily="34" charset="0"/>
                    <a:cs typeface="Arial" pitchFamily="34" charset="0"/>
                  </a:rPr>
                  <a:t>سعي الباحث إلى دراسة مشاكل طلبة الجامعات </a:t>
                </a:r>
                <a:r>
                  <a:rPr lang="ar-AE" sz="3550" dirty="0" smtClean="0">
                    <a:latin typeface="Arial" pitchFamily="34" charset="0"/>
                    <a:cs typeface="Arial" pitchFamily="34" charset="0"/>
                  </a:rPr>
                  <a:t>أو مشاكل طلبة الدراسات </a:t>
                </a:r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الثانوية  </a:t>
                </a:r>
                <a:r>
                  <a:rPr lang="ar-AE" sz="3600" dirty="0">
                    <a:latin typeface="Arial" pitchFamily="34" charset="0"/>
                    <a:cs typeface="Arial" pitchFamily="34" charset="0"/>
                  </a:rPr>
                  <a:t>والإعدادية </a:t>
                </a:r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مثلاً </a:t>
                </a:r>
                <a:r>
                  <a:rPr lang="ar-AE" sz="3600" dirty="0">
                    <a:latin typeface="Arial" pitchFamily="34" charset="0"/>
                    <a:cs typeface="Arial" pitchFamily="34" charset="0"/>
                  </a:rPr>
                  <a:t>، فإن </a:t>
                </a:r>
                <a:endParaRPr lang="ar-AE" sz="36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عليه أن </a:t>
                </a:r>
                <a:r>
                  <a:rPr lang="ar-AE" sz="3600" dirty="0">
                    <a:latin typeface="Arial" pitchFamily="34" charset="0"/>
                    <a:cs typeface="Arial" pitchFamily="34" charset="0"/>
                  </a:rPr>
                  <a:t>يحدد ويعرف </a:t>
                </a:r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مجتمــع </a:t>
                </a:r>
              </a:p>
              <a:p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البحث الأصلي </a:t>
                </a:r>
                <a:r>
                  <a:rPr lang="ar-AE" sz="3600" dirty="0">
                    <a:latin typeface="Arial" pitchFamily="34" charset="0"/>
                    <a:cs typeface="Arial" pitchFamily="34" charset="0"/>
                  </a:rPr>
                  <a:t>أولاً </a:t>
                </a:r>
                <a:r>
                  <a:rPr lang="ar-AE" sz="3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505200"/>
              <a:ext cx="3160889" cy="23706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مجموعة 6"/>
          <p:cNvGrpSpPr/>
          <p:nvPr/>
        </p:nvGrpSpPr>
        <p:grpSpPr>
          <a:xfrm>
            <a:off x="1143000" y="76200"/>
            <a:ext cx="6781800" cy="1234133"/>
            <a:chOff x="1143000" y="366068"/>
            <a:chExt cx="6781800" cy="1234133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1219200" y="366068"/>
              <a:ext cx="6629400" cy="678525"/>
              <a:chOff x="426764" y="424598"/>
              <a:chExt cx="7832692" cy="1481518"/>
            </a:xfrm>
          </p:grpSpPr>
          <p:sp>
            <p:nvSpPr>
              <p:cNvPr id="12" name="مستطيل مستدير الزوايا 11"/>
              <p:cNvSpPr/>
              <p:nvPr/>
            </p:nvSpPr>
            <p:spPr>
              <a:xfrm>
                <a:off x="426764" y="457198"/>
                <a:ext cx="7832691" cy="1448918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2" name="مربع نص 1"/>
              <p:cNvSpPr txBox="1"/>
              <p:nvPr/>
            </p:nvSpPr>
            <p:spPr>
              <a:xfrm>
                <a:off x="426764" y="424598"/>
                <a:ext cx="7832692" cy="14112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خطوات </a:t>
                </a:r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اختيار </a:t>
                </a:r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عينات البحث </a:t>
                </a:r>
                <a:endParaRPr lang="ar-AE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وسيلة شرح مع سهم إلى الأسفل 17"/>
            <p:cNvSpPr/>
            <p:nvPr/>
          </p:nvSpPr>
          <p:spPr>
            <a:xfrm>
              <a:off x="1143000" y="1143000"/>
              <a:ext cx="6781800" cy="457201"/>
            </a:xfrm>
            <a:prstGeom prst="down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مستطيل مستدير الزوايا 16"/>
          <p:cNvSpPr/>
          <p:nvPr/>
        </p:nvSpPr>
        <p:spPr>
          <a:xfrm>
            <a:off x="1219201" y="1360088"/>
            <a:ext cx="6629399" cy="433783"/>
          </a:xfrm>
          <a:prstGeom prst="roundRect">
            <a:avLst>
              <a:gd name="adj" fmla="val 1135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تحديد مجتمع البحث الأصل </a:t>
            </a:r>
            <a:endParaRPr lang="ar-AE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6313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533400" y="1946271"/>
            <a:ext cx="7958670" cy="4073529"/>
            <a:chOff x="4546599" y="1917699"/>
            <a:chExt cx="7958670" cy="4073529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4546599" y="1917699"/>
              <a:ext cx="7920707" cy="4073529"/>
            </a:xfrm>
            <a:prstGeom prst="roundRect">
              <a:avLst>
                <a:gd name="adj" fmla="val 1135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4580469" y="2002366"/>
              <a:ext cx="7924800" cy="39549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يعتمد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الباحث إلى تهيئة وإعداد قوائم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بأسماء او اعداد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جميع الأفراد الموجودين في المجتمع الاصل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للدراسة،</a:t>
              </a: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كأن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تكون بأسماء طلبة الجامعات والكليات </a:t>
              </a:r>
              <a:endParaRPr lang="ar-AE" sz="2800" dirty="0" smtClean="0">
                <a:latin typeface="Simplified Arabic" pitchFamily="18" charset="-78"/>
                <a:cs typeface="Simplified Arabic" pitchFamily="18" charset="-78"/>
              </a:endParaRP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المعنية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بالدراسة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،أو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يعمد إلى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سجــــــلات </a:t>
              </a:r>
            </a:p>
            <a:p>
              <a:pPr algn="just"/>
              <a:r>
                <a:rPr lang="ar-AE" sz="2700" dirty="0" smtClean="0">
                  <a:latin typeface="Simplified Arabic" pitchFamily="18" charset="-78"/>
                  <a:cs typeface="Simplified Arabic" pitchFamily="18" charset="-78"/>
                </a:rPr>
                <a:t>وزارات </a:t>
              </a:r>
              <a:r>
                <a:rPr lang="ar-AE" sz="2700" dirty="0">
                  <a:latin typeface="Simplified Arabic" pitchFamily="18" charset="-78"/>
                  <a:cs typeface="Simplified Arabic" pitchFamily="18" charset="-78"/>
                </a:rPr>
                <a:t>التربية والتعليم </a:t>
              </a:r>
              <a:r>
                <a:rPr lang="ar-AE" sz="2700" dirty="0" smtClean="0">
                  <a:latin typeface="Simplified Arabic" pitchFamily="18" charset="-78"/>
                  <a:cs typeface="Simplified Arabic" pitchFamily="18" charset="-78"/>
                </a:rPr>
                <a:t>العالي، والوزارات</a:t>
              </a: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المعنية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الأخرى لإعداد قوائم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الأسمــــــــاء </a:t>
              </a: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المطلوبة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، والتي تعكس بشكل كافي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ووافي</a:t>
              </a: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وحدات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المجتمع الأصل المطلوبة </a:t>
              </a:r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دراسته،</a:t>
              </a:r>
            </a:p>
            <a:p>
              <a:pPr algn="just"/>
              <a:r>
                <a:rPr lang="ar-AE" sz="2800" dirty="0" smtClean="0">
                  <a:latin typeface="Simplified Arabic" pitchFamily="18" charset="-78"/>
                  <a:cs typeface="Simplified Arabic" pitchFamily="18" charset="-78"/>
                </a:rPr>
                <a:t> واختيار </a:t>
              </a:r>
              <a:r>
                <a:rPr lang="ar-AE" sz="2800" dirty="0">
                  <a:latin typeface="Simplified Arabic" pitchFamily="18" charset="-78"/>
                  <a:cs typeface="Simplified Arabic" pitchFamily="18" charset="-78"/>
                </a:rPr>
                <a:t>العينات المطلوبة منه .</a:t>
              </a:r>
              <a:endParaRPr lang="en-US" sz="2800" dirty="0"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  <p:pic>
        <p:nvPicPr>
          <p:cNvPr id="17" name="صورة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50140"/>
            <a:ext cx="3062079" cy="2760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7" name="مجموعة 26"/>
          <p:cNvGrpSpPr/>
          <p:nvPr/>
        </p:nvGrpSpPr>
        <p:grpSpPr>
          <a:xfrm>
            <a:off x="1143000" y="76200"/>
            <a:ext cx="6781800" cy="1234133"/>
            <a:chOff x="1143000" y="366068"/>
            <a:chExt cx="6781800" cy="1234133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1219200" y="366068"/>
              <a:ext cx="6629400" cy="678525"/>
              <a:chOff x="426764" y="424598"/>
              <a:chExt cx="7832692" cy="1481518"/>
            </a:xfrm>
          </p:grpSpPr>
          <p:sp>
            <p:nvSpPr>
              <p:cNvPr id="30" name="مستطيل مستدير الزوايا 29"/>
              <p:cNvSpPr/>
              <p:nvPr/>
            </p:nvSpPr>
            <p:spPr>
              <a:xfrm>
                <a:off x="426764" y="457198"/>
                <a:ext cx="7832691" cy="1448918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31" name="مربع نص 30"/>
              <p:cNvSpPr txBox="1"/>
              <p:nvPr/>
            </p:nvSpPr>
            <p:spPr>
              <a:xfrm>
                <a:off x="426764" y="424598"/>
                <a:ext cx="7832692" cy="14112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خطوات </a:t>
                </a:r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اختيار </a:t>
                </a:r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عينات البحث </a:t>
                </a:r>
                <a:endParaRPr lang="ar-AE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وسيلة شرح مع سهم إلى الأسفل 28"/>
            <p:cNvSpPr/>
            <p:nvPr/>
          </p:nvSpPr>
          <p:spPr>
            <a:xfrm>
              <a:off x="1143000" y="1143000"/>
              <a:ext cx="6781800" cy="457201"/>
            </a:xfrm>
            <a:prstGeom prst="down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مستطيل مستدير الزوايا 10"/>
          <p:cNvSpPr/>
          <p:nvPr/>
        </p:nvSpPr>
        <p:spPr>
          <a:xfrm>
            <a:off x="1219201" y="1360088"/>
            <a:ext cx="6629399" cy="433783"/>
          </a:xfrm>
          <a:prstGeom prst="roundRect">
            <a:avLst>
              <a:gd name="adj" fmla="val 1135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تشخيص </a:t>
            </a:r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أفراد </a:t>
            </a:r>
            <a:r>
              <a:rPr lang="ar-A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المجتمع</a:t>
            </a:r>
            <a:endParaRPr lang="ar-AE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00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/>
          <p:cNvGrpSpPr/>
          <p:nvPr/>
        </p:nvGrpSpPr>
        <p:grpSpPr>
          <a:xfrm>
            <a:off x="1143000" y="76200"/>
            <a:ext cx="6781800" cy="1234133"/>
            <a:chOff x="1143000" y="366068"/>
            <a:chExt cx="6781800" cy="1234133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1219200" y="366068"/>
              <a:ext cx="6629400" cy="678525"/>
              <a:chOff x="426764" y="424598"/>
              <a:chExt cx="7832692" cy="1481518"/>
            </a:xfrm>
          </p:grpSpPr>
          <p:sp>
            <p:nvSpPr>
              <p:cNvPr id="23" name="مستطيل مستدير الزوايا 22"/>
              <p:cNvSpPr/>
              <p:nvPr/>
            </p:nvSpPr>
            <p:spPr>
              <a:xfrm>
                <a:off x="426764" y="457198"/>
                <a:ext cx="7832691" cy="1448918"/>
              </a:xfrm>
              <a:prstGeom prst="roundRect">
                <a:avLst>
                  <a:gd name="adj" fmla="val 113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sz="2800"/>
              </a:p>
            </p:txBody>
          </p:sp>
          <p:sp>
            <p:nvSpPr>
              <p:cNvPr id="24" name="مربع نص 23"/>
              <p:cNvSpPr txBox="1"/>
              <p:nvPr/>
            </p:nvSpPr>
            <p:spPr>
              <a:xfrm>
                <a:off x="426764" y="424598"/>
                <a:ext cx="7832692" cy="14112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خطوات </a:t>
                </a:r>
                <a:r>
                  <a:rPr lang="ar-AE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اختيار </a:t>
                </a:r>
                <a:r>
                  <a:rPr lang="ar-AE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عينات البحث </a:t>
                </a:r>
                <a:endParaRPr lang="ar-AE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وسيلة شرح مع سهم إلى الأسفل 21"/>
            <p:cNvSpPr/>
            <p:nvPr/>
          </p:nvSpPr>
          <p:spPr>
            <a:xfrm>
              <a:off x="1143000" y="1143000"/>
              <a:ext cx="6781800" cy="457201"/>
            </a:xfrm>
            <a:prstGeom prst="downArrow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AE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53154" y="1905000"/>
            <a:ext cx="8357213" cy="4347446"/>
            <a:chOff x="453154" y="1905000"/>
            <a:chExt cx="8357213" cy="4347446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457200" y="1905000"/>
              <a:ext cx="8336236" cy="4343400"/>
            </a:xfrm>
            <a:prstGeom prst="roundRect">
              <a:avLst>
                <a:gd name="adj" fmla="val 9028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154" y="3077446"/>
              <a:ext cx="6350000" cy="3175000"/>
            </a:xfrm>
            <a:prstGeom prst="roundRect">
              <a:avLst>
                <a:gd name="adj" fmla="val 13481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2" name="مربع نص 1"/>
            <p:cNvSpPr txBox="1"/>
            <p:nvPr/>
          </p:nvSpPr>
          <p:spPr>
            <a:xfrm>
              <a:off x="457200" y="1981200"/>
              <a:ext cx="8353167" cy="26776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AE" sz="2600" dirty="0" smtClean="0">
                  <a:latin typeface="Arial" pitchFamily="34" charset="0"/>
                  <a:cs typeface="Arial" pitchFamily="34" charset="0"/>
                </a:rPr>
                <a:t>في </a:t>
              </a:r>
              <a:r>
                <a:rPr lang="ar-AE" sz="2600" dirty="0">
                  <a:latin typeface="Arial" pitchFamily="34" charset="0"/>
                  <a:cs typeface="Arial" pitchFamily="34" charset="0"/>
                </a:rPr>
                <a:t>هذه المرحلة ينتقي النموذج المطلوب لبحثه والذي سيوزع الاستبيان على أفراده </a:t>
              </a:r>
              <a:endParaRPr lang="ar-AE" sz="26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ar-AE" sz="1200" dirty="0">
                <a:latin typeface="Arial" pitchFamily="34" charset="0"/>
                <a:cs typeface="Arial" pitchFamily="34" charset="0"/>
              </a:endParaRPr>
            </a:p>
            <a:p>
              <a:pPr marL="57150" indent="342900" algn="just">
                <a:buFont typeface="Arial" pitchFamily="34" charset="0"/>
                <a:buChar char="•"/>
              </a:pPr>
              <a:r>
                <a:rPr lang="ar-AE" sz="2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إذا </a:t>
              </a:r>
              <a:r>
                <a:rPr lang="ar-AE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كان المجتمع الأصل متجانساً </a:t>
              </a:r>
              <a:r>
                <a:rPr lang="ar-AE" sz="2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في الخواص </a:t>
              </a:r>
            </a:p>
            <a:p>
              <a:pPr marL="57150" algn="just"/>
              <a:r>
                <a:rPr lang="ar-AE" sz="2600" dirty="0" smtClean="0">
                  <a:latin typeface="Arial" pitchFamily="34" charset="0"/>
                  <a:cs typeface="Arial" pitchFamily="34" charset="0"/>
                </a:rPr>
                <a:t>والسمات المطلوب </a:t>
              </a:r>
              <a:r>
                <a:rPr lang="ar-AE" sz="2600" dirty="0">
                  <a:latin typeface="Arial" pitchFamily="34" charset="0"/>
                  <a:cs typeface="Arial" pitchFamily="34" charset="0"/>
                </a:rPr>
                <a:t>دراستها </a:t>
              </a:r>
              <a:r>
                <a:rPr lang="ar-AE" sz="2600" dirty="0" smtClean="0">
                  <a:latin typeface="Arial" pitchFamily="34" charset="0"/>
                  <a:cs typeface="Arial" pitchFamily="34" charset="0"/>
                </a:rPr>
                <a:t>والتعرف </a:t>
              </a:r>
              <a:r>
                <a:rPr lang="ar-AE" sz="2600" dirty="0">
                  <a:latin typeface="Arial" pitchFamily="34" charset="0"/>
                  <a:cs typeface="Arial" pitchFamily="34" charset="0"/>
                </a:rPr>
                <a:t>على </a:t>
              </a:r>
              <a:endParaRPr lang="ar-AE" sz="2600" dirty="0" smtClean="0">
                <a:latin typeface="Arial" pitchFamily="34" charset="0"/>
                <a:cs typeface="Arial" pitchFamily="34" charset="0"/>
              </a:endParaRPr>
            </a:p>
            <a:p>
              <a:pPr marL="57150" algn="just"/>
              <a:r>
                <a:rPr lang="ar-AE" sz="2600" dirty="0" smtClean="0">
                  <a:latin typeface="Arial" pitchFamily="34" charset="0"/>
                  <a:cs typeface="Arial" pitchFamily="34" charset="0"/>
                </a:rPr>
                <a:t>معالمها </a:t>
              </a:r>
              <a:r>
                <a:rPr lang="ar-AE" sz="2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فإن </a:t>
              </a:r>
              <a:r>
                <a:rPr lang="ar-AE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أي نوع من </a:t>
              </a:r>
              <a:r>
                <a:rPr lang="ar-AE" sz="2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العينات يفي بالغرض </a:t>
              </a:r>
              <a:r>
                <a:rPr lang="ar-AE" sz="2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just"/>
              <a:endParaRPr lang="ar-A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مستطيل مستدير الزوايا 10"/>
          <p:cNvSpPr/>
          <p:nvPr/>
        </p:nvSpPr>
        <p:spPr>
          <a:xfrm>
            <a:off x="1219201" y="1360088"/>
            <a:ext cx="6629399" cy="433783"/>
          </a:xfrm>
          <a:prstGeom prst="roundRect">
            <a:avLst>
              <a:gd name="adj" fmla="val 1135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إ</a:t>
            </a:r>
            <a:r>
              <a:rPr lang="ar-A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ختيار </a:t>
            </a:r>
            <a:r>
              <a:rPr lang="ar-A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وتحديد نوع العينة</a:t>
            </a:r>
            <a:endParaRPr lang="ar-AE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EB9A-1D64-40A6-9430-C2954D3416EB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38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4748</TotalTime>
  <Words>3270</Words>
  <Application>Microsoft Office PowerPoint</Application>
  <PresentationFormat>On-screen Show (4:3)</PresentationFormat>
  <Paragraphs>804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واجهة</vt:lpstr>
      <vt:lpstr>PowerPoint Presentation</vt:lpstr>
      <vt:lpstr>أساليب اختيار العينة للبحث العلمي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المعاينة والعينات في البحث العلمي</dc:title>
  <dc:creator>ali alkaabi</dc:creator>
  <cp:lastModifiedBy>User</cp:lastModifiedBy>
  <cp:revision>194</cp:revision>
  <dcterms:created xsi:type="dcterms:W3CDTF">2015-09-13T17:24:52Z</dcterms:created>
  <dcterms:modified xsi:type="dcterms:W3CDTF">2016-03-16T08:51:22Z</dcterms:modified>
</cp:coreProperties>
</file>