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30"/>
  </p:notesMasterIdLst>
  <p:sldIdLst>
    <p:sldId id="404" r:id="rId3"/>
    <p:sldId id="401" r:id="rId4"/>
    <p:sldId id="337" r:id="rId5"/>
    <p:sldId id="402" r:id="rId6"/>
    <p:sldId id="363" r:id="rId7"/>
    <p:sldId id="301" r:id="rId8"/>
    <p:sldId id="338" r:id="rId9"/>
    <p:sldId id="339" r:id="rId10"/>
    <p:sldId id="352" r:id="rId11"/>
    <p:sldId id="340" r:id="rId12"/>
    <p:sldId id="341" r:id="rId13"/>
    <p:sldId id="342" r:id="rId14"/>
    <p:sldId id="345" r:id="rId15"/>
    <p:sldId id="346" r:id="rId16"/>
    <p:sldId id="347" r:id="rId17"/>
    <p:sldId id="349" r:id="rId18"/>
    <p:sldId id="350" r:id="rId19"/>
    <p:sldId id="351" r:id="rId20"/>
    <p:sldId id="353" r:id="rId21"/>
    <p:sldId id="354" r:id="rId22"/>
    <p:sldId id="355" r:id="rId23"/>
    <p:sldId id="356" r:id="rId24"/>
    <p:sldId id="357" r:id="rId25"/>
    <p:sldId id="358" r:id="rId26"/>
    <p:sldId id="359" r:id="rId27"/>
    <p:sldId id="360" r:id="rId28"/>
    <p:sldId id="3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12" autoAdjust="0"/>
    <p:restoredTop sz="94660"/>
  </p:normalViewPr>
  <p:slideViewPr>
    <p:cSldViewPr snapToGrid="0">
      <p:cViewPr varScale="1">
        <p:scale>
          <a:sx n="63" d="100"/>
          <a:sy n="63"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28/01/2024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28/01/2024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28/01/2024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28/01/2024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381805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28/01/2024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319502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28/01/2024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63651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xfrm>
            <a:off x="838200" y="274638"/>
            <a:ext cx="10515600" cy="1325563"/>
          </a:xfrm>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083304" y="-27313"/>
                  <a:pt x="3369046" y="-129051"/>
                  <a:pt x="5085522" y="0"/>
                </a:cubicBezTo>
                <a:cubicBezTo>
                  <a:pt x="5199532" y="676436"/>
                  <a:pt x="5219158" y="2968877"/>
                  <a:pt x="5085522" y="4351338"/>
                </a:cubicBezTo>
                <a:cubicBezTo>
                  <a:pt x="4178768" y="4455456"/>
                  <a:pt x="722137" y="4477714"/>
                  <a:pt x="0" y="4351338"/>
                </a:cubicBezTo>
                <a:cubicBezTo>
                  <a:pt x="100382" y="3455149"/>
                  <a:pt x="108251" y="1001463"/>
                  <a:pt x="0" y="0"/>
                </a:cubicBezTo>
                <a:close/>
              </a:path>
              <a:path w="5085522" h="4351338" stroke="0" extrusionOk="0">
                <a:moveTo>
                  <a:pt x="0" y="0"/>
                </a:moveTo>
                <a:cubicBezTo>
                  <a:pt x="1877868" y="140176"/>
                  <a:pt x="4422267" y="110110"/>
                  <a:pt x="5085522" y="0"/>
                </a:cubicBezTo>
                <a:cubicBezTo>
                  <a:pt x="5182382" y="490837"/>
                  <a:pt x="4988160" y="3669993"/>
                  <a:pt x="5085522" y="4351338"/>
                </a:cubicBezTo>
                <a:cubicBezTo>
                  <a:pt x="3676710" y="4210551"/>
                  <a:pt x="522218" y="4308799"/>
                  <a:pt x="0" y="4351338"/>
                </a:cubicBezTo>
                <a:cubicBezTo>
                  <a:pt x="-162968" y="2577687"/>
                  <a:pt x="125722" y="2024824"/>
                  <a:pt x="0" y="0"/>
                </a:cubicBezTo>
                <a:close/>
              </a:path>
            </a:pathLst>
          </a:custGeom>
          <a:ln>
            <a:solidFill>
              <a:schemeClr val="tx1"/>
            </a:solidFill>
            <a:extLst>
              <a:ext uri="{C807C97D-BFC1-408E-A445-0C87EB9F89A2}">
                <ask:lineSketchStyleProps xmlns:ask="http://schemas.microsoft.com/office/drawing/2018/sketchyshapes" sd="3942853052">
                  <ask:type>
                    <ask:lineSketchCurved/>
                  </ask:type>
                </ask:lineSketchStyleProps>
              </a:ext>
            </a:extLst>
          </a:ln>
          <a:effectLst>
            <a:glow rad="228600">
              <a:schemeClr val="accent6">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268278"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207803" y="-152754"/>
                  <a:pt x="2597977" y="30105"/>
                  <a:pt x="5085522" y="0"/>
                </a:cubicBezTo>
                <a:cubicBezTo>
                  <a:pt x="5203059" y="1835540"/>
                  <a:pt x="5241971" y="2957773"/>
                  <a:pt x="5085522" y="4351338"/>
                </a:cubicBezTo>
                <a:cubicBezTo>
                  <a:pt x="3070471" y="4408940"/>
                  <a:pt x="1883137" y="4271753"/>
                  <a:pt x="0" y="4351338"/>
                </a:cubicBezTo>
                <a:cubicBezTo>
                  <a:pt x="28906" y="2869107"/>
                  <a:pt x="58657" y="576480"/>
                  <a:pt x="0" y="0"/>
                </a:cubicBezTo>
                <a:close/>
              </a:path>
              <a:path w="5085522" h="4351338" stroke="0" extrusionOk="0">
                <a:moveTo>
                  <a:pt x="0" y="0"/>
                </a:moveTo>
                <a:cubicBezTo>
                  <a:pt x="1769396" y="87597"/>
                  <a:pt x="3333153" y="-99563"/>
                  <a:pt x="5085522" y="0"/>
                </a:cubicBezTo>
                <a:cubicBezTo>
                  <a:pt x="5128666" y="1431806"/>
                  <a:pt x="4987546" y="2770842"/>
                  <a:pt x="5085522" y="4351338"/>
                </a:cubicBezTo>
                <a:cubicBezTo>
                  <a:pt x="3666297" y="4473119"/>
                  <a:pt x="754570" y="4377020"/>
                  <a:pt x="0" y="4351338"/>
                </a:cubicBezTo>
                <a:cubicBezTo>
                  <a:pt x="153471" y="3501698"/>
                  <a:pt x="-104134" y="2174129"/>
                  <a:pt x="0" y="0"/>
                </a:cubicBezTo>
                <a:close/>
              </a:path>
            </a:pathLst>
          </a:custGeom>
          <a:ln>
            <a:solidFill>
              <a:schemeClr val="tx1"/>
            </a:solidFill>
            <a:extLst>
              <a:ext uri="{C807C97D-BFC1-408E-A445-0C87EB9F89A2}">
                <ask:lineSketchStyleProps xmlns:ask="http://schemas.microsoft.com/office/drawing/2018/sketchyshapes" sd="3202529998">
                  <ask:type>
                    <ask:lineSketchCurved/>
                  </ask:type>
                </ask:lineSketchStyleProps>
              </a:ext>
            </a:extLst>
          </a:ln>
          <a:effectLst>
            <a:glow rad="101600">
              <a:schemeClr val="accent4">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28/01/2024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3818020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https://www.allbasra.com/" TargetMode="Externa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28/01/2024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28/01/2024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134597404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ranstle.com/general-learning/how-to-write-an-essay/" TargetMode="External"/><Relationship Id="rId2" Type="http://schemas.openxmlformats.org/officeDocument/2006/relationships/hyperlink" Target="https://www.youtube.com/@SalemAlJundi/videos" TargetMode="External"/><Relationship Id="rId1" Type="http://schemas.openxmlformats.org/officeDocument/2006/relationships/slideLayout" Target="../slideLayouts/slideLayout3.xml"/><Relationship Id="rId4" Type="http://schemas.openxmlformats.org/officeDocument/2006/relationships/hyperlink" Target="mailto:salem.aljundi@kunoozu.edu.i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tanding in front of a group of people&#10;&#10;Description automatically generated">
            <a:extLst>
              <a:ext uri="{FF2B5EF4-FFF2-40B4-BE49-F238E27FC236}">
                <a16:creationId xmlns:a16="http://schemas.microsoft.com/office/drawing/2014/main" id="{6E87177E-5D1B-C7C9-2209-FEAC623A816D}"/>
              </a:ext>
            </a:extLst>
          </p:cNvPr>
          <p:cNvPicPr>
            <a:picLocks noChangeAspect="1"/>
          </p:cNvPicPr>
          <p:nvPr/>
        </p:nvPicPr>
        <p:blipFill rotWithShape="1">
          <a:blip r:embed="rId2"/>
          <a:srcRect l="4397" r="1840"/>
          <a:stretch/>
        </p:blipFill>
        <p:spPr>
          <a:xfrm>
            <a:off x="2522358"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550844" y="365125"/>
            <a:ext cx="3910988" cy="2897186"/>
          </a:xfrm>
          <a:custGeom>
            <a:avLst/>
            <a:gdLst>
              <a:gd name="connsiteX0" fmla="*/ 0 w 3910988"/>
              <a:gd name="connsiteY0" fmla="*/ 0 h 2897186"/>
              <a:gd name="connsiteX1" fmla="*/ 597822 w 3910988"/>
              <a:gd name="connsiteY1" fmla="*/ 0 h 2897186"/>
              <a:gd name="connsiteX2" fmla="*/ 1156535 w 3910988"/>
              <a:gd name="connsiteY2" fmla="*/ 0 h 2897186"/>
              <a:gd name="connsiteX3" fmla="*/ 1637027 w 3910988"/>
              <a:gd name="connsiteY3" fmla="*/ 0 h 2897186"/>
              <a:gd name="connsiteX4" fmla="*/ 2156630 w 3910988"/>
              <a:gd name="connsiteY4" fmla="*/ 0 h 2897186"/>
              <a:gd name="connsiteX5" fmla="*/ 2793562 w 3910988"/>
              <a:gd name="connsiteY5" fmla="*/ 0 h 2897186"/>
              <a:gd name="connsiteX6" fmla="*/ 3234945 w 3910988"/>
              <a:gd name="connsiteY6" fmla="*/ 0 h 2897186"/>
              <a:gd name="connsiteX7" fmla="*/ 3910988 w 3910988"/>
              <a:gd name="connsiteY7" fmla="*/ 0 h 2897186"/>
              <a:gd name="connsiteX8" fmla="*/ 3910988 w 3910988"/>
              <a:gd name="connsiteY8" fmla="*/ 442855 h 2897186"/>
              <a:gd name="connsiteX9" fmla="*/ 3910988 w 3910988"/>
              <a:gd name="connsiteY9" fmla="*/ 914683 h 2897186"/>
              <a:gd name="connsiteX10" fmla="*/ 3910988 w 3910988"/>
              <a:gd name="connsiteY10" fmla="*/ 1357538 h 2897186"/>
              <a:gd name="connsiteX11" fmla="*/ 3910988 w 3910988"/>
              <a:gd name="connsiteY11" fmla="*/ 1829366 h 2897186"/>
              <a:gd name="connsiteX12" fmla="*/ 3910988 w 3910988"/>
              <a:gd name="connsiteY12" fmla="*/ 2185306 h 2897186"/>
              <a:gd name="connsiteX13" fmla="*/ 3910988 w 3910988"/>
              <a:gd name="connsiteY13" fmla="*/ 2512274 h 2897186"/>
              <a:gd name="connsiteX14" fmla="*/ 3910988 w 3910988"/>
              <a:gd name="connsiteY14" fmla="*/ 2897186 h 2897186"/>
              <a:gd name="connsiteX15" fmla="*/ 3313165 w 3910988"/>
              <a:gd name="connsiteY15" fmla="*/ 2897186 h 2897186"/>
              <a:gd name="connsiteX16" fmla="*/ 2832672 w 3910988"/>
              <a:gd name="connsiteY16" fmla="*/ 2897186 h 2897186"/>
              <a:gd name="connsiteX17" fmla="*/ 2234850 w 3910988"/>
              <a:gd name="connsiteY17" fmla="*/ 2897186 h 2897186"/>
              <a:gd name="connsiteX18" fmla="*/ 1715247 w 3910988"/>
              <a:gd name="connsiteY18" fmla="*/ 2897186 h 2897186"/>
              <a:gd name="connsiteX19" fmla="*/ 1195645 w 3910988"/>
              <a:gd name="connsiteY19" fmla="*/ 2897186 h 2897186"/>
              <a:gd name="connsiteX20" fmla="*/ 597822 w 3910988"/>
              <a:gd name="connsiteY20" fmla="*/ 2897186 h 2897186"/>
              <a:gd name="connsiteX21" fmla="*/ 0 w 3910988"/>
              <a:gd name="connsiteY21" fmla="*/ 2897186 h 2897186"/>
              <a:gd name="connsiteX22" fmla="*/ 0 w 3910988"/>
              <a:gd name="connsiteY22" fmla="*/ 2570217 h 2897186"/>
              <a:gd name="connsiteX23" fmla="*/ 0 w 3910988"/>
              <a:gd name="connsiteY23" fmla="*/ 2127361 h 2897186"/>
              <a:gd name="connsiteX24" fmla="*/ 0 w 3910988"/>
              <a:gd name="connsiteY24" fmla="*/ 1655534 h 2897186"/>
              <a:gd name="connsiteX25" fmla="*/ 0 w 3910988"/>
              <a:gd name="connsiteY25" fmla="*/ 1270623 h 2897186"/>
              <a:gd name="connsiteX26" fmla="*/ 0 w 3910988"/>
              <a:gd name="connsiteY26" fmla="*/ 943654 h 2897186"/>
              <a:gd name="connsiteX27" fmla="*/ 0 w 3910988"/>
              <a:gd name="connsiteY27" fmla="*/ 529771 h 2897186"/>
              <a:gd name="connsiteX28" fmla="*/ 0 w 3910988"/>
              <a:gd name="connsiteY28" fmla="*/ 0 h 289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10988" h="2897186" fill="none" extrusionOk="0">
                <a:moveTo>
                  <a:pt x="0" y="0"/>
                </a:moveTo>
                <a:cubicBezTo>
                  <a:pt x="234999" y="-23545"/>
                  <a:pt x="435104" y="28043"/>
                  <a:pt x="597822" y="0"/>
                </a:cubicBezTo>
                <a:cubicBezTo>
                  <a:pt x="764088" y="-72784"/>
                  <a:pt x="916468" y="15204"/>
                  <a:pt x="1156535" y="0"/>
                </a:cubicBezTo>
                <a:cubicBezTo>
                  <a:pt x="1404892" y="-41757"/>
                  <a:pt x="1463306" y="17267"/>
                  <a:pt x="1637027" y="0"/>
                </a:cubicBezTo>
                <a:cubicBezTo>
                  <a:pt x="1797291" y="-31784"/>
                  <a:pt x="1993981" y="62520"/>
                  <a:pt x="2156630" y="0"/>
                </a:cubicBezTo>
                <a:cubicBezTo>
                  <a:pt x="2284587" y="-21959"/>
                  <a:pt x="2626813" y="5304"/>
                  <a:pt x="2793562" y="0"/>
                </a:cubicBezTo>
                <a:cubicBezTo>
                  <a:pt x="2936675" y="-15008"/>
                  <a:pt x="3082845" y="50284"/>
                  <a:pt x="3234945" y="0"/>
                </a:cubicBezTo>
                <a:cubicBezTo>
                  <a:pt x="3304076" y="-24727"/>
                  <a:pt x="3610992" y="70489"/>
                  <a:pt x="3910988" y="0"/>
                </a:cubicBezTo>
                <a:cubicBezTo>
                  <a:pt x="3988889" y="222752"/>
                  <a:pt x="3888346" y="335151"/>
                  <a:pt x="3910988" y="442855"/>
                </a:cubicBezTo>
                <a:cubicBezTo>
                  <a:pt x="3903402" y="584302"/>
                  <a:pt x="3904894" y="712897"/>
                  <a:pt x="3910988" y="914683"/>
                </a:cubicBezTo>
                <a:cubicBezTo>
                  <a:pt x="3905299" y="1071266"/>
                  <a:pt x="3912300" y="1239162"/>
                  <a:pt x="3910988" y="1357538"/>
                </a:cubicBezTo>
                <a:cubicBezTo>
                  <a:pt x="3906012" y="1468858"/>
                  <a:pt x="3826221" y="1677435"/>
                  <a:pt x="3910988" y="1829366"/>
                </a:cubicBezTo>
                <a:cubicBezTo>
                  <a:pt x="3980953" y="1947870"/>
                  <a:pt x="3877316" y="2043121"/>
                  <a:pt x="3910988" y="2185306"/>
                </a:cubicBezTo>
                <a:cubicBezTo>
                  <a:pt x="3913803" y="2337896"/>
                  <a:pt x="3890956" y="2394288"/>
                  <a:pt x="3910988" y="2512274"/>
                </a:cubicBezTo>
                <a:cubicBezTo>
                  <a:pt x="3961263" y="2619610"/>
                  <a:pt x="3876838" y="2770048"/>
                  <a:pt x="3910988" y="2897186"/>
                </a:cubicBezTo>
                <a:cubicBezTo>
                  <a:pt x="3629076" y="2918523"/>
                  <a:pt x="3598135" y="2871553"/>
                  <a:pt x="3313165" y="2897186"/>
                </a:cubicBezTo>
                <a:cubicBezTo>
                  <a:pt x="3040501" y="2926594"/>
                  <a:pt x="2980259" y="2882606"/>
                  <a:pt x="2832672" y="2897186"/>
                </a:cubicBezTo>
                <a:cubicBezTo>
                  <a:pt x="2705203" y="2874905"/>
                  <a:pt x="2400376" y="2835186"/>
                  <a:pt x="2234850" y="2897186"/>
                </a:cubicBezTo>
                <a:cubicBezTo>
                  <a:pt x="2055143" y="2978578"/>
                  <a:pt x="1891214" y="2867874"/>
                  <a:pt x="1715247" y="2897186"/>
                </a:cubicBezTo>
                <a:cubicBezTo>
                  <a:pt x="1513527" y="2910682"/>
                  <a:pt x="1430685" y="2864923"/>
                  <a:pt x="1195645" y="2897186"/>
                </a:cubicBezTo>
                <a:cubicBezTo>
                  <a:pt x="990517" y="2922607"/>
                  <a:pt x="729173" y="2819519"/>
                  <a:pt x="597822" y="2897186"/>
                </a:cubicBezTo>
                <a:cubicBezTo>
                  <a:pt x="417791" y="2919192"/>
                  <a:pt x="301788" y="2878483"/>
                  <a:pt x="0" y="2897186"/>
                </a:cubicBezTo>
                <a:cubicBezTo>
                  <a:pt x="-4866" y="2785913"/>
                  <a:pt x="9272" y="2681543"/>
                  <a:pt x="0" y="2570217"/>
                </a:cubicBezTo>
                <a:cubicBezTo>
                  <a:pt x="10392" y="2444133"/>
                  <a:pt x="-13332" y="2242311"/>
                  <a:pt x="0" y="2127361"/>
                </a:cubicBezTo>
                <a:cubicBezTo>
                  <a:pt x="-1544" y="2040521"/>
                  <a:pt x="65818" y="1748033"/>
                  <a:pt x="0" y="1655534"/>
                </a:cubicBezTo>
                <a:cubicBezTo>
                  <a:pt x="-42170" y="1569208"/>
                  <a:pt x="39491" y="1352507"/>
                  <a:pt x="0" y="1270623"/>
                </a:cubicBezTo>
                <a:cubicBezTo>
                  <a:pt x="-34630" y="1190113"/>
                  <a:pt x="53945" y="1063117"/>
                  <a:pt x="0" y="943654"/>
                </a:cubicBezTo>
                <a:cubicBezTo>
                  <a:pt x="-51299" y="844847"/>
                  <a:pt x="52520" y="628885"/>
                  <a:pt x="0" y="529771"/>
                </a:cubicBezTo>
                <a:cubicBezTo>
                  <a:pt x="-22477" y="414351"/>
                  <a:pt x="29927" y="212974"/>
                  <a:pt x="0" y="0"/>
                </a:cubicBezTo>
                <a:close/>
              </a:path>
              <a:path w="3910988" h="2897186" stroke="0" extrusionOk="0">
                <a:moveTo>
                  <a:pt x="0" y="0"/>
                </a:moveTo>
                <a:cubicBezTo>
                  <a:pt x="191779" y="-40609"/>
                  <a:pt x="435963" y="48304"/>
                  <a:pt x="597822" y="0"/>
                </a:cubicBezTo>
                <a:cubicBezTo>
                  <a:pt x="767238" y="8914"/>
                  <a:pt x="910093" y="62867"/>
                  <a:pt x="1156535" y="0"/>
                </a:cubicBezTo>
                <a:cubicBezTo>
                  <a:pt x="1419433" y="-47829"/>
                  <a:pt x="1449763" y="15869"/>
                  <a:pt x="1637027" y="0"/>
                </a:cubicBezTo>
                <a:cubicBezTo>
                  <a:pt x="1824769" y="-7830"/>
                  <a:pt x="2004002" y="49573"/>
                  <a:pt x="2156630" y="0"/>
                </a:cubicBezTo>
                <a:cubicBezTo>
                  <a:pt x="2331016" y="-42132"/>
                  <a:pt x="2645357" y="28441"/>
                  <a:pt x="2793562" y="0"/>
                </a:cubicBezTo>
                <a:cubicBezTo>
                  <a:pt x="2967289" y="-29645"/>
                  <a:pt x="3101859" y="49847"/>
                  <a:pt x="3234945" y="0"/>
                </a:cubicBezTo>
                <a:cubicBezTo>
                  <a:pt x="3349513" y="-61056"/>
                  <a:pt x="3603891" y="52524"/>
                  <a:pt x="3910988" y="0"/>
                </a:cubicBezTo>
                <a:cubicBezTo>
                  <a:pt x="3936052" y="217276"/>
                  <a:pt x="3880153" y="333679"/>
                  <a:pt x="3910988" y="442855"/>
                </a:cubicBezTo>
                <a:cubicBezTo>
                  <a:pt x="3913185" y="543036"/>
                  <a:pt x="3896731" y="760175"/>
                  <a:pt x="3910988" y="914683"/>
                </a:cubicBezTo>
                <a:cubicBezTo>
                  <a:pt x="3921704" y="1110367"/>
                  <a:pt x="3908512" y="1240679"/>
                  <a:pt x="3910988" y="1357538"/>
                </a:cubicBezTo>
                <a:cubicBezTo>
                  <a:pt x="3890528" y="1463247"/>
                  <a:pt x="3842215" y="1700040"/>
                  <a:pt x="3910988" y="1829366"/>
                </a:cubicBezTo>
                <a:cubicBezTo>
                  <a:pt x="3983706" y="1960350"/>
                  <a:pt x="3890138" y="2023919"/>
                  <a:pt x="3910988" y="2185306"/>
                </a:cubicBezTo>
                <a:cubicBezTo>
                  <a:pt x="3901104" y="2342370"/>
                  <a:pt x="3891368" y="2403563"/>
                  <a:pt x="3910988" y="2512274"/>
                </a:cubicBezTo>
                <a:cubicBezTo>
                  <a:pt x="3902704" y="2583267"/>
                  <a:pt x="3917536" y="2738379"/>
                  <a:pt x="3910988" y="2897186"/>
                </a:cubicBezTo>
                <a:cubicBezTo>
                  <a:pt x="3634207" y="2913368"/>
                  <a:pt x="3604463" y="2875230"/>
                  <a:pt x="3313165" y="2897186"/>
                </a:cubicBezTo>
                <a:cubicBezTo>
                  <a:pt x="3038048" y="2936036"/>
                  <a:pt x="2963521" y="2890837"/>
                  <a:pt x="2832672" y="2897186"/>
                </a:cubicBezTo>
                <a:cubicBezTo>
                  <a:pt x="2700218" y="2914678"/>
                  <a:pt x="2378129" y="2824859"/>
                  <a:pt x="2234850" y="2897186"/>
                </a:cubicBezTo>
                <a:cubicBezTo>
                  <a:pt x="2031280" y="2976090"/>
                  <a:pt x="1889949" y="2863378"/>
                  <a:pt x="1715247" y="2897186"/>
                </a:cubicBezTo>
                <a:cubicBezTo>
                  <a:pt x="1528076" y="2911792"/>
                  <a:pt x="1391855" y="2865282"/>
                  <a:pt x="1195645" y="2897186"/>
                </a:cubicBezTo>
                <a:cubicBezTo>
                  <a:pt x="959019" y="2931429"/>
                  <a:pt x="744583" y="2886198"/>
                  <a:pt x="597822" y="2897186"/>
                </a:cubicBezTo>
                <a:cubicBezTo>
                  <a:pt x="420885" y="2942243"/>
                  <a:pt x="320098" y="2861498"/>
                  <a:pt x="0" y="2897186"/>
                </a:cubicBezTo>
                <a:cubicBezTo>
                  <a:pt x="-13737" y="2789604"/>
                  <a:pt x="38585" y="2677157"/>
                  <a:pt x="0" y="2570217"/>
                </a:cubicBezTo>
                <a:cubicBezTo>
                  <a:pt x="-18380" y="2451618"/>
                  <a:pt x="2119" y="2208141"/>
                  <a:pt x="0" y="2127361"/>
                </a:cubicBezTo>
                <a:cubicBezTo>
                  <a:pt x="-9458" y="2043717"/>
                  <a:pt x="32339" y="1757115"/>
                  <a:pt x="0" y="1655534"/>
                </a:cubicBezTo>
                <a:cubicBezTo>
                  <a:pt x="-40850" y="1564522"/>
                  <a:pt x="35498" y="1335984"/>
                  <a:pt x="0" y="1270623"/>
                </a:cubicBezTo>
                <a:cubicBezTo>
                  <a:pt x="-39586" y="1196580"/>
                  <a:pt x="24218" y="1068665"/>
                  <a:pt x="0" y="943654"/>
                </a:cubicBezTo>
                <a:cubicBezTo>
                  <a:pt x="-45334" y="842707"/>
                  <a:pt x="45486" y="649407"/>
                  <a:pt x="0" y="529771"/>
                </a:cubicBezTo>
                <a:cubicBezTo>
                  <a:pt x="-60469" y="395634"/>
                  <a:pt x="19162" y="218981"/>
                  <a:pt x="0" y="0"/>
                </a:cubicBezTo>
                <a:close/>
              </a:path>
            </a:pathLst>
          </a:custGeom>
          <a:ln>
            <a:extLst>
              <a:ext uri="{C807C97D-BFC1-408E-A445-0C87EB9F89A2}">
                <ask:lineSketchStyleProps xmlns:ask="http://schemas.microsoft.com/office/drawing/2018/sketchyshapes" sd="3639538363">
                  <a:custGeom>
                    <a:avLst/>
                    <a:gdLst>
                      <a:gd name="connsiteX0" fmla="*/ 0 w 3973385"/>
                      <a:gd name="connsiteY0" fmla="*/ 0 h 3692028"/>
                      <a:gd name="connsiteX1" fmla="*/ 607360 w 3973385"/>
                      <a:gd name="connsiteY1" fmla="*/ 0 h 3692028"/>
                      <a:gd name="connsiteX2" fmla="*/ 1174987 w 3973385"/>
                      <a:gd name="connsiteY2" fmla="*/ 0 h 3692028"/>
                      <a:gd name="connsiteX3" fmla="*/ 1663145 w 3973385"/>
                      <a:gd name="connsiteY3" fmla="*/ 0 h 3692028"/>
                      <a:gd name="connsiteX4" fmla="*/ 2191038 w 3973385"/>
                      <a:gd name="connsiteY4" fmla="*/ 0 h 3692028"/>
                      <a:gd name="connsiteX5" fmla="*/ 2838132 w 3973385"/>
                      <a:gd name="connsiteY5" fmla="*/ 0 h 3692028"/>
                      <a:gd name="connsiteX6" fmla="*/ 3286557 w 3973385"/>
                      <a:gd name="connsiteY6" fmla="*/ 0 h 3692028"/>
                      <a:gd name="connsiteX7" fmla="*/ 3973385 w 3973385"/>
                      <a:gd name="connsiteY7" fmla="*/ 0 h 3692028"/>
                      <a:gd name="connsiteX8" fmla="*/ 3973385 w 3973385"/>
                      <a:gd name="connsiteY8" fmla="*/ 564353 h 3692028"/>
                      <a:gd name="connsiteX9" fmla="*/ 3973385 w 3973385"/>
                      <a:gd name="connsiteY9" fmla="*/ 1165626 h 3692028"/>
                      <a:gd name="connsiteX10" fmla="*/ 3973385 w 3973385"/>
                      <a:gd name="connsiteY10" fmla="*/ 1729979 h 3692028"/>
                      <a:gd name="connsiteX11" fmla="*/ 3973385 w 3973385"/>
                      <a:gd name="connsiteY11" fmla="*/ 2331252 h 3692028"/>
                      <a:gd name="connsiteX12" fmla="*/ 3973385 w 3973385"/>
                      <a:gd name="connsiteY12" fmla="*/ 2784844 h 3692028"/>
                      <a:gd name="connsiteX13" fmla="*/ 3973385 w 3973385"/>
                      <a:gd name="connsiteY13" fmla="*/ 3201516 h 3692028"/>
                      <a:gd name="connsiteX14" fmla="*/ 3973385 w 3973385"/>
                      <a:gd name="connsiteY14" fmla="*/ 3692028 h 3692028"/>
                      <a:gd name="connsiteX15" fmla="*/ 3366025 w 3973385"/>
                      <a:gd name="connsiteY15" fmla="*/ 3692028 h 3692028"/>
                      <a:gd name="connsiteX16" fmla="*/ 2877866 w 3973385"/>
                      <a:gd name="connsiteY16" fmla="*/ 3692028 h 3692028"/>
                      <a:gd name="connsiteX17" fmla="*/ 2270506 w 3973385"/>
                      <a:gd name="connsiteY17" fmla="*/ 3692028 h 3692028"/>
                      <a:gd name="connsiteX18" fmla="*/ 1742613 w 3973385"/>
                      <a:gd name="connsiteY18" fmla="*/ 3692028 h 3692028"/>
                      <a:gd name="connsiteX19" fmla="*/ 1214721 w 3973385"/>
                      <a:gd name="connsiteY19" fmla="*/ 3692028 h 3692028"/>
                      <a:gd name="connsiteX20" fmla="*/ 607360 w 3973385"/>
                      <a:gd name="connsiteY20" fmla="*/ 3692028 h 3692028"/>
                      <a:gd name="connsiteX21" fmla="*/ 0 w 3973385"/>
                      <a:gd name="connsiteY21" fmla="*/ 3692028 h 3692028"/>
                      <a:gd name="connsiteX22" fmla="*/ 0 w 3973385"/>
                      <a:gd name="connsiteY22" fmla="*/ 3275356 h 3692028"/>
                      <a:gd name="connsiteX23" fmla="*/ 0 w 3973385"/>
                      <a:gd name="connsiteY23" fmla="*/ 2711003 h 3692028"/>
                      <a:gd name="connsiteX24" fmla="*/ 0 w 3973385"/>
                      <a:gd name="connsiteY24" fmla="*/ 2109730 h 3692028"/>
                      <a:gd name="connsiteX25" fmla="*/ 0 w 3973385"/>
                      <a:gd name="connsiteY25" fmla="*/ 1619218 h 3692028"/>
                      <a:gd name="connsiteX26" fmla="*/ 0 w 3973385"/>
                      <a:gd name="connsiteY26" fmla="*/ 1202546 h 3692028"/>
                      <a:gd name="connsiteX27" fmla="*/ 0 w 3973385"/>
                      <a:gd name="connsiteY27" fmla="*/ 675114 h 3692028"/>
                      <a:gd name="connsiteX28" fmla="*/ 0 w 3973385"/>
                      <a:gd name="connsiteY28" fmla="*/ 0 h 36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73385" h="3692028" extrusionOk="0">
                        <a:moveTo>
                          <a:pt x="0" y="0"/>
                        </a:moveTo>
                        <a:cubicBezTo>
                          <a:pt x="209557" y="-38541"/>
                          <a:pt x="450868" y="42100"/>
                          <a:pt x="607360" y="0"/>
                        </a:cubicBezTo>
                        <a:cubicBezTo>
                          <a:pt x="763852" y="-42100"/>
                          <a:pt x="904293" y="60368"/>
                          <a:pt x="1174987" y="0"/>
                        </a:cubicBezTo>
                        <a:cubicBezTo>
                          <a:pt x="1445681" y="-60368"/>
                          <a:pt x="1473255" y="29900"/>
                          <a:pt x="1663145" y="0"/>
                        </a:cubicBezTo>
                        <a:cubicBezTo>
                          <a:pt x="1853035" y="-29900"/>
                          <a:pt x="2036261" y="51719"/>
                          <a:pt x="2191038" y="0"/>
                        </a:cubicBezTo>
                        <a:cubicBezTo>
                          <a:pt x="2345815" y="-51719"/>
                          <a:pt x="2696522" y="21208"/>
                          <a:pt x="2838132" y="0"/>
                        </a:cubicBezTo>
                        <a:cubicBezTo>
                          <a:pt x="2979742" y="-21208"/>
                          <a:pt x="3149638" y="42508"/>
                          <a:pt x="3286557" y="0"/>
                        </a:cubicBezTo>
                        <a:cubicBezTo>
                          <a:pt x="3423477" y="-42508"/>
                          <a:pt x="3635552" y="63864"/>
                          <a:pt x="3973385" y="0"/>
                        </a:cubicBezTo>
                        <a:cubicBezTo>
                          <a:pt x="4027562" y="278700"/>
                          <a:pt x="3941816" y="418783"/>
                          <a:pt x="3973385" y="564353"/>
                        </a:cubicBezTo>
                        <a:cubicBezTo>
                          <a:pt x="4004954" y="709923"/>
                          <a:pt x="3963049" y="933385"/>
                          <a:pt x="3973385" y="1165626"/>
                        </a:cubicBezTo>
                        <a:cubicBezTo>
                          <a:pt x="3983721" y="1397867"/>
                          <a:pt x="3973310" y="1594624"/>
                          <a:pt x="3973385" y="1729979"/>
                        </a:cubicBezTo>
                        <a:cubicBezTo>
                          <a:pt x="3973460" y="1865334"/>
                          <a:pt x="3906601" y="2165140"/>
                          <a:pt x="3973385" y="2331252"/>
                        </a:cubicBezTo>
                        <a:cubicBezTo>
                          <a:pt x="4040169" y="2497364"/>
                          <a:pt x="3968898" y="2613005"/>
                          <a:pt x="3973385" y="2784844"/>
                        </a:cubicBezTo>
                        <a:cubicBezTo>
                          <a:pt x="3977872" y="2956683"/>
                          <a:pt x="3951820" y="3076259"/>
                          <a:pt x="3973385" y="3201516"/>
                        </a:cubicBezTo>
                        <a:cubicBezTo>
                          <a:pt x="3994950" y="3326773"/>
                          <a:pt x="3969667" y="3499911"/>
                          <a:pt x="3973385" y="3692028"/>
                        </a:cubicBezTo>
                        <a:cubicBezTo>
                          <a:pt x="3682921" y="3722126"/>
                          <a:pt x="3657350" y="3649735"/>
                          <a:pt x="3366025" y="3692028"/>
                        </a:cubicBezTo>
                        <a:cubicBezTo>
                          <a:pt x="3074700" y="3734321"/>
                          <a:pt x="3012814" y="3681560"/>
                          <a:pt x="2877866" y="3692028"/>
                        </a:cubicBezTo>
                        <a:cubicBezTo>
                          <a:pt x="2742918" y="3702496"/>
                          <a:pt x="2433251" y="3620018"/>
                          <a:pt x="2270506" y="3692028"/>
                        </a:cubicBezTo>
                        <a:cubicBezTo>
                          <a:pt x="2107761" y="3764038"/>
                          <a:pt x="1931081" y="3630730"/>
                          <a:pt x="1742613" y="3692028"/>
                        </a:cubicBezTo>
                        <a:cubicBezTo>
                          <a:pt x="1554145" y="3753326"/>
                          <a:pt x="1450502" y="3647148"/>
                          <a:pt x="1214721" y="3692028"/>
                        </a:cubicBezTo>
                        <a:cubicBezTo>
                          <a:pt x="978940" y="3736908"/>
                          <a:pt x="783944" y="3633127"/>
                          <a:pt x="607360" y="3692028"/>
                        </a:cubicBezTo>
                        <a:cubicBezTo>
                          <a:pt x="430776" y="3750929"/>
                          <a:pt x="303259" y="3666721"/>
                          <a:pt x="0" y="3692028"/>
                        </a:cubicBezTo>
                        <a:cubicBezTo>
                          <a:pt x="-16545" y="3546943"/>
                          <a:pt x="12314" y="3425061"/>
                          <a:pt x="0" y="3275356"/>
                        </a:cubicBezTo>
                        <a:cubicBezTo>
                          <a:pt x="-12314" y="3125651"/>
                          <a:pt x="10615" y="2837619"/>
                          <a:pt x="0" y="2711003"/>
                        </a:cubicBezTo>
                        <a:cubicBezTo>
                          <a:pt x="-10615" y="2584387"/>
                          <a:pt x="38116" y="2232515"/>
                          <a:pt x="0" y="2109730"/>
                        </a:cubicBezTo>
                        <a:cubicBezTo>
                          <a:pt x="-38116" y="1986945"/>
                          <a:pt x="33207" y="1725888"/>
                          <a:pt x="0" y="1619218"/>
                        </a:cubicBezTo>
                        <a:cubicBezTo>
                          <a:pt x="-33207" y="1512548"/>
                          <a:pt x="49909" y="1353419"/>
                          <a:pt x="0" y="1202546"/>
                        </a:cubicBezTo>
                        <a:cubicBezTo>
                          <a:pt x="-49909" y="1051673"/>
                          <a:pt x="37212" y="826283"/>
                          <a:pt x="0" y="675114"/>
                        </a:cubicBezTo>
                        <a:cubicBezTo>
                          <a:pt x="-37212" y="523945"/>
                          <a:pt x="18839" y="302636"/>
                          <a:pt x="0" y="0"/>
                        </a:cubicBezTo>
                        <a:close/>
                      </a:path>
                    </a:pathLst>
                  </a:custGeom>
                  <ask:type>
                    <ask:lineSketchScribble/>
                  </ask:type>
                </ask:lineSketchStyleProps>
              </a:ext>
            </a:extLst>
          </a:ln>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l" rtl="0"/>
            <a:r>
              <a:rPr lang="en-US" dirty="0"/>
              <a:t>Managerial Readings</a:t>
            </a: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457200" y="3943349"/>
            <a:ext cx="4203189" cy="2233613"/>
          </a:xfrm>
        </p:spPr>
        <p:txBody>
          <a:bodyPr vert="horz" lIns="91440" tIns="45720" rIns="91440" bIns="45720" rtlCol="0">
            <a:normAutofit/>
          </a:bodyPr>
          <a:lstStyle/>
          <a:p>
            <a:pPr rtl="0"/>
            <a:r>
              <a:rPr lang="en-US" dirty="0">
                <a:latin typeface="+mn-lt"/>
                <a:cs typeface="+mn-cs"/>
              </a:rPr>
              <a:t>Dr. Salem A. Al-Jundi</a:t>
            </a:r>
          </a:p>
          <a:p>
            <a:pPr rtl="0"/>
            <a:r>
              <a:rPr lang="en-US" dirty="0">
                <a:latin typeface="+mn-lt"/>
                <a:cs typeface="+mn-cs"/>
                <a:hlinkClick r:id="rId3"/>
              </a:rPr>
              <a:t>salem.aljundi@kunoozu.edu.iq</a:t>
            </a:r>
            <a:r>
              <a:rPr lang="en-US" dirty="0">
                <a:latin typeface="+mn-lt"/>
                <a:cs typeface="+mn-cs"/>
              </a:rPr>
              <a:t> </a:t>
            </a:r>
          </a:p>
          <a:p>
            <a:pPr rtl="0"/>
            <a:r>
              <a:rPr lang="en-US" dirty="0">
                <a:latin typeface="+mn-lt"/>
                <a:cs typeface="+mn-cs"/>
              </a:rPr>
              <a:t>Al-</a:t>
            </a:r>
            <a:r>
              <a:rPr lang="en-US" dirty="0" err="1">
                <a:latin typeface="+mn-lt"/>
                <a:cs typeface="+mn-cs"/>
              </a:rPr>
              <a:t>Kunooz</a:t>
            </a:r>
            <a:r>
              <a:rPr lang="en-US" dirty="0">
                <a:latin typeface="+mn-lt"/>
                <a:cs typeface="+mn-cs"/>
              </a:rPr>
              <a:t> University College</a:t>
            </a:r>
          </a:p>
          <a:p>
            <a:pPr rtl="0"/>
            <a:r>
              <a:rPr lang="en-US" dirty="0">
                <a:latin typeface="+mn-lt"/>
                <a:cs typeface="+mn-cs"/>
              </a:rPr>
              <a:t>2024</a:t>
            </a:r>
          </a:p>
        </p:txBody>
      </p:sp>
    </p:spTree>
    <p:extLst>
      <p:ext uri="{BB962C8B-B14F-4D97-AF65-F5344CB8AC3E}">
        <p14:creationId xmlns:p14="http://schemas.microsoft.com/office/powerpoint/2010/main" val="370679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p:txBody>
          <a:bodyPr>
            <a:normAutofit/>
          </a:bodyPr>
          <a:lstStyle/>
          <a:p>
            <a:r>
              <a:rPr lang="en-US" sz="6000" dirty="0"/>
              <a:t>Functions of management</a:t>
            </a:r>
            <a:endParaRPr lang="en-AE" sz="6000" dirty="0"/>
          </a:p>
        </p:txBody>
      </p:sp>
      <p:sp>
        <p:nvSpPr>
          <p:cNvPr id="3" name="Content Placeholder 2">
            <a:extLst>
              <a:ext uri="{FF2B5EF4-FFF2-40B4-BE49-F238E27FC236}">
                <a16:creationId xmlns:a16="http://schemas.microsoft.com/office/drawing/2014/main" id="{6AC27CE6-C1DC-A85D-17DB-A577B300B45E}"/>
              </a:ext>
            </a:extLst>
          </p:cNvPr>
          <p:cNvSpPr>
            <a:spLocks noGrp="1"/>
          </p:cNvSpPr>
          <p:nvPr>
            <p:ph idx="1"/>
          </p:nvPr>
        </p:nvSpPr>
        <p:spPr/>
        <p:txBody>
          <a:bodyPr>
            <a:normAutofit/>
          </a:bodyPr>
          <a:lstStyle/>
          <a:p>
            <a:r>
              <a:rPr lang="en-US" sz="4400" dirty="0"/>
              <a:t>2. </a:t>
            </a:r>
            <a:r>
              <a:rPr lang="en-US" sz="4400" dirty="0">
                <a:solidFill>
                  <a:srgbClr val="0070C0"/>
                </a:solidFill>
              </a:rPr>
              <a:t>Organizing</a:t>
            </a:r>
            <a:r>
              <a:rPr lang="en-US" sz="4400" dirty="0"/>
              <a:t>: This function involves arranging and structuring the resources (human, financial, and physical) of an organization to implement the planned activities. It includes designing roles, responsibilities, and relationships among members of the organization.</a:t>
            </a:r>
            <a:endParaRPr lang="en-AE" sz="3600" dirty="0"/>
          </a:p>
        </p:txBody>
      </p:sp>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p:txBody>
          <a:bodyPr/>
          <a:lstStyle/>
          <a:p>
            <a:fld id="{9D7E10A5-D6BE-49F1-B6B0-3994C46CDFDC}" type="slidenum">
              <a:rPr lang="en-AE" smtClean="0"/>
              <a:pPr/>
              <a:t>10</a:t>
            </a:fld>
            <a:endParaRPr lang="en-AE" dirty="0"/>
          </a:p>
        </p:txBody>
      </p:sp>
    </p:spTree>
    <p:extLst>
      <p:ext uri="{BB962C8B-B14F-4D97-AF65-F5344CB8AC3E}">
        <p14:creationId xmlns:p14="http://schemas.microsoft.com/office/powerpoint/2010/main" val="1063620737"/>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p:txBody>
          <a:bodyPr>
            <a:normAutofit/>
          </a:bodyPr>
          <a:lstStyle/>
          <a:p>
            <a:r>
              <a:rPr lang="en-US" sz="6000" dirty="0"/>
              <a:t>Functions of management</a:t>
            </a:r>
            <a:endParaRPr lang="en-AE" sz="6000" dirty="0"/>
          </a:p>
        </p:txBody>
      </p:sp>
      <p:sp>
        <p:nvSpPr>
          <p:cNvPr id="3" name="Content Placeholder 2">
            <a:extLst>
              <a:ext uri="{FF2B5EF4-FFF2-40B4-BE49-F238E27FC236}">
                <a16:creationId xmlns:a16="http://schemas.microsoft.com/office/drawing/2014/main" id="{6AC27CE6-C1DC-A85D-17DB-A577B300B45E}"/>
              </a:ext>
            </a:extLst>
          </p:cNvPr>
          <p:cNvSpPr>
            <a:spLocks noGrp="1"/>
          </p:cNvSpPr>
          <p:nvPr>
            <p:ph idx="1"/>
          </p:nvPr>
        </p:nvSpPr>
        <p:spPr/>
        <p:txBody>
          <a:bodyPr>
            <a:normAutofit/>
          </a:bodyPr>
          <a:lstStyle/>
          <a:p>
            <a:r>
              <a:rPr lang="en-US" sz="4400" dirty="0"/>
              <a:t>3. </a:t>
            </a:r>
            <a:r>
              <a:rPr lang="en-US" sz="4400" dirty="0">
                <a:solidFill>
                  <a:srgbClr val="0070C0"/>
                </a:solidFill>
              </a:rPr>
              <a:t>Leading</a:t>
            </a:r>
            <a:r>
              <a:rPr lang="en-US" sz="4400" dirty="0"/>
              <a:t> (or directing): Leading involves influencing and motivating people to achieve organizational goals. It includes tasks such as decision-making, communication, and resolving conflicts. Leadership is about guiding and inspiring individuals to contribute their best efforts.</a:t>
            </a:r>
            <a:endParaRPr lang="en-AE" sz="3600" dirty="0"/>
          </a:p>
        </p:txBody>
      </p:sp>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p:txBody>
          <a:bodyPr/>
          <a:lstStyle/>
          <a:p>
            <a:fld id="{9D7E10A5-D6BE-49F1-B6B0-3994C46CDFDC}" type="slidenum">
              <a:rPr lang="en-AE" smtClean="0"/>
              <a:pPr/>
              <a:t>11</a:t>
            </a:fld>
            <a:endParaRPr lang="en-AE" dirty="0"/>
          </a:p>
        </p:txBody>
      </p:sp>
    </p:spTree>
    <p:extLst>
      <p:ext uri="{BB962C8B-B14F-4D97-AF65-F5344CB8AC3E}">
        <p14:creationId xmlns:p14="http://schemas.microsoft.com/office/powerpoint/2010/main" val="8533230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p:txBody>
          <a:bodyPr>
            <a:normAutofit/>
          </a:bodyPr>
          <a:lstStyle/>
          <a:p>
            <a:r>
              <a:rPr lang="en-US" sz="6000" dirty="0"/>
              <a:t>Functions of management</a:t>
            </a:r>
            <a:endParaRPr lang="en-AE" sz="6000" dirty="0"/>
          </a:p>
        </p:txBody>
      </p:sp>
      <p:sp>
        <p:nvSpPr>
          <p:cNvPr id="3" name="Content Placeholder 2">
            <a:extLst>
              <a:ext uri="{FF2B5EF4-FFF2-40B4-BE49-F238E27FC236}">
                <a16:creationId xmlns:a16="http://schemas.microsoft.com/office/drawing/2014/main" id="{6AC27CE6-C1DC-A85D-17DB-A577B300B45E}"/>
              </a:ext>
            </a:extLst>
          </p:cNvPr>
          <p:cNvSpPr>
            <a:spLocks noGrp="1"/>
          </p:cNvSpPr>
          <p:nvPr>
            <p:ph idx="1"/>
          </p:nvPr>
        </p:nvSpPr>
        <p:spPr/>
        <p:txBody>
          <a:bodyPr>
            <a:normAutofit fontScale="92500"/>
          </a:bodyPr>
          <a:lstStyle/>
          <a:p>
            <a:r>
              <a:rPr lang="en-US" sz="4400" dirty="0"/>
              <a:t>4. </a:t>
            </a:r>
            <a:r>
              <a:rPr lang="en-US" sz="4400" dirty="0">
                <a:solidFill>
                  <a:srgbClr val="0070C0"/>
                </a:solidFill>
              </a:rPr>
              <a:t>Controlling</a:t>
            </a:r>
            <a:r>
              <a:rPr lang="en-US" sz="4400" dirty="0"/>
              <a:t>: Controlling is the process of monitoring, measuring, and regulating ongoing activities to ensure that they are in line with the planned goals. It involves comparing actual performance with planned performance, identifying any deviations, and taking corrective action when necessary. </a:t>
            </a:r>
            <a:endParaRPr lang="en-AE" sz="3600" dirty="0"/>
          </a:p>
        </p:txBody>
      </p:sp>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p:txBody>
          <a:bodyPr/>
          <a:lstStyle/>
          <a:p>
            <a:fld id="{9D7E10A5-D6BE-49F1-B6B0-3994C46CDFDC}" type="slidenum">
              <a:rPr lang="en-AE" smtClean="0"/>
              <a:pPr/>
              <a:t>12</a:t>
            </a:fld>
            <a:endParaRPr lang="en-AE" dirty="0"/>
          </a:p>
        </p:txBody>
      </p:sp>
    </p:spTree>
    <p:extLst>
      <p:ext uri="{BB962C8B-B14F-4D97-AF65-F5344CB8AC3E}">
        <p14:creationId xmlns:p14="http://schemas.microsoft.com/office/powerpoint/2010/main" val="28984758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p:txBody>
          <a:bodyPr>
            <a:normAutofit/>
          </a:bodyPr>
          <a:lstStyle/>
          <a:p>
            <a:r>
              <a:rPr lang="en-US" sz="6000" dirty="0"/>
              <a:t>Management</a:t>
            </a:r>
            <a:endParaRPr lang="en-AE" sz="6000" dirty="0"/>
          </a:p>
        </p:txBody>
      </p:sp>
      <p:sp>
        <p:nvSpPr>
          <p:cNvPr id="3" name="Content Placeholder 2">
            <a:extLst>
              <a:ext uri="{FF2B5EF4-FFF2-40B4-BE49-F238E27FC236}">
                <a16:creationId xmlns:a16="http://schemas.microsoft.com/office/drawing/2014/main" id="{6AC27CE6-C1DC-A85D-17DB-A577B300B45E}"/>
              </a:ext>
            </a:extLst>
          </p:cNvPr>
          <p:cNvSpPr>
            <a:spLocks noGrp="1"/>
          </p:cNvSpPr>
          <p:nvPr>
            <p:ph idx="1"/>
          </p:nvPr>
        </p:nvSpPr>
        <p:spPr/>
        <p:txBody>
          <a:bodyPr>
            <a:normAutofit fontScale="92500"/>
          </a:bodyPr>
          <a:lstStyle/>
          <a:p>
            <a:r>
              <a:rPr lang="en-US" sz="4000" dirty="0"/>
              <a:t>Management is applicable in various contexts, including business management, project management, public administration, and nonprofit organizations. Different management theories and styles have evolved over time, and effective managers often employ a combination of approaches based on the specific needs and circumstances of their organizations.</a:t>
            </a:r>
            <a:endParaRPr lang="en-AE" sz="3200" dirty="0"/>
          </a:p>
        </p:txBody>
      </p:sp>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p:txBody>
          <a:bodyPr/>
          <a:lstStyle/>
          <a:p>
            <a:fld id="{9D7E10A5-D6BE-49F1-B6B0-3994C46CDFDC}" type="slidenum">
              <a:rPr lang="en-AE" smtClean="0"/>
              <a:pPr/>
              <a:t>13</a:t>
            </a:fld>
            <a:endParaRPr lang="en-AE" dirty="0"/>
          </a:p>
        </p:txBody>
      </p:sp>
    </p:spTree>
    <p:extLst>
      <p:ext uri="{BB962C8B-B14F-4D97-AF65-F5344CB8AC3E}">
        <p14:creationId xmlns:p14="http://schemas.microsoft.com/office/powerpoint/2010/main" val="207782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lstStyle/>
          <a:p>
            <a:r>
              <a:rPr lang="en-US" sz="3600" dirty="0"/>
              <a:t>Which function of management involves arranging and structuring the resources of an organization to implement planned activities?</a:t>
            </a:r>
          </a:p>
          <a:p>
            <a:r>
              <a:rPr lang="en-US" sz="3600" dirty="0"/>
              <a:t>A) Planning</a:t>
            </a:r>
          </a:p>
          <a:p>
            <a:r>
              <a:rPr lang="en-US" sz="3600" dirty="0"/>
              <a:t>B) Organizing</a:t>
            </a:r>
          </a:p>
          <a:p>
            <a:r>
              <a:rPr lang="en-US" sz="3600" dirty="0"/>
              <a:t>C) Leading</a:t>
            </a:r>
          </a:p>
          <a:p>
            <a:r>
              <a:rPr lang="en-US" sz="3600" dirty="0"/>
              <a:t>D) Controlling</a:t>
            </a:r>
          </a:p>
          <a:p>
            <a:endParaRPr lang="en-AE"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14</a:t>
            </a:fld>
            <a:endParaRPr lang="en-AE" dirty="0"/>
          </a:p>
        </p:txBody>
      </p:sp>
    </p:spTree>
    <p:extLst>
      <p:ext uri="{BB962C8B-B14F-4D97-AF65-F5344CB8AC3E}">
        <p14:creationId xmlns:p14="http://schemas.microsoft.com/office/powerpoint/2010/main" val="42475522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EE7E-358C-3ABC-F258-BCA52B6D89C8}"/>
              </a:ext>
            </a:extLst>
          </p:cNvPr>
          <p:cNvSpPr>
            <a:spLocks noGrp="1"/>
          </p:cNvSpPr>
          <p:nvPr>
            <p:ph type="title"/>
          </p:nvPr>
        </p:nvSpPr>
        <p:spPr/>
        <p:txBody>
          <a:bodyPr>
            <a:normAutofit/>
          </a:bodyPr>
          <a:lstStyle/>
          <a:p>
            <a:pPr algn="l"/>
            <a:r>
              <a:rPr lang="en-US" sz="4000" dirty="0"/>
              <a:t>Mark the following statements as true or false.</a:t>
            </a:r>
            <a:endParaRPr lang="en-AE" sz="4000" dirty="0"/>
          </a:p>
        </p:txBody>
      </p:sp>
      <p:graphicFrame>
        <p:nvGraphicFramePr>
          <p:cNvPr id="5" name="Content Placeholder 4">
            <a:extLst>
              <a:ext uri="{FF2B5EF4-FFF2-40B4-BE49-F238E27FC236}">
                <a16:creationId xmlns:a16="http://schemas.microsoft.com/office/drawing/2014/main" id="{DF0BBAC7-E792-AEBF-9E8B-59C9AC5FD14F}"/>
              </a:ext>
            </a:extLst>
          </p:cNvPr>
          <p:cNvGraphicFramePr>
            <a:graphicFrameLocks noGrp="1"/>
          </p:cNvGraphicFramePr>
          <p:nvPr>
            <p:ph idx="1"/>
            <p:extLst>
              <p:ext uri="{D42A27DB-BD31-4B8C-83A1-F6EECF244321}">
                <p14:modId xmlns:p14="http://schemas.microsoft.com/office/powerpoint/2010/main" val="2375526537"/>
              </p:ext>
            </p:extLst>
          </p:nvPr>
        </p:nvGraphicFramePr>
        <p:xfrm>
          <a:off x="838200" y="1825625"/>
          <a:ext cx="10515597" cy="4206240"/>
        </p:xfrm>
        <a:graphic>
          <a:graphicData uri="http://schemas.openxmlformats.org/drawingml/2006/table">
            <a:tbl>
              <a:tblPr firstRow="1" bandRow="1">
                <a:tableStyleId>{5C22544A-7EE6-4342-B048-85BDC9FD1C3A}</a:tableStyleId>
              </a:tblPr>
              <a:tblGrid>
                <a:gridCol w="1376680">
                  <a:extLst>
                    <a:ext uri="{9D8B030D-6E8A-4147-A177-3AD203B41FA5}">
                      <a16:colId xmlns:a16="http://schemas.microsoft.com/office/drawing/2014/main" val="840965241"/>
                    </a:ext>
                  </a:extLst>
                </a:gridCol>
                <a:gridCol w="1188720">
                  <a:extLst>
                    <a:ext uri="{9D8B030D-6E8A-4147-A177-3AD203B41FA5}">
                      <a16:colId xmlns:a16="http://schemas.microsoft.com/office/drawing/2014/main" val="4159931462"/>
                    </a:ext>
                  </a:extLst>
                </a:gridCol>
                <a:gridCol w="7950197">
                  <a:extLst>
                    <a:ext uri="{9D8B030D-6E8A-4147-A177-3AD203B41FA5}">
                      <a16:colId xmlns:a16="http://schemas.microsoft.com/office/drawing/2014/main" val="3619416100"/>
                    </a:ext>
                  </a:extLst>
                </a:gridCol>
              </a:tblGrid>
              <a:tr h="370840">
                <a:tc>
                  <a:txBody>
                    <a:bodyPr/>
                    <a:lstStyle/>
                    <a:p>
                      <a:pPr algn="ctr"/>
                      <a:r>
                        <a:rPr lang="en-US" sz="3600" dirty="0"/>
                        <a:t>True</a:t>
                      </a:r>
                      <a:endParaRPr lang="en-AE" sz="3600" dirty="0"/>
                    </a:p>
                  </a:txBody>
                  <a:tcPr/>
                </a:tc>
                <a:tc>
                  <a:txBody>
                    <a:bodyPr/>
                    <a:lstStyle/>
                    <a:p>
                      <a:pPr algn="ctr"/>
                      <a:r>
                        <a:rPr lang="en-US" sz="3600" dirty="0"/>
                        <a:t>False</a:t>
                      </a:r>
                      <a:endParaRPr lang="en-AE" sz="3600" dirty="0"/>
                    </a:p>
                  </a:txBody>
                  <a:tcPr/>
                </a:tc>
                <a:tc>
                  <a:txBody>
                    <a:bodyPr/>
                    <a:lstStyle/>
                    <a:p>
                      <a:r>
                        <a:rPr lang="en-US" sz="4400" dirty="0"/>
                        <a:t>The Statements</a:t>
                      </a:r>
                      <a:endParaRPr lang="en-AE" sz="4400" dirty="0"/>
                    </a:p>
                  </a:txBody>
                  <a:tcPr/>
                </a:tc>
                <a:extLst>
                  <a:ext uri="{0D108BD9-81ED-4DB2-BD59-A6C34878D82A}">
                    <a16:rowId xmlns:a16="http://schemas.microsoft.com/office/drawing/2014/main" val="2410883593"/>
                  </a:ext>
                </a:extLst>
              </a:tr>
              <a:tr h="370840">
                <a:tc>
                  <a:txBody>
                    <a:bodyPr/>
                    <a:lstStyle/>
                    <a:p>
                      <a:endParaRPr lang="en-AE" sz="4400"/>
                    </a:p>
                  </a:txBody>
                  <a:tcPr/>
                </a:tc>
                <a:tc>
                  <a:txBody>
                    <a:bodyPr/>
                    <a:lstStyle/>
                    <a:p>
                      <a:pPr algn="ctr"/>
                      <a:endParaRPr lang="en-AE" sz="8000" dirty="0">
                        <a:solidFill>
                          <a:schemeClr val="accent5">
                            <a:lumMod val="40000"/>
                            <a:lumOff val="60000"/>
                          </a:schemeClr>
                        </a:solidFill>
                      </a:endParaRPr>
                    </a:p>
                  </a:txBody>
                  <a:tcPr anchor="ctr"/>
                </a:tc>
                <a:tc>
                  <a:txBody>
                    <a:bodyPr/>
                    <a:lstStyle/>
                    <a:p>
                      <a:r>
                        <a:rPr lang="en-US" sz="4400" dirty="0"/>
                        <a:t>Planning is the management function that involves monitoring and regulating ongoing activities to ensure they align with the organization's goals.</a:t>
                      </a:r>
                      <a:endParaRPr lang="en-AE" sz="4400" dirty="0"/>
                    </a:p>
                  </a:txBody>
                  <a:tcPr/>
                </a:tc>
                <a:extLst>
                  <a:ext uri="{0D108BD9-81ED-4DB2-BD59-A6C34878D82A}">
                    <a16:rowId xmlns:a16="http://schemas.microsoft.com/office/drawing/2014/main" val="761486133"/>
                  </a:ext>
                </a:extLst>
              </a:tr>
            </a:tbl>
          </a:graphicData>
        </a:graphic>
      </p:graphicFrame>
      <p:sp>
        <p:nvSpPr>
          <p:cNvPr id="4" name="Slide Number Placeholder 3">
            <a:extLst>
              <a:ext uri="{FF2B5EF4-FFF2-40B4-BE49-F238E27FC236}">
                <a16:creationId xmlns:a16="http://schemas.microsoft.com/office/drawing/2014/main" id="{2063DDD4-9FC6-5C6A-6E25-9DBDF2720959}"/>
              </a:ext>
            </a:extLst>
          </p:cNvPr>
          <p:cNvSpPr>
            <a:spLocks noGrp="1"/>
          </p:cNvSpPr>
          <p:nvPr>
            <p:ph type="sldNum" sz="quarter" idx="12"/>
          </p:nvPr>
        </p:nvSpPr>
        <p:spPr/>
        <p:txBody>
          <a:bodyPr/>
          <a:lstStyle/>
          <a:p>
            <a:fld id="{9D7E10A5-D6BE-49F1-B6B0-3994C46CDFDC}" type="slidenum">
              <a:rPr lang="en-AE" smtClean="0"/>
              <a:pPr/>
              <a:t>15</a:t>
            </a:fld>
            <a:endParaRPr lang="en-AE" dirty="0"/>
          </a:p>
        </p:txBody>
      </p:sp>
      <p:sp>
        <p:nvSpPr>
          <p:cNvPr id="6" name="TextBox 5">
            <a:extLst>
              <a:ext uri="{FF2B5EF4-FFF2-40B4-BE49-F238E27FC236}">
                <a16:creationId xmlns:a16="http://schemas.microsoft.com/office/drawing/2014/main" id="{3B03B3B8-DFFA-B9CF-5D8C-932FC9CBC5DA}"/>
              </a:ext>
            </a:extLst>
          </p:cNvPr>
          <p:cNvSpPr txBox="1"/>
          <p:nvPr/>
        </p:nvSpPr>
        <p:spPr>
          <a:xfrm>
            <a:off x="2357120" y="3393440"/>
            <a:ext cx="782320" cy="1446550"/>
          </a:xfrm>
          <a:prstGeom prst="rect">
            <a:avLst/>
          </a:prstGeom>
          <a:noFill/>
        </p:spPr>
        <p:txBody>
          <a:bodyPr wrap="square" rtlCol="0">
            <a:spAutoFit/>
          </a:bodyPr>
          <a:lstStyle/>
          <a:p>
            <a:pPr algn="ctr"/>
            <a:r>
              <a:rPr lang="en-US" sz="8800" b="1" dirty="0">
                <a:solidFill>
                  <a:srgbClr val="FF0000"/>
                </a:solidFill>
              </a:rPr>
              <a:t>X</a:t>
            </a:r>
            <a:endParaRPr lang="en-AE" sz="8800" b="1" dirty="0">
              <a:solidFill>
                <a:srgbClr val="FF0000"/>
              </a:solidFill>
            </a:endParaRPr>
          </a:p>
        </p:txBody>
      </p:sp>
    </p:spTree>
    <p:extLst>
      <p:ext uri="{BB962C8B-B14F-4D97-AF65-F5344CB8AC3E}">
        <p14:creationId xmlns:p14="http://schemas.microsoft.com/office/powerpoint/2010/main" val="274844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C0E-1498-585B-47A2-2B1AF284DCFE}"/>
              </a:ext>
            </a:extLst>
          </p:cNvPr>
          <p:cNvSpPr>
            <a:spLocks noGrp="1"/>
          </p:cNvSpPr>
          <p:nvPr>
            <p:ph type="title"/>
          </p:nvPr>
        </p:nvSpPr>
        <p:spPr/>
        <p:txBody>
          <a:bodyPr>
            <a:normAutofit/>
          </a:bodyPr>
          <a:lstStyle/>
          <a:p>
            <a:r>
              <a:rPr lang="en-US" sz="3200" dirty="0">
                <a:solidFill>
                  <a:schemeClr val="accent1"/>
                </a:solidFill>
              </a:rPr>
              <a:t>Match the terms below to their explanations in the table.</a:t>
            </a:r>
            <a:endParaRPr lang="en-AE" sz="3200" dirty="0">
              <a:solidFill>
                <a:schemeClr val="accent1"/>
              </a:solidFill>
            </a:endParaRPr>
          </a:p>
        </p:txBody>
      </p:sp>
      <p:graphicFrame>
        <p:nvGraphicFramePr>
          <p:cNvPr id="5" name="Content Placeholder 4">
            <a:extLst>
              <a:ext uri="{FF2B5EF4-FFF2-40B4-BE49-F238E27FC236}">
                <a16:creationId xmlns:a16="http://schemas.microsoft.com/office/drawing/2014/main" id="{B13F6FBE-42FE-B6FC-6056-997D23C45225}"/>
              </a:ext>
            </a:extLst>
          </p:cNvPr>
          <p:cNvGraphicFramePr>
            <a:graphicFrameLocks noGrp="1"/>
          </p:cNvGraphicFramePr>
          <p:nvPr>
            <p:ph idx="1"/>
            <p:extLst>
              <p:ext uri="{D42A27DB-BD31-4B8C-83A1-F6EECF244321}">
                <p14:modId xmlns:p14="http://schemas.microsoft.com/office/powerpoint/2010/main" val="4170702733"/>
              </p:ext>
            </p:extLst>
          </p:nvPr>
        </p:nvGraphicFramePr>
        <p:xfrm>
          <a:off x="838200" y="1825625"/>
          <a:ext cx="10515600" cy="103632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1592388697"/>
                    </a:ext>
                  </a:extLst>
                </a:gridCol>
                <a:gridCol w="5257800">
                  <a:extLst>
                    <a:ext uri="{9D8B030D-6E8A-4147-A177-3AD203B41FA5}">
                      <a16:colId xmlns:a16="http://schemas.microsoft.com/office/drawing/2014/main" val="3864114757"/>
                    </a:ext>
                  </a:extLst>
                </a:gridCol>
              </a:tblGrid>
              <a:tr h="370840">
                <a:tc>
                  <a:txBody>
                    <a:bodyPr/>
                    <a:lstStyle/>
                    <a:p>
                      <a:r>
                        <a:rPr lang="en-US" sz="2800" dirty="0"/>
                        <a:t>Planning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Organizing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2940669"/>
                  </a:ext>
                </a:extLst>
              </a:tr>
              <a:tr h="370840">
                <a:tc>
                  <a:txBody>
                    <a:bodyPr/>
                    <a:lstStyle/>
                    <a:p>
                      <a:r>
                        <a:rPr lang="en-US" sz="2800" dirty="0"/>
                        <a:t>Leading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Controlling</a:t>
                      </a:r>
                      <a:endParaRPr lang="en-AE"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5873534"/>
                  </a:ext>
                </a:extLst>
              </a:tr>
            </a:tbl>
          </a:graphicData>
        </a:graphic>
      </p:graphicFrame>
      <p:sp>
        <p:nvSpPr>
          <p:cNvPr id="4" name="Slide Number Placeholder 3">
            <a:extLst>
              <a:ext uri="{FF2B5EF4-FFF2-40B4-BE49-F238E27FC236}">
                <a16:creationId xmlns:a16="http://schemas.microsoft.com/office/drawing/2014/main" id="{B17831C3-E196-E48C-FE59-1C5A58BA68F9}"/>
              </a:ext>
            </a:extLst>
          </p:cNvPr>
          <p:cNvSpPr>
            <a:spLocks noGrp="1"/>
          </p:cNvSpPr>
          <p:nvPr>
            <p:ph type="sldNum" sz="quarter" idx="12"/>
          </p:nvPr>
        </p:nvSpPr>
        <p:spPr/>
        <p:txBody>
          <a:bodyPr/>
          <a:lstStyle/>
          <a:p>
            <a:fld id="{9D7E10A5-D6BE-49F1-B6B0-3994C46CDFDC}" type="slidenum">
              <a:rPr lang="en-AE" smtClean="0"/>
              <a:pPr/>
              <a:t>16</a:t>
            </a:fld>
            <a:endParaRPr lang="en-AE" dirty="0"/>
          </a:p>
        </p:txBody>
      </p:sp>
      <p:graphicFrame>
        <p:nvGraphicFramePr>
          <p:cNvPr id="6" name="Table 5">
            <a:extLst>
              <a:ext uri="{FF2B5EF4-FFF2-40B4-BE49-F238E27FC236}">
                <a16:creationId xmlns:a16="http://schemas.microsoft.com/office/drawing/2014/main" id="{017DFADF-1EA1-92C2-A713-573F57974155}"/>
              </a:ext>
            </a:extLst>
          </p:cNvPr>
          <p:cNvGraphicFramePr>
            <a:graphicFrameLocks noGrp="1"/>
          </p:cNvGraphicFramePr>
          <p:nvPr>
            <p:extLst>
              <p:ext uri="{D42A27DB-BD31-4B8C-83A1-F6EECF244321}">
                <p14:modId xmlns:p14="http://schemas.microsoft.com/office/powerpoint/2010/main" val="760464200"/>
              </p:ext>
            </p:extLst>
          </p:nvPr>
        </p:nvGraphicFramePr>
        <p:xfrm>
          <a:off x="838200" y="2996882"/>
          <a:ext cx="10515600" cy="3403918"/>
        </p:xfrm>
        <a:graphic>
          <a:graphicData uri="http://schemas.openxmlformats.org/drawingml/2006/table">
            <a:tbl>
              <a:tblPr firstRow="1" bandRow="1">
                <a:tableStyleId>{5C22544A-7EE6-4342-B048-85BDC9FD1C3A}</a:tableStyleId>
              </a:tblPr>
              <a:tblGrid>
                <a:gridCol w="3439160">
                  <a:extLst>
                    <a:ext uri="{9D8B030D-6E8A-4147-A177-3AD203B41FA5}">
                      <a16:colId xmlns:a16="http://schemas.microsoft.com/office/drawing/2014/main" val="3969349549"/>
                    </a:ext>
                  </a:extLst>
                </a:gridCol>
                <a:gridCol w="7076440">
                  <a:extLst>
                    <a:ext uri="{9D8B030D-6E8A-4147-A177-3AD203B41FA5}">
                      <a16:colId xmlns:a16="http://schemas.microsoft.com/office/drawing/2014/main" val="3789840108"/>
                    </a:ext>
                  </a:extLst>
                </a:gridCol>
              </a:tblGrid>
              <a:tr h="417624">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 terms: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tc>
                  <a:txBody>
                    <a:bodyPr/>
                    <a:lstStyle/>
                    <a:p>
                      <a:pPr algn="ctr"/>
                      <a:r>
                        <a:rPr lang="en-US" sz="2000" dirty="0">
                          <a:effectLst/>
                          <a:latin typeface="Arial" panose="020B0604020202020204" pitchFamily="34" charset="0"/>
                          <a:ea typeface="SimSun" panose="02010600030101010101" pitchFamily="2" charset="-122"/>
                          <a:cs typeface="Simplified Arabic" panose="02020603050405020304" pitchFamily="18" charset="-78"/>
                        </a:rPr>
                        <a:t>Their explanations:</a:t>
                      </a:r>
                      <a:endParaRPr lang="en-AE" sz="2000" dirty="0">
                        <a:effectLst/>
                        <a:latin typeface="Times New Roman" panose="02020603050405020304" pitchFamily="18" charset="0"/>
                        <a:ea typeface="SimSun" panose="02010600030101010101" pitchFamily="2" charset="-122"/>
                        <a:cs typeface="Simplified Arabic" panose="02020603050405020304" pitchFamily="18" charset="-78"/>
                      </a:endParaRPr>
                    </a:p>
                  </a:txBody>
                  <a:tcPr marL="68580" marR="68580" marT="0" marB="0"/>
                </a:tc>
                <a:extLst>
                  <a:ext uri="{0D108BD9-81ED-4DB2-BD59-A6C34878D82A}">
                    <a16:rowId xmlns:a16="http://schemas.microsoft.com/office/drawing/2014/main" val="3964329348"/>
                  </a:ext>
                </a:extLst>
              </a:tr>
              <a:tr h="2986294">
                <a:tc>
                  <a:txBody>
                    <a:bodyPr/>
                    <a:lstStyle/>
                    <a:p>
                      <a:endParaRPr lang="en-AE" sz="2800" dirty="0"/>
                    </a:p>
                  </a:txBody>
                  <a:tcPr/>
                </a:tc>
                <a:tc>
                  <a:txBody>
                    <a:bodyPr/>
                    <a:lstStyle/>
                    <a:p>
                      <a:r>
                        <a:rPr lang="en-US" sz="2400" dirty="0"/>
                        <a:t>is the managerial function that involves the process of setting organizational goals, defining strategies to achieve those goals, and outlining the tasks and activities required for their accomplishment. It is a forward-looking process that helps organizations anticipate future challenges and opportunities, allowing them to develop a roadmap for success.</a:t>
                      </a:r>
                      <a:endParaRPr lang="en-AE" sz="2400" dirty="0"/>
                    </a:p>
                  </a:txBody>
                  <a:tcPr/>
                </a:tc>
                <a:extLst>
                  <a:ext uri="{0D108BD9-81ED-4DB2-BD59-A6C34878D82A}">
                    <a16:rowId xmlns:a16="http://schemas.microsoft.com/office/drawing/2014/main" val="3329022421"/>
                  </a:ext>
                </a:extLst>
              </a:tr>
            </a:tbl>
          </a:graphicData>
        </a:graphic>
      </p:graphicFrame>
      <p:sp>
        <p:nvSpPr>
          <p:cNvPr id="7" name="TextBox 6">
            <a:extLst>
              <a:ext uri="{FF2B5EF4-FFF2-40B4-BE49-F238E27FC236}">
                <a16:creationId xmlns:a16="http://schemas.microsoft.com/office/drawing/2014/main" id="{18E801D7-8B0C-8E5F-E7F9-FC1CD1E351F6}"/>
              </a:ext>
            </a:extLst>
          </p:cNvPr>
          <p:cNvSpPr txBox="1"/>
          <p:nvPr/>
        </p:nvSpPr>
        <p:spPr>
          <a:xfrm>
            <a:off x="1488440" y="4283342"/>
            <a:ext cx="2377440" cy="830997"/>
          </a:xfrm>
          <a:prstGeom prst="rect">
            <a:avLst/>
          </a:prstGeom>
          <a:noFill/>
        </p:spPr>
        <p:txBody>
          <a:bodyPr wrap="square" rtlCol="0">
            <a:spAutoFit/>
          </a:bodyPr>
          <a:lstStyle/>
          <a:p>
            <a:r>
              <a:rPr lang="en-US" sz="4800" dirty="0">
                <a:solidFill>
                  <a:srgbClr val="FF0000"/>
                </a:solidFill>
              </a:rPr>
              <a:t>Planning</a:t>
            </a:r>
            <a:endParaRPr lang="en-AE" dirty="0">
              <a:solidFill>
                <a:srgbClr val="FF0000"/>
              </a:solidFill>
            </a:endParaRPr>
          </a:p>
        </p:txBody>
      </p:sp>
    </p:spTree>
    <p:extLst>
      <p:ext uri="{BB962C8B-B14F-4D97-AF65-F5344CB8AC3E}">
        <p14:creationId xmlns:p14="http://schemas.microsoft.com/office/powerpoint/2010/main" val="6899588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1C7-F7FC-2A45-0E3C-1863FDF2D73D}"/>
              </a:ext>
            </a:extLst>
          </p:cNvPr>
          <p:cNvSpPr>
            <a:spLocks noGrp="1"/>
          </p:cNvSpPr>
          <p:nvPr>
            <p:ph type="title"/>
          </p:nvPr>
        </p:nvSpPr>
        <p:spPr/>
        <p:txBody>
          <a:bodyPr/>
          <a:lstStyle/>
          <a:p>
            <a:r>
              <a:rPr lang="en-US" dirty="0"/>
              <a:t>Define the </a:t>
            </a:r>
            <a:r>
              <a:rPr lang="en-US"/>
              <a:t>following terminologies:</a:t>
            </a:r>
            <a:endParaRPr lang="en-AE" dirty="0"/>
          </a:p>
        </p:txBody>
      </p:sp>
      <p:graphicFrame>
        <p:nvGraphicFramePr>
          <p:cNvPr id="5" name="Content Placeholder 4">
            <a:extLst>
              <a:ext uri="{FF2B5EF4-FFF2-40B4-BE49-F238E27FC236}">
                <a16:creationId xmlns:a16="http://schemas.microsoft.com/office/drawing/2014/main" id="{CA7D5279-CF76-0ABF-F067-CDF9B6254116}"/>
              </a:ext>
            </a:extLst>
          </p:cNvPr>
          <p:cNvGraphicFramePr>
            <a:graphicFrameLocks noGrp="1"/>
          </p:cNvGraphicFramePr>
          <p:nvPr>
            <p:ph idx="1"/>
            <p:extLst>
              <p:ext uri="{D42A27DB-BD31-4B8C-83A1-F6EECF244321}">
                <p14:modId xmlns:p14="http://schemas.microsoft.com/office/powerpoint/2010/main" val="4172032262"/>
              </p:ext>
            </p:extLst>
          </p:nvPr>
        </p:nvGraphicFramePr>
        <p:xfrm>
          <a:off x="838200" y="1737340"/>
          <a:ext cx="10515600" cy="4907300"/>
        </p:xfrm>
        <a:graphic>
          <a:graphicData uri="http://schemas.openxmlformats.org/drawingml/2006/table">
            <a:tbl>
              <a:tblPr firstRow="1" bandRow="1">
                <a:tableStyleId>{5C22544A-7EE6-4342-B048-85BDC9FD1C3A}</a:tableStyleId>
              </a:tblPr>
              <a:tblGrid>
                <a:gridCol w="2199640">
                  <a:extLst>
                    <a:ext uri="{9D8B030D-6E8A-4147-A177-3AD203B41FA5}">
                      <a16:colId xmlns:a16="http://schemas.microsoft.com/office/drawing/2014/main" val="2468784017"/>
                    </a:ext>
                  </a:extLst>
                </a:gridCol>
                <a:gridCol w="8315960">
                  <a:extLst>
                    <a:ext uri="{9D8B030D-6E8A-4147-A177-3AD203B41FA5}">
                      <a16:colId xmlns:a16="http://schemas.microsoft.com/office/drawing/2014/main" val="3267294907"/>
                    </a:ext>
                  </a:extLst>
                </a:gridCol>
              </a:tblGrid>
              <a:tr h="670413">
                <a:tc>
                  <a:txBody>
                    <a:bodyPr/>
                    <a:lstStyle/>
                    <a:p>
                      <a:r>
                        <a:rPr lang="en-US" sz="2800" dirty="0"/>
                        <a:t>Terms</a:t>
                      </a:r>
                      <a:endParaRPr lang="en-AE" sz="2800" dirty="0"/>
                    </a:p>
                  </a:txBody>
                  <a:tcPr/>
                </a:tc>
                <a:tc>
                  <a:txBody>
                    <a:bodyPr/>
                    <a:lstStyle/>
                    <a:p>
                      <a:r>
                        <a:rPr lang="en-US" sz="2800" dirty="0"/>
                        <a:t>Definitions</a:t>
                      </a:r>
                      <a:endParaRPr lang="en-AE" sz="2800" dirty="0"/>
                    </a:p>
                  </a:txBody>
                  <a:tcPr/>
                </a:tc>
                <a:extLst>
                  <a:ext uri="{0D108BD9-81ED-4DB2-BD59-A6C34878D82A}">
                    <a16:rowId xmlns:a16="http://schemas.microsoft.com/office/drawing/2014/main" val="1284874006"/>
                  </a:ext>
                </a:extLst>
              </a:tr>
              <a:tr h="4236887">
                <a:tc>
                  <a:txBody>
                    <a:bodyPr/>
                    <a:lstStyle/>
                    <a:p>
                      <a:r>
                        <a:rPr lang="en-US" sz="2800" dirty="0">
                          <a:solidFill>
                            <a:srgbClr val="002060"/>
                          </a:solidFill>
                        </a:rPr>
                        <a:t>Management</a:t>
                      </a:r>
                      <a:endParaRPr lang="en-AE" sz="2800" dirty="0">
                        <a:solidFill>
                          <a:srgbClr val="002060"/>
                        </a:solidFill>
                      </a:endParaRPr>
                    </a:p>
                  </a:txBody>
                  <a:tcPr anchor="ctr"/>
                </a:tc>
                <a:tc>
                  <a:txBody>
                    <a:bodyPr/>
                    <a:lstStyle/>
                    <a:p>
                      <a:endParaRPr lang="en-AE" sz="2800" dirty="0"/>
                    </a:p>
                  </a:txBody>
                  <a:tcPr/>
                </a:tc>
                <a:extLst>
                  <a:ext uri="{0D108BD9-81ED-4DB2-BD59-A6C34878D82A}">
                    <a16:rowId xmlns:a16="http://schemas.microsoft.com/office/drawing/2014/main" val="2948671351"/>
                  </a:ext>
                </a:extLst>
              </a:tr>
            </a:tbl>
          </a:graphicData>
        </a:graphic>
      </p:graphicFrame>
      <p:sp>
        <p:nvSpPr>
          <p:cNvPr id="4" name="Slide Number Placeholder 3">
            <a:extLst>
              <a:ext uri="{FF2B5EF4-FFF2-40B4-BE49-F238E27FC236}">
                <a16:creationId xmlns:a16="http://schemas.microsoft.com/office/drawing/2014/main" id="{BD810837-0E55-ECC9-D75E-A9D74D554B7C}"/>
              </a:ext>
            </a:extLst>
          </p:cNvPr>
          <p:cNvSpPr>
            <a:spLocks noGrp="1"/>
          </p:cNvSpPr>
          <p:nvPr>
            <p:ph type="sldNum" sz="quarter" idx="12"/>
          </p:nvPr>
        </p:nvSpPr>
        <p:spPr/>
        <p:txBody>
          <a:bodyPr/>
          <a:lstStyle/>
          <a:p>
            <a:fld id="{9D7E10A5-D6BE-49F1-B6B0-3994C46CDFDC}" type="slidenum">
              <a:rPr lang="en-AE" smtClean="0"/>
              <a:pPr/>
              <a:t>17</a:t>
            </a:fld>
            <a:endParaRPr lang="en-AE" dirty="0"/>
          </a:p>
        </p:txBody>
      </p:sp>
      <p:sp>
        <p:nvSpPr>
          <p:cNvPr id="6" name="TextBox 5">
            <a:extLst>
              <a:ext uri="{FF2B5EF4-FFF2-40B4-BE49-F238E27FC236}">
                <a16:creationId xmlns:a16="http://schemas.microsoft.com/office/drawing/2014/main" id="{7D13EA26-A2FB-00D2-A40E-70232802F3A9}"/>
              </a:ext>
            </a:extLst>
          </p:cNvPr>
          <p:cNvSpPr txBox="1"/>
          <p:nvPr/>
        </p:nvSpPr>
        <p:spPr>
          <a:xfrm>
            <a:off x="3119120" y="2448560"/>
            <a:ext cx="8234680" cy="3970318"/>
          </a:xfrm>
          <a:prstGeom prst="rect">
            <a:avLst/>
          </a:prstGeom>
          <a:noFill/>
        </p:spPr>
        <p:txBody>
          <a:bodyPr wrap="square" rtlCol="0">
            <a:spAutoFit/>
          </a:bodyPr>
          <a:lstStyle/>
          <a:p>
            <a:r>
              <a:rPr lang="en-US" sz="2800" dirty="0"/>
              <a:t>Management is the process of planning, organizing, directing, and controlling resources (human, financial, physical, and informational) to achieve organizational goals effectively and efficiently. It involves coordinating the efforts of people to achieve the goals and objectives of an organization. Management is a crucial aspect of any organized activity, whether it be a business, government agency, nonprofit organization, or any other entity. </a:t>
            </a:r>
          </a:p>
        </p:txBody>
      </p:sp>
    </p:spTree>
    <p:extLst>
      <p:ext uri="{BB962C8B-B14F-4D97-AF65-F5344CB8AC3E}">
        <p14:creationId xmlns:p14="http://schemas.microsoft.com/office/powerpoint/2010/main" val="3660809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E976-79A2-18B9-BFF8-EA134E4A6283}"/>
              </a:ext>
            </a:extLst>
          </p:cNvPr>
          <p:cNvSpPr>
            <a:spLocks noGrp="1"/>
          </p:cNvSpPr>
          <p:nvPr>
            <p:ph type="title"/>
          </p:nvPr>
        </p:nvSpPr>
        <p:spPr/>
        <p:txBody>
          <a:bodyPr/>
          <a:lstStyle/>
          <a:p>
            <a:r>
              <a:rPr lang="en-US" dirty="0"/>
              <a:t>Answer the following essay questions:</a:t>
            </a:r>
            <a:endParaRPr lang="en-AE" dirty="0"/>
          </a:p>
        </p:txBody>
      </p:sp>
      <p:sp>
        <p:nvSpPr>
          <p:cNvPr id="3" name="Content Placeholder 2">
            <a:extLst>
              <a:ext uri="{FF2B5EF4-FFF2-40B4-BE49-F238E27FC236}">
                <a16:creationId xmlns:a16="http://schemas.microsoft.com/office/drawing/2014/main" id="{C747608E-E2D6-1448-ED26-6959E0530FBC}"/>
              </a:ext>
            </a:extLst>
          </p:cNvPr>
          <p:cNvSpPr>
            <a:spLocks noGrp="1"/>
          </p:cNvSpPr>
          <p:nvPr>
            <p:ph idx="1"/>
          </p:nvPr>
        </p:nvSpPr>
        <p:spPr>
          <a:xfrm>
            <a:off x="838200" y="1825625"/>
            <a:ext cx="10515600" cy="643255"/>
          </a:xfrm>
          <a:blipFill>
            <a:blip r:embed="rId2"/>
            <a:tile tx="0" ty="0" sx="100000" sy="100000" flip="none" algn="tl"/>
          </a:blipFill>
        </p:spPr>
        <p:txBody>
          <a:bodyPr/>
          <a:lstStyle/>
          <a:p>
            <a:r>
              <a:rPr lang="en-US" b="1" dirty="0">
                <a:solidFill>
                  <a:srgbClr val="0070C0"/>
                </a:solidFill>
              </a:rPr>
              <a:t>Differentiate between management and leadership.</a:t>
            </a:r>
          </a:p>
          <a:p>
            <a:endParaRPr lang="en-AE" dirty="0"/>
          </a:p>
        </p:txBody>
      </p:sp>
      <p:sp>
        <p:nvSpPr>
          <p:cNvPr id="4" name="Slide Number Placeholder 3">
            <a:extLst>
              <a:ext uri="{FF2B5EF4-FFF2-40B4-BE49-F238E27FC236}">
                <a16:creationId xmlns:a16="http://schemas.microsoft.com/office/drawing/2014/main" id="{03AC1FAD-5443-5468-499B-580A975C1750}"/>
              </a:ext>
            </a:extLst>
          </p:cNvPr>
          <p:cNvSpPr>
            <a:spLocks noGrp="1"/>
          </p:cNvSpPr>
          <p:nvPr>
            <p:ph type="sldNum" sz="quarter" idx="12"/>
          </p:nvPr>
        </p:nvSpPr>
        <p:spPr/>
        <p:txBody>
          <a:bodyPr/>
          <a:lstStyle/>
          <a:p>
            <a:fld id="{9D7E10A5-D6BE-49F1-B6B0-3994C46CDFDC}" type="slidenum">
              <a:rPr lang="en-AE" smtClean="0"/>
              <a:pPr/>
              <a:t>18</a:t>
            </a:fld>
            <a:endParaRPr lang="en-AE" dirty="0"/>
          </a:p>
        </p:txBody>
      </p:sp>
      <p:sp>
        <p:nvSpPr>
          <p:cNvPr id="5" name="TextBox 4">
            <a:extLst>
              <a:ext uri="{FF2B5EF4-FFF2-40B4-BE49-F238E27FC236}">
                <a16:creationId xmlns:a16="http://schemas.microsoft.com/office/drawing/2014/main" id="{035A49AB-761B-1F63-219E-A69E5445D09D}"/>
              </a:ext>
            </a:extLst>
          </p:cNvPr>
          <p:cNvSpPr txBox="1"/>
          <p:nvPr/>
        </p:nvSpPr>
        <p:spPr>
          <a:xfrm>
            <a:off x="924560" y="2603817"/>
            <a:ext cx="10429240" cy="3416320"/>
          </a:xfrm>
          <a:prstGeom prst="rect">
            <a:avLst/>
          </a:prstGeom>
          <a:noFill/>
        </p:spPr>
        <p:txBody>
          <a:bodyPr wrap="square" rtlCol="0">
            <a:spAutoFit/>
          </a:bodyPr>
          <a:lstStyle/>
          <a:p>
            <a:r>
              <a:rPr lang="en-US" sz="3600" dirty="0"/>
              <a:t>Management is primarily concerned with the efficient planning, organization, and control of resources to achieve established goals within an organization. Leadership, on the other hand, is centered around inspiring and influencing individuals or teams to collectively work toward a shared vision or goal. </a:t>
            </a:r>
            <a:endParaRPr lang="en-AE" sz="3600" dirty="0"/>
          </a:p>
        </p:txBody>
      </p:sp>
    </p:spTree>
    <p:extLst>
      <p:ext uri="{BB962C8B-B14F-4D97-AF65-F5344CB8AC3E}">
        <p14:creationId xmlns:p14="http://schemas.microsoft.com/office/powerpoint/2010/main" val="2366523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CC4-BBA1-B2BE-C49B-4F0755FB4B35}"/>
              </a:ext>
            </a:extLst>
          </p:cNvPr>
          <p:cNvSpPr>
            <a:spLocks noGrp="1"/>
          </p:cNvSpPr>
          <p:nvPr>
            <p:ph type="title"/>
          </p:nvPr>
        </p:nvSpPr>
        <p:spPr/>
        <p:txBody>
          <a:bodyPr>
            <a:normAutofit/>
          </a:bodyPr>
          <a:lstStyle/>
          <a:p>
            <a:r>
              <a:rPr lang="en-US" sz="3200" dirty="0"/>
              <a:t>Resources (human, financial, physical, and informational) </a:t>
            </a:r>
            <a:endParaRPr lang="en-AE" sz="3200" dirty="0"/>
          </a:p>
        </p:txBody>
      </p:sp>
      <p:sp>
        <p:nvSpPr>
          <p:cNvPr id="3" name="Content Placeholder 2">
            <a:extLst>
              <a:ext uri="{FF2B5EF4-FFF2-40B4-BE49-F238E27FC236}">
                <a16:creationId xmlns:a16="http://schemas.microsoft.com/office/drawing/2014/main" id="{1A66FF79-E352-E233-D1BD-BEA698FAE35C}"/>
              </a:ext>
            </a:extLst>
          </p:cNvPr>
          <p:cNvSpPr>
            <a:spLocks noGrp="1"/>
          </p:cNvSpPr>
          <p:nvPr>
            <p:ph idx="1"/>
          </p:nvPr>
        </p:nvSpPr>
        <p:spPr/>
        <p:txBody>
          <a:bodyPr>
            <a:normAutofit/>
          </a:bodyPr>
          <a:lstStyle/>
          <a:p>
            <a:pPr>
              <a:lnSpc>
                <a:spcPct val="100000"/>
              </a:lnSpc>
            </a:pPr>
            <a:r>
              <a:rPr lang="en-US" sz="3200" dirty="0"/>
              <a:t>Organizations rely on human resources for the skills and efforts of their workforce, financial resources for funding and investment, physical resources for infrastructure and tools, and informational resources for data and knowledge. </a:t>
            </a:r>
          </a:p>
          <a:p>
            <a:pPr>
              <a:lnSpc>
                <a:spcPct val="100000"/>
              </a:lnSpc>
            </a:pPr>
            <a:r>
              <a:rPr lang="en-US" sz="3200" dirty="0"/>
              <a:t>Efficient management of these resources is essential for an organization to achieve its goals and maintain a competitive edge in its respective industry.</a:t>
            </a:r>
            <a:endParaRPr lang="en-AE" sz="3200" dirty="0"/>
          </a:p>
        </p:txBody>
      </p:sp>
      <p:sp>
        <p:nvSpPr>
          <p:cNvPr id="4" name="Slide Number Placeholder 3">
            <a:extLst>
              <a:ext uri="{FF2B5EF4-FFF2-40B4-BE49-F238E27FC236}">
                <a16:creationId xmlns:a16="http://schemas.microsoft.com/office/drawing/2014/main" id="{85D9C047-1025-5758-BF4F-2DC7A42EBB50}"/>
              </a:ext>
            </a:extLst>
          </p:cNvPr>
          <p:cNvSpPr>
            <a:spLocks noGrp="1"/>
          </p:cNvSpPr>
          <p:nvPr>
            <p:ph type="sldNum" sz="quarter" idx="12"/>
          </p:nvPr>
        </p:nvSpPr>
        <p:spPr/>
        <p:txBody>
          <a:bodyPr/>
          <a:lstStyle/>
          <a:p>
            <a:fld id="{9D7E10A5-D6BE-49F1-B6B0-3994C46CDFDC}" type="slidenum">
              <a:rPr lang="en-AE" smtClean="0"/>
              <a:pPr/>
              <a:t>19</a:t>
            </a:fld>
            <a:endParaRPr lang="en-AE" dirty="0"/>
          </a:p>
        </p:txBody>
      </p:sp>
    </p:spTree>
    <p:extLst>
      <p:ext uri="{BB962C8B-B14F-4D97-AF65-F5344CB8AC3E}">
        <p14:creationId xmlns:p14="http://schemas.microsoft.com/office/powerpoint/2010/main" val="9244878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8C0-B1BA-4FF0-CC9D-D2E13B03164B}"/>
              </a:ext>
            </a:extLst>
          </p:cNvPr>
          <p:cNvSpPr>
            <a:spLocks noGrp="1"/>
          </p:cNvSpPr>
          <p:nvPr>
            <p:ph type="title"/>
          </p:nvPr>
        </p:nvSpPr>
        <p:spPr/>
        <p:txBody>
          <a:bodyPr/>
          <a:lstStyle/>
          <a:p>
            <a:r>
              <a:rPr lang="en-US" sz="8800" dirty="0"/>
              <a:t>Content</a:t>
            </a:r>
            <a:endParaRPr lang="en-AE" dirty="0"/>
          </a:p>
        </p:txBody>
      </p:sp>
      <p:sp>
        <p:nvSpPr>
          <p:cNvPr id="3" name="Content Placeholder 2">
            <a:extLst>
              <a:ext uri="{FF2B5EF4-FFF2-40B4-BE49-F238E27FC236}">
                <a16:creationId xmlns:a16="http://schemas.microsoft.com/office/drawing/2014/main" id="{C3DF4F04-D376-FCA8-1457-F8462BAC3152}"/>
              </a:ext>
            </a:extLst>
          </p:cNvPr>
          <p:cNvSpPr>
            <a:spLocks noGrp="1"/>
          </p:cNvSpPr>
          <p:nvPr>
            <p:ph sz="half" idx="1"/>
          </p:nvPr>
        </p:nvSpPr>
        <p:spPr/>
        <p:txBody>
          <a:bodyPr>
            <a:normAutofit fontScale="70000" lnSpcReduction="20000"/>
          </a:bodyPr>
          <a:lstStyle/>
          <a:p>
            <a:pPr marL="514350" indent="-514350">
              <a:lnSpc>
                <a:spcPct val="150000"/>
              </a:lnSpc>
              <a:buFont typeface="+mj-lt"/>
              <a:buAutoNum type="arabicPeriod"/>
            </a:pPr>
            <a:r>
              <a:rPr lang="en-US" sz="3400" dirty="0">
                <a:solidFill>
                  <a:srgbClr val="FF0000"/>
                </a:solidFill>
              </a:rPr>
              <a:t>Management</a:t>
            </a:r>
          </a:p>
          <a:p>
            <a:pPr marL="514350" indent="-514350">
              <a:lnSpc>
                <a:spcPct val="150000"/>
              </a:lnSpc>
              <a:buFont typeface="+mj-lt"/>
              <a:buAutoNum type="arabicPeriod"/>
            </a:pPr>
            <a:r>
              <a:rPr lang="en-US" sz="3400" dirty="0"/>
              <a:t>A successful Manager, Alex Thompson</a:t>
            </a:r>
          </a:p>
          <a:p>
            <a:pPr marL="514350" indent="-514350">
              <a:lnSpc>
                <a:spcPct val="150000"/>
              </a:lnSpc>
              <a:buFont typeface="+mj-lt"/>
              <a:buAutoNum type="arabicPeriod"/>
            </a:pPr>
            <a:r>
              <a:rPr lang="en-US" sz="3400" dirty="0"/>
              <a:t>Planning</a:t>
            </a:r>
          </a:p>
          <a:p>
            <a:pPr marL="514350" indent="-514350">
              <a:lnSpc>
                <a:spcPct val="150000"/>
              </a:lnSpc>
              <a:buFont typeface="+mj-lt"/>
              <a:buAutoNum type="arabicPeriod"/>
            </a:pPr>
            <a:r>
              <a:rPr lang="en-US" sz="3400" dirty="0"/>
              <a:t>Planning for Horizon Innovations</a:t>
            </a:r>
          </a:p>
          <a:p>
            <a:pPr marL="514350" indent="-514350">
              <a:lnSpc>
                <a:spcPct val="150000"/>
              </a:lnSpc>
              <a:buFont typeface="+mj-lt"/>
              <a:buAutoNum type="arabicPeriod"/>
            </a:pPr>
            <a:r>
              <a:rPr lang="en-US" sz="3400" dirty="0"/>
              <a:t>Organizing</a:t>
            </a:r>
          </a:p>
          <a:p>
            <a:pPr marL="514350" indent="-514350">
              <a:buFont typeface="+mj-lt"/>
              <a:buAutoNum type="arabicPeriod"/>
            </a:pPr>
            <a:endParaRPr lang="en-AE" dirty="0"/>
          </a:p>
        </p:txBody>
      </p:sp>
      <p:sp>
        <p:nvSpPr>
          <p:cNvPr id="4" name="Content Placeholder 3">
            <a:extLst>
              <a:ext uri="{FF2B5EF4-FFF2-40B4-BE49-F238E27FC236}">
                <a16:creationId xmlns:a16="http://schemas.microsoft.com/office/drawing/2014/main" id="{3EF70B70-E461-2DE9-4190-0C697619D53A}"/>
              </a:ext>
            </a:extLst>
          </p:cNvPr>
          <p:cNvSpPr>
            <a:spLocks noGrp="1"/>
          </p:cNvSpPr>
          <p:nvPr>
            <p:ph sz="half" idx="2"/>
          </p:nvPr>
        </p:nvSpPr>
        <p:spPr/>
        <p:txBody>
          <a:bodyPr>
            <a:normAutofit fontScale="70000" lnSpcReduction="20000"/>
          </a:bodyPr>
          <a:lstStyle/>
          <a:p>
            <a:pPr marL="514350" indent="-514350">
              <a:lnSpc>
                <a:spcPct val="150000"/>
              </a:lnSpc>
              <a:buFont typeface="+mj-lt"/>
              <a:buAutoNum type="arabicPeriod" startAt="6"/>
            </a:pPr>
            <a:r>
              <a:rPr lang="en-US" sz="3200" dirty="0"/>
              <a:t>Mr. </a:t>
            </a:r>
            <a:r>
              <a:rPr lang="en-US" sz="3200" dirty="0" err="1"/>
              <a:t>Playwell</a:t>
            </a:r>
            <a:r>
              <a:rPr lang="en-US" sz="3200" dirty="0"/>
              <a:t>, the owner of </a:t>
            </a:r>
            <a:r>
              <a:rPr lang="en-US" sz="3200" dirty="0" err="1"/>
              <a:t>Playtopia</a:t>
            </a:r>
            <a:endParaRPr lang="en-US" sz="3200" dirty="0"/>
          </a:p>
          <a:p>
            <a:pPr marL="514350" indent="-514350">
              <a:lnSpc>
                <a:spcPct val="150000"/>
              </a:lnSpc>
              <a:buFont typeface="+mj-lt"/>
              <a:buAutoNum type="arabicPeriod" startAt="6"/>
            </a:pPr>
            <a:r>
              <a:rPr lang="en-US" sz="3200" dirty="0"/>
              <a:t>Leading</a:t>
            </a:r>
          </a:p>
          <a:p>
            <a:pPr marL="514350" indent="-514350">
              <a:lnSpc>
                <a:spcPct val="150000"/>
              </a:lnSpc>
              <a:buFont typeface="+mj-lt"/>
              <a:buAutoNum type="arabicPeriod" startAt="6"/>
            </a:pPr>
            <a:r>
              <a:rPr lang="en-US" sz="3200" dirty="0"/>
              <a:t>Miss Harmony, the leader of Sweet Bliss</a:t>
            </a:r>
          </a:p>
          <a:p>
            <a:pPr marL="514350" indent="-514350">
              <a:lnSpc>
                <a:spcPct val="150000"/>
              </a:lnSpc>
              <a:buFont typeface="+mj-lt"/>
              <a:buAutoNum type="arabicPeriod" startAt="6"/>
            </a:pPr>
            <a:r>
              <a:rPr lang="en-US" sz="3200" dirty="0"/>
              <a:t>Controlling</a:t>
            </a:r>
          </a:p>
          <a:p>
            <a:pPr marL="514350" indent="-514350">
              <a:lnSpc>
                <a:spcPct val="150000"/>
              </a:lnSpc>
              <a:buFont typeface="+mj-lt"/>
              <a:buAutoNum type="arabicPeriod" startAt="6"/>
            </a:pPr>
            <a:r>
              <a:rPr lang="en-AE" sz="3200" dirty="0"/>
              <a:t>A bakery called Harmony Delights</a:t>
            </a:r>
          </a:p>
        </p:txBody>
      </p:sp>
      <p:sp>
        <p:nvSpPr>
          <p:cNvPr id="5" name="Slide Number Placeholder 4">
            <a:extLst>
              <a:ext uri="{FF2B5EF4-FFF2-40B4-BE49-F238E27FC236}">
                <a16:creationId xmlns:a16="http://schemas.microsoft.com/office/drawing/2014/main" id="{7C1AF082-0657-CD45-9147-9DC68526B51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4E1593F-C6A5-48D7-8322-BC8526C86B25}"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419451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CC4-BBA1-B2BE-C49B-4F0755FB4B35}"/>
              </a:ext>
            </a:extLst>
          </p:cNvPr>
          <p:cNvSpPr>
            <a:spLocks noGrp="1"/>
          </p:cNvSpPr>
          <p:nvPr>
            <p:ph type="title"/>
          </p:nvPr>
        </p:nvSpPr>
        <p:spPr/>
        <p:txBody>
          <a:bodyPr>
            <a:normAutofit/>
          </a:bodyPr>
          <a:lstStyle/>
          <a:p>
            <a:r>
              <a:rPr lang="en-US" sz="3200" dirty="0"/>
              <a:t>Resources (human, financial, physical, and informational) </a:t>
            </a:r>
            <a:endParaRPr lang="en-AE" sz="3200" dirty="0"/>
          </a:p>
        </p:txBody>
      </p:sp>
      <p:sp>
        <p:nvSpPr>
          <p:cNvPr id="3" name="Content Placeholder 2">
            <a:extLst>
              <a:ext uri="{FF2B5EF4-FFF2-40B4-BE49-F238E27FC236}">
                <a16:creationId xmlns:a16="http://schemas.microsoft.com/office/drawing/2014/main" id="{1A66FF79-E352-E233-D1BD-BEA698FAE35C}"/>
              </a:ext>
            </a:extLst>
          </p:cNvPr>
          <p:cNvSpPr>
            <a:spLocks noGrp="1"/>
          </p:cNvSpPr>
          <p:nvPr>
            <p:ph idx="1"/>
          </p:nvPr>
        </p:nvSpPr>
        <p:spPr/>
        <p:txBody>
          <a:bodyPr>
            <a:normAutofit/>
          </a:bodyPr>
          <a:lstStyle/>
          <a:p>
            <a:pPr>
              <a:lnSpc>
                <a:spcPct val="100000"/>
              </a:lnSpc>
            </a:pPr>
            <a:r>
              <a:rPr lang="en-US" sz="3200" dirty="0">
                <a:solidFill>
                  <a:schemeClr val="accent1"/>
                </a:solidFill>
              </a:rPr>
              <a:t>1. Human Resources:</a:t>
            </a:r>
          </a:p>
          <a:p>
            <a:pPr>
              <a:lnSpc>
                <a:spcPct val="100000"/>
              </a:lnSpc>
            </a:pPr>
            <a:r>
              <a:rPr lang="en-US" sz="3200" dirty="0"/>
              <a:t>Human resources refer to the people who work for an organization. This includes all employees, from entry-level workers to top executives. Human resources management involves activities such as recruitment, training, development, performance appraisal, and employee relations.</a:t>
            </a:r>
          </a:p>
        </p:txBody>
      </p:sp>
      <p:sp>
        <p:nvSpPr>
          <p:cNvPr id="4" name="Slide Number Placeholder 3">
            <a:extLst>
              <a:ext uri="{FF2B5EF4-FFF2-40B4-BE49-F238E27FC236}">
                <a16:creationId xmlns:a16="http://schemas.microsoft.com/office/drawing/2014/main" id="{85D9C047-1025-5758-BF4F-2DC7A42EBB50}"/>
              </a:ext>
            </a:extLst>
          </p:cNvPr>
          <p:cNvSpPr>
            <a:spLocks noGrp="1"/>
          </p:cNvSpPr>
          <p:nvPr>
            <p:ph type="sldNum" sz="quarter" idx="12"/>
          </p:nvPr>
        </p:nvSpPr>
        <p:spPr/>
        <p:txBody>
          <a:bodyPr/>
          <a:lstStyle/>
          <a:p>
            <a:fld id="{9D7E10A5-D6BE-49F1-B6B0-3994C46CDFDC}" type="slidenum">
              <a:rPr lang="en-AE" smtClean="0"/>
              <a:pPr/>
              <a:t>20</a:t>
            </a:fld>
            <a:endParaRPr lang="en-AE" dirty="0"/>
          </a:p>
        </p:txBody>
      </p:sp>
    </p:spTree>
    <p:extLst>
      <p:ext uri="{BB962C8B-B14F-4D97-AF65-F5344CB8AC3E}">
        <p14:creationId xmlns:p14="http://schemas.microsoft.com/office/powerpoint/2010/main" val="3890761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CC4-BBA1-B2BE-C49B-4F0755FB4B35}"/>
              </a:ext>
            </a:extLst>
          </p:cNvPr>
          <p:cNvSpPr>
            <a:spLocks noGrp="1"/>
          </p:cNvSpPr>
          <p:nvPr>
            <p:ph type="title"/>
          </p:nvPr>
        </p:nvSpPr>
        <p:spPr/>
        <p:txBody>
          <a:bodyPr>
            <a:normAutofit/>
          </a:bodyPr>
          <a:lstStyle/>
          <a:p>
            <a:r>
              <a:rPr lang="en-US" sz="3200" dirty="0"/>
              <a:t>Resources (human, financial, physical, and informational) </a:t>
            </a:r>
            <a:endParaRPr lang="en-AE" sz="3200" dirty="0"/>
          </a:p>
        </p:txBody>
      </p:sp>
      <p:sp>
        <p:nvSpPr>
          <p:cNvPr id="3" name="Content Placeholder 2">
            <a:extLst>
              <a:ext uri="{FF2B5EF4-FFF2-40B4-BE49-F238E27FC236}">
                <a16:creationId xmlns:a16="http://schemas.microsoft.com/office/drawing/2014/main" id="{1A66FF79-E352-E233-D1BD-BEA698FAE35C}"/>
              </a:ext>
            </a:extLst>
          </p:cNvPr>
          <p:cNvSpPr>
            <a:spLocks noGrp="1"/>
          </p:cNvSpPr>
          <p:nvPr>
            <p:ph idx="1"/>
          </p:nvPr>
        </p:nvSpPr>
        <p:spPr/>
        <p:txBody>
          <a:bodyPr>
            <a:normAutofit/>
          </a:bodyPr>
          <a:lstStyle/>
          <a:p>
            <a:pPr>
              <a:lnSpc>
                <a:spcPct val="100000"/>
              </a:lnSpc>
            </a:pPr>
            <a:r>
              <a:rPr lang="en-US" sz="3200" dirty="0">
                <a:solidFill>
                  <a:schemeClr val="accent1"/>
                </a:solidFill>
              </a:rPr>
              <a:t>2. Financial Resources:</a:t>
            </a:r>
          </a:p>
          <a:p>
            <a:pPr>
              <a:lnSpc>
                <a:spcPct val="100000"/>
              </a:lnSpc>
            </a:pPr>
            <a:r>
              <a:rPr lang="en-US" sz="3200" dirty="0"/>
              <a:t>Financial resources encompass the monetary assets and capital available to an organization. This includes funds for operating expenses, investments, and strategic initiatives. Financial management involves budgeting, accounting, financial planning, and decision-making to ensure the organization's financial health and sustainability.</a:t>
            </a:r>
          </a:p>
        </p:txBody>
      </p:sp>
      <p:sp>
        <p:nvSpPr>
          <p:cNvPr id="4" name="Slide Number Placeholder 3">
            <a:extLst>
              <a:ext uri="{FF2B5EF4-FFF2-40B4-BE49-F238E27FC236}">
                <a16:creationId xmlns:a16="http://schemas.microsoft.com/office/drawing/2014/main" id="{85D9C047-1025-5758-BF4F-2DC7A42EBB50}"/>
              </a:ext>
            </a:extLst>
          </p:cNvPr>
          <p:cNvSpPr>
            <a:spLocks noGrp="1"/>
          </p:cNvSpPr>
          <p:nvPr>
            <p:ph type="sldNum" sz="quarter" idx="12"/>
          </p:nvPr>
        </p:nvSpPr>
        <p:spPr/>
        <p:txBody>
          <a:bodyPr/>
          <a:lstStyle/>
          <a:p>
            <a:fld id="{9D7E10A5-D6BE-49F1-B6B0-3994C46CDFDC}" type="slidenum">
              <a:rPr lang="en-AE" smtClean="0"/>
              <a:pPr/>
              <a:t>21</a:t>
            </a:fld>
            <a:endParaRPr lang="en-AE" dirty="0"/>
          </a:p>
        </p:txBody>
      </p:sp>
    </p:spTree>
    <p:extLst>
      <p:ext uri="{BB962C8B-B14F-4D97-AF65-F5344CB8AC3E}">
        <p14:creationId xmlns:p14="http://schemas.microsoft.com/office/powerpoint/2010/main" val="21005387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CC4-BBA1-B2BE-C49B-4F0755FB4B35}"/>
              </a:ext>
            </a:extLst>
          </p:cNvPr>
          <p:cNvSpPr>
            <a:spLocks noGrp="1"/>
          </p:cNvSpPr>
          <p:nvPr>
            <p:ph type="title"/>
          </p:nvPr>
        </p:nvSpPr>
        <p:spPr/>
        <p:txBody>
          <a:bodyPr>
            <a:normAutofit/>
          </a:bodyPr>
          <a:lstStyle/>
          <a:p>
            <a:r>
              <a:rPr lang="en-US" sz="3200" dirty="0"/>
              <a:t>Resources (human, financial, physical, and informational) </a:t>
            </a:r>
            <a:endParaRPr lang="en-AE" sz="3200" dirty="0"/>
          </a:p>
        </p:txBody>
      </p:sp>
      <p:sp>
        <p:nvSpPr>
          <p:cNvPr id="3" name="Content Placeholder 2">
            <a:extLst>
              <a:ext uri="{FF2B5EF4-FFF2-40B4-BE49-F238E27FC236}">
                <a16:creationId xmlns:a16="http://schemas.microsoft.com/office/drawing/2014/main" id="{1A66FF79-E352-E233-D1BD-BEA698FAE35C}"/>
              </a:ext>
            </a:extLst>
          </p:cNvPr>
          <p:cNvSpPr>
            <a:spLocks noGrp="1"/>
          </p:cNvSpPr>
          <p:nvPr>
            <p:ph idx="1"/>
          </p:nvPr>
        </p:nvSpPr>
        <p:spPr/>
        <p:txBody>
          <a:bodyPr>
            <a:normAutofit lnSpcReduction="10000"/>
          </a:bodyPr>
          <a:lstStyle/>
          <a:p>
            <a:pPr>
              <a:lnSpc>
                <a:spcPct val="100000"/>
              </a:lnSpc>
            </a:pPr>
            <a:r>
              <a:rPr lang="en-US" sz="3200" dirty="0">
                <a:solidFill>
                  <a:schemeClr val="accent1"/>
                </a:solidFill>
              </a:rPr>
              <a:t>3. Physical Resources:</a:t>
            </a:r>
          </a:p>
          <a:p>
            <a:pPr>
              <a:lnSpc>
                <a:spcPct val="100000"/>
              </a:lnSpc>
            </a:pPr>
            <a:r>
              <a:rPr lang="en-US" sz="3200" dirty="0"/>
              <a:t>Physical resources include tangible assets and infrastructure used by an organization to carry out its activities. This category comprises facilities, equipment, technology, machinery, and any other physical assets required for the organization's operations. Effective management of physical resources involves maintenance, utilization optimization, and strategic planning for future needs.</a:t>
            </a:r>
          </a:p>
        </p:txBody>
      </p:sp>
      <p:sp>
        <p:nvSpPr>
          <p:cNvPr id="4" name="Slide Number Placeholder 3">
            <a:extLst>
              <a:ext uri="{FF2B5EF4-FFF2-40B4-BE49-F238E27FC236}">
                <a16:creationId xmlns:a16="http://schemas.microsoft.com/office/drawing/2014/main" id="{85D9C047-1025-5758-BF4F-2DC7A42EBB50}"/>
              </a:ext>
            </a:extLst>
          </p:cNvPr>
          <p:cNvSpPr>
            <a:spLocks noGrp="1"/>
          </p:cNvSpPr>
          <p:nvPr>
            <p:ph type="sldNum" sz="quarter" idx="12"/>
          </p:nvPr>
        </p:nvSpPr>
        <p:spPr/>
        <p:txBody>
          <a:bodyPr/>
          <a:lstStyle/>
          <a:p>
            <a:fld id="{9D7E10A5-D6BE-49F1-B6B0-3994C46CDFDC}" type="slidenum">
              <a:rPr lang="en-AE" smtClean="0"/>
              <a:pPr/>
              <a:t>22</a:t>
            </a:fld>
            <a:endParaRPr lang="en-AE" dirty="0"/>
          </a:p>
        </p:txBody>
      </p:sp>
    </p:spTree>
    <p:extLst>
      <p:ext uri="{BB962C8B-B14F-4D97-AF65-F5344CB8AC3E}">
        <p14:creationId xmlns:p14="http://schemas.microsoft.com/office/powerpoint/2010/main" val="22005851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CC4-BBA1-B2BE-C49B-4F0755FB4B35}"/>
              </a:ext>
            </a:extLst>
          </p:cNvPr>
          <p:cNvSpPr>
            <a:spLocks noGrp="1"/>
          </p:cNvSpPr>
          <p:nvPr>
            <p:ph type="title"/>
          </p:nvPr>
        </p:nvSpPr>
        <p:spPr/>
        <p:txBody>
          <a:bodyPr>
            <a:normAutofit/>
          </a:bodyPr>
          <a:lstStyle/>
          <a:p>
            <a:r>
              <a:rPr lang="en-US" sz="3200" dirty="0"/>
              <a:t>Resources (human, financial, physical, and informational) </a:t>
            </a:r>
            <a:endParaRPr lang="en-AE" sz="3200" dirty="0"/>
          </a:p>
        </p:txBody>
      </p:sp>
      <p:sp>
        <p:nvSpPr>
          <p:cNvPr id="3" name="Content Placeholder 2">
            <a:extLst>
              <a:ext uri="{FF2B5EF4-FFF2-40B4-BE49-F238E27FC236}">
                <a16:creationId xmlns:a16="http://schemas.microsoft.com/office/drawing/2014/main" id="{1A66FF79-E352-E233-D1BD-BEA698FAE35C}"/>
              </a:ext>
            </a:extLst>
          </p:cNvPr>
          <p:cNvSpPr>
            <a:spLocks noGrp="1"/>
          </p:cNvSpPr>
          <p:nvPr>
            <p:ph idx="1"/>
          </p:nvPr>
        </p:nvSpPr>
        <p:spPr/>
        <p:txBody>
          <a:bodyPr>
            <a:normAutofit lnSpcReduction="10000"/>
          </a:bodyPr>
          <a:lstStyle/>
          <a:p>
            <a:pPr>
              <a:lnSpc>
                <a:spcPct val="100000"/>
              </a:lnSpc>
            </a:pPr>
            <a:r>
              <a:rPr lang="en-US" sz="3200" dirty="0">
                <a:solidFill>
                  <a:schemeClr val="accent1"/>
                </a:solidFill>
              </a:rPr>
              <a:t>4. Informational Resources:</a:t>
            </a:r>
          </a:p>
          <a:p>
            <a:pPr>
              <a:lnSpc>
                <a:spcPct val="100000"/>
              </a:lnSpc>
            </a:pPr>
            <a:r>
              <a:rPr lang="en-US" sz="3200" dirty="0"/>
              <a:t>Informational resources consist of data, knowledge, and information that an organization uses to support its decision-making processes and daily operations. This includes databases, software systems, intellectual property, and the expertise of employees. Information management involves gathering, processing, storing, and disseminating information to facilitate effective decision-making and operations.</a:t>
            </a:r>
          </a:p>
        </p:txBody>
      </p:sp>
      <p:sp>
        <p:nvSpPr>
          <p:cNvPr id="4" name="Slide Number Placeholder 3">
            <a:extLst>
              <a:ext uri="{FF2B5EF4-FFF2-40B4-BE49-F238E27FC236}">
                <a16:creationId xmlns:a16="http://schemas.microsoft.com/office/drawing/2014/main" id="{85D9C047-1025-5758-BF4F-2DC7A42EBB50}"/>
              </a:ext>
            </a:extLst>
          </p:cNvPr>
          <p:cNvSpPr>
            <a:spLocks noGrp="1"/>
          </p:cNvSpPr>
          <p:nvPr>
            <p:ph type="sldNum" sz="quarter" idx="12"/>
          </p:nvPr>
        </p:nvSpPr>
        <p:spPr/>
        <p:txBody>
          <a:bodyPr/>
          <a:lstStyle/>
          <a:p>
            <a:fld id="{9D7E10A5-D6BE-49F1-B6B0-3994C46CDFDC}" type="slidenum">
              <a:rPr lang="en-AE" smtClean="0"/>
              <a:pPr/>
              <a:t>23</a:t>
            </a:fld>
            <a:endParaRPr lang="en-AE" dirty="0"/>
          </a:p>
        </p:txBody>
      </p:sp>
    </p:spTree>
    <p:extLst>
      <p:ext uri="{BB962C8B-B14F-4D97-AF65-F5344CB8AC3E}">
        <p14:creationId xmlns:p14="http://schemas.microsoft.com/office/powerpoint/2010/main" val="2359255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lstStyle/>
          <a:p>
            <a:r>
              <a:rPr lang="en-US" sz="3600" dirty="0"/>
              <a:t>What is the primary focus of the management function known as "organizing"?</a:t>
            </a:r>
          </a:p>
          <a:p>
            <a:endParaRPr lang="en-US" sz="3600" dirty="0"/>
          </a:p>
          <a:p>
            <a:r>
              <a:rPr lang="en-US" sz="3600" dirty="0"/>
              <a:t>A) Setting organizational goals  </a:t>
            </a:r>
          </a:p>
          <a:p>
            <a:r>
              <a:rPr lang="en-US" sz="3600" dirty="0"/>
              <a:t>B) Coordinating resources to achieve goals  </a:t>
            </a:r>
          </a:p>
          <a:p>
            <a:r>
              <a:rPr lang="en-US" sz="3600" dirty="0"/>
              <a:t>C) Motivating and inspiring employees  </a:t>
            </a:r>
          </a:p>
          <a:p>
            <a:r>
              <a:rPr lang="en-US" sz="3600" dirty="0"/>
              <a:t>D) Monitoring and regulating ongoing activities</a:t>
            </a:r>
          </a:p>
          <a:p>
            <a:endParaRPr lang="en-AE"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24</a:t>
            </a:fld>
            <a:endParaRPr lang="en-AE" dirty="0"/>
          </a:p>
        </p:txBody>
      </p:sp>
    </p:spTree>
    <p:extLst>
      <p:ext uri="{BB962C8B-B14F-4D97-AF65-F5344CB8AC3E}">
        <p14:creationId xmlns:p14="http://schemas.microsoft.com/office/powerpoint/2010/main" val="13377767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fontScale="92500"/>
          </a:bodyPr>
          <a:lstStyle/>
          <a:p>
            <a:r>
              <a:rPr lang="en-US" sz="3600" dirty="0"/>
              <a:t>Which management function involves the process of monitoring, measuring, and regulating ongoing activities to ensure they align with organizational goals?</a:t>
            </a:r>
          </a:p>
          <a:p>
            <a:endParaRPr lang="en-US" sz="3600" dirty="0"/>
          </a:p>
          <a:p>
            <a:r>
              <a:rPr lang="en-US" sz="3600" dirty="0"/>
              <a:t>A) Planning  </a:t>
            </a:r>
          </a:p>
          <a:p>
            <a:r>
              <a:rPr lang="en-US" sz="3600" dirty="0"/>
              <a:t>B) Organizing  </a:t>
            </a:r>
          </a:p>
          <a:p>
            <a:r>
              <a:rPr lang="en-US" sz="3600" dirty="0"/>
              <a:t>C) Leading  </a:t>
            </a:r>
          </a:p>
          <a:p>
            <a:r>
              <a:rPr lang="en-US" sz="3600" dirty="0"/>
              <a:t>D) Controlling</a:t>
            </a:r>
          </a:p>
          <a:p>
            <a:endParaRPr lang="en-AE"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25</a:t>
            </a:fld>
            <a:endParaRPr lang="en-AE" dirty="0"/>
          </a:p>
        </p:txBody>
      </p:sp>
    </p:spTree>
    <p:extLst>
      <p:ext uri="{BB962C8B-B14F-4D97-AF65-F5344CB8AC3E}">
        <p14:creationId xmlns:p14="http://schemas.microsoft.com/office/powerpoint/2010/main" val="9262444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What is the main emphasis of leadership in an organizational context?</a:t>
            </a:r>
          </a:p>
          <a:p>
            <a:endParaRPr lang="en-US" sz="3600" dirty="0"/>
          </a:p>
          <a:p>
            <a:r>
              <a:rPr lang="en-US" sz="3600" dirty="0"/>
              <a:t>A) Coordinating activities for efficiency  </a:t>
            </a:r>
          </a:p>
          <a:p>
            <a:r>
              <a:rPr lang="en-US" sz="3600" dirty="0"/>
              <a:t>B) Ensuring compliance with plans  </a:t>
            </a:r>
          </a:p>
          <a:p>
            <a:r>
              <a:rPr lang="en-US" sz="3600" dirty="0"/>
              <a:t>C) Inspiring and influencing people  </a:t>
            </a:r>
          </a:p>
          <a:p>
            <a:r>
              <a:rPr lang="en-US" sz="3600" dirty="0"/>
              <a:t>D) Monitoring and assessing performance</a:t>
            </a:r>
          </a:p>
          <a:p>
            <a:endParaRPr lang="en-AE"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26</a:t>
            </a:fld>
            <a:endParaRPr lang="en-AE" dirty="0"/>
          </a:p>
        </p:txBody>
      </p:sp>
    </p:spTree>
    <p:extLst>
      <p:ext uri="{BB962C8B-B14F-4D97-AF65-F5344CB8AC3E}">
        <p14:creationId xmlns:p14="http://schemas.microsoft.com/office/powerpoint/2010/main" val="7328998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r>
              <a:rPr lang="en-US" sz="3600" dirty="0"/>
              <a:t>Which type of resource includes tangible assets such as facilities and equipment?</a:t>
            </a:r>
          </a:p>
          <a:p>
            <a:endParaRPr lang="en-US" sz="3600" dirty="0"/>
          </a:p>
          <a:p>
            <a:r>
              <a:rPr lang="en-US" sz="3600" dirty="0"/>
              <a:t>A) Human resources  </a:t>
            </a:r>
          </a:p>
          <a:p>
            <a:r>
              <a:rPr lang="en-US" sz="3600" dirty="0"/>
              <a:t>B) Financial resources  </a:t>
            </a:r>
          </a:p>
          <a:p>
            <a:r>
              <a:rPr lang="en-US" sz="3600" dirty="0"/>
              <a:t>C) Physical resources  </a:t>
            </a:r>
          </a:p>
          <a:p>
            <a:r>
              <a:rPr lang="en-US" sz="3600" dirty="0"/>
              <a:t>D) Informational resources</a:t>
            </a:r>
          </a:p>
          <a:p>
            <a:endParaRPr lang="en-AE" dirty="0"/>
          </a:p>
        </p:txBody>
      </p:sp>
      <p:sp>
        <p:nvSpPr>
          <p:cNvPr id="4" name="Slide Number Placeholder 3">
            <a:extLst>
              <a:ext uri="{FF2B5EF4-FFF2-40B4-BE49-F238E27FC236}">
                <a16:creationId xmlns:a16="http://schemas.microsoft.com/office/drawing/2014/main" id="{B85600E1-904A-083A-F78C-E68AAC373476}"/>
              </a:ext>
            </a:extLst>
          </p:cNvPr>
          <p:cNvSpPr>
            <a:spLocks noGrp="1"/>
          </p:cNvSpPr>
          <p:nvPr>
            <p:ph type="sldNum" sz="quarter" idx="12"/>
          </p:nvPr>
        </p:nvSpPr>
        <p:spPr/>
        <p:txBody>
          <a:bodyPr/>
          <a:lstStyle/>
          <a:p>
            <a:fld id="{9D7E10A5-D6BE-49F1-B6B0-3994C46CDFDC}" type="slidenum">
              <a:rPr lang="en-AE" smtClean="0"/>
              <a:pPr/>
              <a:t>27</a:t>
            </a:fld>
            <a:endParaRPr lang="en-AE" dirty="0"/>
          </a:p>
        </p:txBody>
      </p:sp>
    </p:spTree>
    <p:extLst>
      <p:ext uri="{BB962C8B-B14F-4D97-AF65-F5344CB8AC3E}">
        <p14:creationId xmlns:p14="http://schemas.microsoft.com/office/powerpoint/2010/main" val="20063271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4877-7EE3-6C8D-6A44-4D0D9413B901}"/>
              </a:ext>
            </a:extLst>
          </p:cNvPr>
          <p:cNvSpPr>
            <a:spLocks noGrp="1"/>
          </p:cNvSpPr>
          <p:nvPr>
            <p:ph type="title"/>
          </p:nvPr>
        </p:nvSpPr>
        <p:spPr/>
        <p:txBody>
          <a:bodyPr>
            <a:normAutofit/>
          </a:bodyPr>
          <a:lstStyle/>
          <a:p>
            <a:r>
              <a:rPr lang="en-US" sz="5400" b="1" i="0" u="none" strike="noStrike" baseline="0" dirty="0">
                <a:latin typeface="Tahoma,Bold"/>
              </a:rPr>
              <a:t>MODE OF ASSESSMENTS</a:t>
            </a:r>
            <a:endParaRPr lang="en-AE" sz="11500" dirty="0"/>
          </a:p>
        </p:txBody>
      </p:sp>
      <p:graphicFrame>
        <p:nvGraphicFramePr>
          <p:cNvPr id="5" name="Content Placeholder 4">
            <a:extLst>
              <a:ext uri="{FF2B5EF4-FFF2-40B4-BE49-F238E27FC236}">
                <a16:creationId xmlns:a16="http://schemas.microsoft.com/office/drawing/2014/main" id="{4BEB9432-DB33-CDCC-37D3-1C97FC037BF4}"/>
              </a:ext>
            </a:extLst>
          </p:cNvPr>
          <p:cNvGraphicFramePr>
            <a:graphicFrameLocks noGrp="1"/>
          </p:cNvGraphicFramePr>
          <p:nvPr>
            <p:ph idx="1"/>
            <p:extLst>
              <p:ext uri="{D42A27DB-BD31-4B8C-83A1-F6EECF244321}">
                <p14:modId xmlns:p14="http://schemas.microsoft.com/office/powerpoint/2010/main" val="1773560207"/>
              </p:ext>
            </p:extLst>
          </p:nvPr>
        </p:nvGraphicFramePr>
        <p:xfrm>
          <a:off x="838200" y="1825624"/>
          <a:ext cx="10515597" cy="4361815"/>
        </p:xfrm>
        <a:graphic>
          <a:graphicData uri="http://schemas.openxmlformats.org/drawingml/2006/table">
            <a:tbl>
              <a:tblPr firstRow="1" bandRow="1">
                <a:tableStyleId>{5C22544A-7EE6-4342-B048-85BDC9FD1C3A}</a:tableStyleId>
              </a:tblPr>
              <a:tblGrid>
                <a:gridCol w="4759960">
                  <a:extLst>
                    <a:ext uri="{9D8B030D-6E8A-4147-A177-3AD203B41FA5}">
                      <a16:colId xmlns:a16="http://schemas.microsoft.com/office/drawing/2014/main" val="475574126"/>
                    </a:ext>
                  </a:extLst>
                </a:gridCol>
                <a:gridCol w="2499360">
                  <a:extLst>
                    <a:ext uri="{9D8B030D-6E8A-4147-A177-3AD203B41FA5}">
                      <a16:colId xmlns:a16="http://schemas.microsoft.com/office/drawing/2014/main" val="3696497780"/>
                    </a:ext>
                  </a:extLst>
                </a:gridCol>
                <a:gridCol w="3256277">
                  <a:extLst>
                    <a:ext uri="{9D8B030D-6E8A-4147-A177-3AD203B41FA5}">
                      <a16:colId xmlns:a16="http://schemas.microsoft.com/office/drawing/2014/main" val="1627790403"/>
                    </a:ext>
                  </a:extLst>
                </a:gridCol>
              </a:tblGrid>
              <a:tr h="1482404">
                <a:tc>
                  <a:txBody>
                    <a:bodyPr/>
                    <a:lstStyle/>
                    <a:p>
                      <a:pPr algn="ctr" fontAlgn="b"/>
                      <a:r>
                        <a:rPr lang="en-US" sz="4000" b="1" i="0" u="none" strike="noStrike" dirty="0">
                          <a:solidFill>
                            <a:srgbClr val="000000"/>
                          </a:solidFill>
                          <a:effectLst/>
                          <a:latin typeface="Calibri" panose="020F0502020204030204" pitchFamily="34" charset="0"/>
                        </a:rPr>
                        <a:t>Components </a:t>
                      </a:r>
                    </a:p>
                  </a:txBody>
                  <a:tcPr marL="6350" marR="6350" marT="6350" marB="0" anchor="ctr"/>
                </a:tc>
                <a:tc>
                  <a:txBody>
                    <a:bodyPr/>
                    <a:lstStyle/>
                    <a:p>
                      <a:pPr algn="ctr" fontAlgn="b"/>
                      <a:r>
                        <a:rPr lang="en-US" sz="4000" b="1" i="0" u="none" strike="noStrike" dirty="0">
                          <a:solidFill>
                            <a:srgbClr val="000000"/>
                          </a:solidFill>
                          <a:effectLst/>
                          <a:latin typeface="Calibri" panose="020F0502020204030204" pitchFamily="34" charset="0"/>
                        </a:rPr>
                        <a:t>Marks</a:t>
                      </a:r>
                    </a:p>
                  </a:txBody>
                  <a:tcPr marL="6350" marR="6350" marT="6350" marB="0" anchor="ctr"/>
                </a:tc>
                <a:tc>
                  <a:txBody>
                    <a:bodyPr/>
                    <a:lstStyle/>
                    <a:p>
                      <a:pPr algn="ctr" fontAlgn="b"/>
                      <a:endParaRPr lang="en-US" sz="2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08716844"/>
                  </a:ext>
                </a:extLst>
              </a:tr>
              <a:tr h="746676">
                <a:tc>
                  <a:txBody>
                    <a:bodyPr/>
                    <a:lstStyle/>
                    <a:p>
                      <a:pPr algn="ctr" fontAlgn="b"/>
                      <a:r>
                        <a:rPr lang="en-US" sz="2800" b="0" i="0" u="none" strike="noStrike" dirty="0">
                          <a:solidFill>
                            <a:srgbClr val="000000"/>
                          </a:solidFill>
                          <a:effectLst/>
                          <a:latin typeface="Calibri" panose="020F0502020204030204" pitchFamily="34" charset="0"/>
                        </a:rPr>
                        <a:t>Semester Exam</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30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29103006"/>
                  </a:ext>
                </a:extLst>
              </a:tr>
              <a:tr h="746676">
                <a:tc>
                  <a:txBody>
                    <a:bodyPr/>
                    <a:lstStyle/>
                    <a:p>
                      <a:pPr algn="ctr" fontAlgn="b"/>
                      <a:r>
                        <a:rPr lang="en-US" sz="2800" b="0" i="0" u="none" strike="noStrike" dirty="0">
                          <a:solidFill>
                            <a:srgbClr val="000000"/>
                          </a:solidFill>
                          <a:effectLst/>
                          <a:latin typeface="Calibri" panose="020F0502020204030204" pitchFamily="34" charset="0"/>
                        </a:rPr>
                        <a:t>Assignment</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10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14325578"/>
                  </a:ext>
                </a:extLst>
              </a:tr>
              <a:tr h="746676">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Absenteeism &amp; Participation</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10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52910183"/>
                  </a:ext>
                </a:extLst>
              </a:tr>
              <a:tr h="639383">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Final Exam</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50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endParaRPr lang="en-AE" dirty="0"/>
                    </a:p>
                  </a:txBody>
                  <a:tcPr/>
                </a:tc>
                <a:extLst>
                  <a:ext uri="{0D108BD9-81ED-4DB2-BD59-A6C34878D82A}">
                    <a16:rowId xmlns:a16="http://schemas.microsoft.com/office/drawing/2014/main" val="1236857145"/>
                  </a:ext>
                </a:extLst>
              </a:tr>
            </a:tbl>
          </a:graphicData>
        </a:graphic>
      </p:graphicFrame>
      <p:sp>
        <p:nvSpPr>
          <p:cNvPr id="4" name="Slide Number Placeholder 3">
            <a:extLst>
              <a:ext uri="{FF2B5EF4-FFF2-40B4-BE49-F238E27FC236}">
                <a16:creationId xmlns:a16="http://schemas.microsoft.com/office/drawing/2014/main" id="{C6FCD6E5-3556-C515-3D03-C9A5C86C66A1}"/>
              </a:ext>
            </a:extLst>
          </p:cNvPr>
          <p:cNvSpPr>
            <a:spLocks noGrp="1"/>
          </p:cNvSpPr>
          <p:nvPr>
            <p:ph type="sldNum" sz="quarter" idx="12"/>
          </p:nvPr>
        </p:nvSpPr>
        <p:spPr/>
        <p:txBody>
          <a:bodyPr/>
          <a:lstStyle/>
          <a:p>
            <a:fld id="{9D7E10A5-D6BE-49F1-B6B0-3994C46CDFDC}" type="slidenum">
              <a:rPr lang="en-AE" smtClean="0"/>
              <a:pPr/>
              <a:t>3</a:t>
            </a:fld>
            <a:endParaRPr lang="en-AE" dirty="0"/>
          </a:p>
        </p:txBody>
      </p:sp>
    </p:spTree>
    <p:extLst>
      <p:ext uri="{BB962C8B-B14F-4D97-AF65-F5344CB8AC3E}">
        <p14:creationId xmlns:p14="http://schemas.microsoft.com/office/powerpoint/2010/main" val="1562387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CDBF-32D0-6FFD-9B29-BA224C3B176F}"/>
              </a:ext>
            </a:extLst>
          </p:cNvPr>
          <p:cNvSpPr>
            <a:spLocks noGrp="1"/>
          </p:cNvSpPr>
          <p:nvPr>
            <p:ph type="title"/>
          </p:nvPr>
        </p:nvSpPr>
        <p:spPr/>
        <p:txBody>
          <a:bodyPr>
            <a:normAutofit/>
          </a:bodyPr>
          <a:lstStyle/>
          <a:p>
            <a:r>
              <a:rPr lang="en-US" sz="6600" dirty="0"/>
              <a:t>Semester and Final Exams</a:t>
            </a:r>
            <a:endParaRPr lang="en-AE" sz="6600" dirty="0"/>
          </a:p>
        </p:txBody>
      </p:sp>
      <p:sp>
        <p:nvSpPr>
          <p:cNvPr id="4" name="Slide Number Placeholder 3">
            <a:extLst>
              <a:ext uri="{FF2B5EF4-FFF2-40B4-BE49-F238E27FC236}">
                <a16:creationId xmlns:a16="http://schemas.microsoft.com/office/drawing/2014/main" id="{72569D15-BB74-BB86-F1CB-5A621B2D2604}"/>
              </a:ext>
            </a:extLst>
          </p:cNvPr>
          <p:cNvSpPr>
            <a:spLocks noGrp="1"/>
          </p:cNvSpPr>
          <p:nvPr>
            <p:ph type="sldNum" sz="quarter" idx="12"/>
          </p:nvPr>
        </p:nvSpPr>
        <p:spPr/>
        <p:txBody>
          <a:bodyPr/>
          <a:lstStyle/>
          <a:p>
            <a:fld id="{9D7E10A5-D6BE-49F1-B6B0-3994C46CDFDC}" type="slidenum">
              <a:rPr lang="en-AE" smtClean="0"/>
              <a:pPr/>
              <a:t>4</a:t>
            </a:fld>
            <a:endParaRPr lang="en-AE" dirty="0"/>
          </a:p>
        </p:txBody>
      </p:sp>
      <p:graphicFrame>
        <p:nvGraphicFramePr>
          <p:cNvPr id="7" name="Content Placeholder 6">
            <a:extLst>
              <a:ext uri="{FF2B5EF4-FFF2-40B4-BE49-F238E27FC236}">
                <a16:creationId xmlns:a16="http://schemas.microsoft.com/office/drawing/2014/main" id="{A1DAF14D-9855-C2E1-599B-9765E5733463}"/>
              </a:ext>
            </a:extLst>
          </p:cNvPr>
          <p:cNvGraphicFramePr>
            <a:graphicFrameLocks noGrp="1"/>
          </p:cNvGraphicFramePr>
          <p:nvPr>
            <p:ph idx="1"/>
          </p:nvPr>
        </p:nvGraphicFramePr>
        <p:xfrm>
          <a:off x="838200" y="1825625"/>
          <a:ext cx="10515597" cy="4602480"/>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6608472"/>
                    </a:ext>
                  </a:extLst>
                </a:gridCol>
                <a:gridCol w="1666240">
                  <a:extLst>
                    <a:ext uri="{9D8B030D-6E8A-4147-A177-3AD203B41FA5}">
                      <a16:colId xmlns:a16="http://schemas.microsoft.com/office/drawing/2014/main" val="1582377330"/>
                    </a:ext>
                  </a:extLst>
                </a:gridCol>
                <a:gridCol w="7066277">
                  <a:extLst>
                    <a:ext uri="{9D8B030D-6E8A-4147-A177-3AD203B41FA5}">
                      <a16:colId xmlns:a16="http://schemas.microsoft.com/office/drawing/2014/main" val="1420529304"/>
                    </a:ext>
                  </a:extLst>
                </a:gridCol>
              </a:tblGrid>
              <a:tr h="370840">
                <a:tc>
                  <a:txBody>
                    <a:bodyPr/>
                    <a:lstStyle/>
                    <a:p>
                      <a:pPr marL="0" algn="l" defTabSz="914400" rtl="0" eaLnBrk="1" latinLnBrk="0" hangingPunct="1"/>
                      <a:r>
                        <a:rPr lang="en-US" sz="2800" b="1" kern="1200" dirty="0">
                          <a:solidFill>
                            <a:schemeClr val="lt1"/>
                          </a:solidFill>
                          <a:latin typeface="+mn-lt"/>
                          <a:ea typeface="+mn-ea"/>
                          <a:cs typeface="+mn-cs"/>
                        </a:rPr>
                        <a:t>Semester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2800" b="1" kern="1200" dirty="0">
                          <a:solidFill>
                            <a:schemeClr val="lt1"/>
                          </a:solidFill>
                          <a:latin typeface="+mn-lt"/>
                          <a:ea typeface="+mn-ea"/>
                          <a:cs typeface="+mn-cs"/>
                        </a:rPr>
                        <a:t>Final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3200" b="1" kern="1200" dirty="0">
                          <a:solidFill>
                            <a:schemeClr val="lt1"/>
                          </a:solidFill>
                          <a:latin typeface="+mn-lt"/>
                          <a:ea typeface="+mn-ea"/>
                          <a:cs typeface="+mn-cs"/>
                        </a:rPr>
                        <a:t>Types of Questions</a:t>
                      </a:r>
                      <a:endParaRPr lang="en-AE" sz="3200" b="1" kern="1200" dirty="0">
                        <a:solidFill>
                          <a:schemeClr val="lt1"/>
                        </a:solidFill>
                        <a:latin typeface="+mn-lt"/>
                        <a:ea typeface="+mn-ea"/>
                        <a:cs typeface="+mn-cs"/>
                      </a:endParaRPr>
                    </a:p>
                  </a:txBody>
                  <a:tcPr anchor="ctr"/>
                </a:tc>
                <a:extLst>
                  <a:ext uri="{0D108BD9-81ED-4DB2-BD59-A6C34878D82A}">
                    <a16:rowId xmlns:a16="http://schemas.microsoft.com/office/drawing/2014/main" val="37847864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r>
                        <a:rPr lang="en-US" sz="3400" dirty="0"/>
                        <a:t>Multiple-choice questions</a:t>
                      </a:r>
                      <a:endParaRPr lang="en-AE" sz="3400" dirty="0"/>
                    </a:p>
                  </a:txBody>
                  <a:tcPr/>
                </a:tc>
                <a:extLst>
                  <a:ext uri="{0D108BD9-81ED-4DB2-BD59-A6C34878D82A}">
                    <a16:rowId xmlns:a16="http://schemas.microsoft.com/office/drawing/2014/main" val="19512998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r>
                        <a:rPr lang="en-US" sz="3400" dirty="0"/>
                        <a:t>True / False questions</a:t>
                      </a:r>
                      <a:endParaRPr lang="en-AE" sz="3400" dirty="0"/>
                    </a:p>
                  </a:txBody>
                  <a:tcPr/>
                </a:tc>
                <a:extLst>
                  <a:ext uri="{0D108BD9-81ED-4DB2-BD59-A6C34878D82A}">
                    <a16:rowId xmlns:a16="http://schemas.microsoft.com/office/drawing/2014/main" val="4188124367"/>
                  </a:ext>
                </a:extLst>
              </a:tr>
              <a:tr h="370840">
                <a:tc>
                  <a:txBody>
                    <a:bodyPr/>
                    <a:lstStyle/>
                    <a:p>
                      <a:pPr algn="ctr"/>
                      <a:r>
                        <a:rPr lang="en-AE" sz="3200" dirty="0">
                          <a:solidFill>
                            <a:srgbClr val="FF0000"/>
                          </a:solidFill>
                        </a:rPr>
                        <a:t>√</a:t>
                      </a:r>
                    </a:p>
                  </a:txBody>
                  <a:tcPr/>
                </a:tc>
                <a:tc>
                  <a:txBody>
                    <a:bodyPr/>
                    <a:lstStyle/>
                    <a:p>
                      <a:pPr algn="ctr"/>
                      <a:r>
                        <a:rPr lang="en-AE" sz="3200" dirty="0">
                          <a:solidFill>
                            <a:srgbClr val="FF0000"/>
                          </a:solidFill>
                        </a:rPr>
                        <a:t>√</a:t>
                      </a:r>
                    </a:p>
                  </a:txBody>
                  <a:tcPr/>
                </a:tc>
                <a:tc>
                  <a:txBody>
                    <a:bodyPr/>
                    <a:lstStyle/>
                    <a:p>
                      <a:r>
                        <a:rPr lang="en-US" sz="3400" dirty="0"/>
                        <a:t>Match the terms to their explanations </a:t>
                      </a:r>
                      <a:endParaRPr lang="en-AE" sz="3400" dirty="0"/>
                    </a:p>
                  </a:txBody>
                  <a:tcPr/>
                </a:tc>
                <a:extLst>
                  <a:ext uri="{0D108BD9-81ED-4DB2-BD59-A6C34878D82A}">
                    <a16:rowId xmlns:a16="http://schemas.microsoft.com/office/drawing/2014/main" val="381960548"/>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Fill in the blanks </a:t>
                      </a:r>
                      <a:endParaRPr lang="en-AE" sz="3400" dirty="0"/>
                    </a:p>
                  </a:txBody>
                  <a:tcPr/>
                </a:tc>
                <a:extLst>
                  <a:ext uri="{0D108BD9-81ED-4DB2-BD59-A6C34878D82A}">
                    <a16:rowId xmlns:a16="http://schemas.microsoft.com/office/drawing/2014/main" val="2709157335"/>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Definitions</a:t>
                      </a:r>
                      <a:endParaRPr lang="en-AE" sz="3400" dirty="0"/>
                    </a:p>
                  </a:txBody>
                  <a:tcPr/>
                </a:tc>
                <a:extLst>
                  <a:ext uri="{0D108BD9-81ED-4DB2-BD59-A6C34878D82A}">
                    <a16:rowId xmlns:a16="http://schemas.microsoft.com/office/drawing/2014/main" val="3539813439"/>
                  </a:ext>
                </a:extLst>
              </a:tr>
              <a:tr h="370840">
                <a:tc>
                  <a:txBody>
                    <a:bodyPr/>
                    <a:lstStyle/>
                    <a:p>
                      <a:endParaRPr lang="en-A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Short essay questions</a:t>
                      </a:r>
                      <a:endParaRPr lang="en-AE" sz="3400" dirty="0"/>
                    </a:p>
                  </a:txBody>
                  <a:tcPr/>
                </a:tc>
                <a:extLst>
                  <a:ext uri="{0D108BD9-81ED-4DB2-BD59-A6C34878D82A}">
                    <a16:rowId xmlns:a16="http://schemas.microsoft.com/office/drawing/2014/main" val="3949669709"/>
                  </a:ext>
                </a:extLst>
              </a:tr>
            </a:tbl>
          </a:graphicData>
        </a:graphic>
      </p:graphicFrame>
    </p:spTree>
    <p:extLst>
      <p:ext uri="{BB962C8B-B14F-4D97-AF65-F5344CB8AC3E}">
        <p14:creationId xmlns:p14="http://schemas.microsoft.com/office/powerpoint/2010/main" val="279961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2F9F-8AE5-7669-2A55-A7CCEF542A14}"/>
              </a:ext>
            </a:extLst>
          </p:cNvPr>
          <p:cNvSpPr>
            <a:spLocks noGrp="1"/>
          </p:cNvSpPr>
          <p:nvPr>
            <p:ph type="title"/>
          </p:nvPr>
        </p:nvSpPr>
        <p:spPr/>
        <p:txBody>
          <a:bodyPr>
            <a:normAutofit fontScale="90000"/>
          </a:bodyPr>
          <a:lstStyle/>
          <a:p>
            <a:r>
              <a:rPr lang="en-AE" sz="5400" kern="100" dirty="0">
                <a:effectLst/>
                <a:latin typeface="Times New Roman" panose="02020603050405020304" pitchFamily="18" charset="0"/>
                <a:ea typeface="Calibri" panose="020F0502020204030204" pitchFamily="34" charset="0"/>
              </a:rPr>
              <a:t>How to write your assignment in Managerial Reading?</a:t>
            </a:r>
            <a:endParaRPr lang="en-AE" dirty="0"/>
          </a:p>
        </p:txBody>
      </p:sp>
      <p:sp>
        <p:nvSpPr>
          <p:cNvPr id="3" name="Content Placeholder 2">
            <a:extLst>
              <a:ext uri="{FF2B5EF4-FFF2-40B4-BE49-F238E27FC236}">
                <a16:creationId xmlns:a16="http://schemas.microsoft.com/office/drawing/2014/main" id="{7AC4347E-7062-788D-CB9F-C4C0944D5A61}"/>
              </a:ext>
            </a:extLst>
          </p:cNvPr>
          <p:cNvSpPr>
            <a:spLocks noGrp="1"/>
          </p:cNvSpPr>
          <p:nvPr>
            <p:ph sz="half" idx="1"/>
          </p:nvPr>
        </p:nvSpPr>
        <p:spPr>
          <a:custGeom>
            <a:avLst/>
            <a:gdLst>
              <a:gd name="connsiteX0" fmla="*/ 0 w 5181600"/>
              <a:gd name="connsiteY0" fmla="*/ 0 h 4351338"/>
              <a:gd name="connsiteX1" fmla="*/ 472101 w 5181600"/>
              <a:gd name="connsiteY1" fmla="*/ 0 h 4351338"/>
              <a:gd name="connsiteX2" fmla="*/ 1047835 w 5181600"/>
              <a:gd name="connsiteY2" fmla="*/ 0 h 4351338"/>
              <a:gd name="connsiteX3" fmla="*/ 1727200 w 5181600"/>
              <a:gd name="connsiteY3" fmla="*/ 0 h 4351338"/>
              <a:gd name="connsiteX4" fmla="*/ 2406565 w 5181600"/>
              <a:gd name="connsiteY4" fmla="*/ 0 h 4351338"/>
              <a:gd name="connsiteX5" fmla="*/ 2930483 w 5181600"/>
              <a:gd name="connsiteY5" fmla="*/ 0 h 4351338"/>
              <a:gd name="connsiteX6" fmla="*/ 3558032 w 5181600"/>
              <a:gd name="connsiteY6" fmla="*/ 0 h 4351338"/>
              <a:gd name="connsiteX7" fmla="*/ 4185581 w 5181600"/>
              <a:gd name="connsiteY7" fmla="*/ 0 h 4351338"/>
              <a:gd name="connsiteX8" fmla="*/ 4605867 w 5181600"/>
              <a:gd name="connsiteY8" fmla="*/ 0 h 4351338"/>
              <a:gd name="connsiteX9" fmla="*/ 5181600 w 5181600"/>
              <a:gd name="connsiteY9" fmla="*/ 0 h 4351338"/>
              <a:gd name="connsiteX10" fmla="*/ 5181600 w 5181600"/>
              <a:gd name="connsiteY10" fmla="*/ 456890 h 4351338"/>
              <a:gd name="connsiteX11" fmla="*/ 5181600 w 5181600"/>
              <a:gd name="connsiteY11" fmla="*/ 1044321 h 4351338"/>
              <a:gd name="connsiteX12" fmla="*/ 5181600 w 5181600"/>
              <a:gd name="connsiteY12" fmla="*/ 1457698 h 4351338"/>
              <a:gd name="connsiteX13" fmla="*/ 5181600 w 5181600"/>
              <a:gd name="connsiteY13" fmla="*/ 2001615 h 4351338"/>
              <a:gd name="connsiteX14" fmla="*/ 5181600 w 5181600"/>
              <a:gd name="connsiteY14" fmla="*/ 2502019 h 4351338"/>
              <a:gd name="connsiteX15" fmla="*/ 5181600 w 5181600"/>
              <a:gd name="connsiteY15" fmla="*/ 3089450 h 4351338"/>
              <a:gd name="connsiteX16" fmla="*/ 5181600 w 5181600"/>
              <a:gd name="connsiteY16" fmla="*/ 3589854 h 4351338"/>
              <a:gd name="connsiteX17" fmla="*/ 5181600 w 5181600"/>
              <a:gd name="connsiteY17" fmla="*/ 4351338 h 4351338"/>
              <a:gd name="connsiteX18" fmla="*/ 4657683 w 5181600"/>
              <a:gd name="connsiteY18" fmla="*/ 4351338 h 4351338"/>
              <a:gd name="connsiteX19" fmla="*/ 4237397 w 5181600"/>
              <a:gd name="connsiteY19" fmla="*/ 4351338 h 4351338"/>
              <a:gd name="connsiteX20" fmla="*/ 3609848 w 5181600"/>
              <a:gd name="connsiteY20" fmla="*/ 4351338 h 4351338"/>
              <a:gd name="connsiteX21" fmla="*/ 3085931 w 5181600"/>
              <a:gd name="connsiteY21" fmla="*/ 4351338 h 4351338"/>
              <a:gd name="connsiteX22" fmla="*/ 2562013 w 5181600"/>
              <a:gd name="connsiteY22" fmla="*/ 4351338 h 4351338"/>
              <a:gd name="connsiteX23" fmla="*/ 1986280 w 5181600"/>
              <a:gd name="connsiteY23" fmla="*/ 4351338 h 4351338"/>
              <a:gd name="connsiteX24" fmla="*/ 1410547 w 5181600"/>
              <a:gd name="connsiteY24" fmla="*/ 4351338 h 4351338"/>
              <a:gd name="connsiteX25" fmla="*/ 990261 w 5181600"/>
              <a:gd name="connsiteY25" fmla="*/ 4351338 h 4351338"/>
              <a:gd name="connsiteX26" fmla="*/ 0 w 5181600"/>
              <a:gd name="connsiteY26" fmla="*/ 4351338 h 4351338"/>
              <a:gd name="connsiteX27" fmla="*/ 0 w 5181600"/>
              <a:gd name="connsiteY27" fmla="*/ 3850934 h 4351338"/>
              <a:gd name="connsiteX28" fmla="*/ 0 w 5181600"/>
              <a:gd name="connsiteY28" fmla="*/ 3263504 h 4351338"/>
              <a:gd name="connsiteX29" fmla="*/ 0 w 5181600"/>
              <a:gd name="connsiteY29" fmla="*/ 2763100 h 4351338"/>
              <a:gd name="connsiteX30" fmla="*/ 0 w 5181600"/>
              <a:gd name="connsiteY30" fmla="*/ 2349723 h 4351338"/>
              <a:gd name="connsiteX31" fmla="*/ 0 w 5181600"/>
              <a:gd name="connsiteY31" fmla="*/ 1762292 h 4351338"/>
              <a:gd name="connsiteX32" fmla="*/ 0 w 5181600"/>
              <a:gd name="connsiteY32" fmla="*/ 1305401 h 4351338"/>
              <a:gd name="connsiteX33" fmla="*/ 0 w 5181600"/>
              <a:gd name="connsiteY33" fmla="*/ 761484 h 4351338"/>
              <a:gd name="connsiteX34" fmla="*/ 0 w 5181600"/>
              <a:gd name="connsiteY3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81600" h="4351338" fill="none" extrusionOk="0">
                <a:moveTo>
                  <a:pt x="0" y="0"/>
                </a:moveTo>
                <a:cubicBezTo>
                  <a:pt x="147703" y="-26591"/>
                  <a:pt x="347145" y="5423"/>
                  <a:pt x="472101" y="0"/>
                </a:cubicBezTo>
                <a:cubicBezTo>
                  <a:pt x="597057" y="-5423"/>
                  <a:pt x="926945" y="8315"/>
                  <a:pt x="1047835" y="0"/>
                </a:cubicBezTo>
                <a:cubicBezTo>
                  <a:pt x="1168725" y="-8315"/>
                  <a:pt x="1552030" y="40867"/>
                  <a:pt x="1727200" y="0"/>
                </a:cubicBezTo>
                <a:cubicBezTo>
                  <a:pt x="1902371" y="-40867"/>
                  <a:pt x="2235695" y="15089"/>
                  <a:pt x="2406565" y="0"/>
                </a:cubicBezTo>
                <a:cubicBezTo>
                  <a:pt x="2577436" y="-15089"/>
                  <a:pt x="2737188" y="21004"/>
                  <a:pt x="2930483" y="0"/>
                </a:cubicBezTo>
                <a:cubicBezTo>
                  <a:pt x="3123778" y="-21004"/>
                  <a:pt x="3332506" y="37499"/>
                  <a:pt x="3558032" y="0"/>
                </a:cubicBezTo>
                <a:cubicBezTo>
                  <a:pt x="3783558" y="-37499"/>
                  <a:pt x="4024730" y="47654"/>
                  <a:pt x="4185581" y="0"/>
                </a:cubicBezTo>
                <a:cubicBezTo>
                  <a:pt x="4346432" y="-47654"/>
                  <a:pt x="4509403" y="21413"/>
                  <a:pt x="4605867" y="0"/>
                </a:cubicBezTo>
                <a:cubicBezTo>
                  <a:pt x="4702331" y="-21413"/>
                  <a:pt x="5059581" y="46167"/>
                  <a:pt x="5181600" y="0"/>
                </a:cubicBezTo>
                <a:cubicBezTo>
                  <a:pt x="5206504" y="176040"/>
                  <a:pt x="5142039" y="252884"/>
                  <a:pt x="5181600" y="456890"/>
                </a:cubicBezTo>
                <a:cubicBezTo>
                  <a:pt x="5221161" y="660896"/>
                  <a:pt x="5164250" y="902298"/>
                  <a:pt x="5181600" y="1044321"/>
                </a:cubicBezTo>
                <a:cubicBezTo>
                  <a:pt x="5198950" y="1186344"/>
                  <a:pt x="5156651" y="1279591"/>
                  <a:pt x="5181600" y="1457698"/>
                </a:cubicBezTo>
                <a:cubicBezTo>
                  <a:pt x="5206549" y="1635805"/>
                  <a:pt x="5149025" y="1780186"/>
                  <a:pt x="5181600" y="2001615"/>
                </a:cubicBezTo>
                <a:cubicBezTo>
                  <a:pt x="5214175" y="2223044"/>
                  <a:pt x="5125760" y="2253202"/>
                  <a:pt x="5181600" y="2502019"/>
                </a:cubicBezTo>
                <a:cubicBezTo>
                  <a:pt x="5237440" y="2750836"/>
                  <a:pt x="5178873" y="2893910"/>
                  <a:pt x="5181600" y="3089450"/>
                </a:cubicBezTo>
                <a:cubicBezTo>
                  <a:pt x="5184327" y="3284990"/>
                  <a:pt x="5124345" y="3432816"/>
                  <a:pt x="5181600" y="3589854"/>
                </a:cubicBezTo>
                <a:cubicBezTo>
                  <a:pt x="5238855" y="3746892"/>
                  <a:pt x="5180977" y="4087208"/>
                  <a:pt x="5181600" y="4351338"/>
                </a:cubicBezTo>
                <a:cubicBezTo>
                  <a:pt x="5015808" y="4361937"/>
                  <a:pt x="4878203" y="4299660"/>
                  <a:pt x="4657683" y="4351338"/>
                </a:cubicBezTo>
                <a:cubicBezTo>
                  <a:pt x="4437163" y="4403016"/>
                  <a:pt x="4376862" y="4319095"/>
                  <a:pt x="4237397" y="4351338"/>
                </a:cubicBezTo>
                <a:cubicBezTo>
                  <a:pt x="4097932" y="4383581"/>
                  <a:pt x="3761381" y="4297130"/>
                  <a:pt x="3609848" y="4351338"/>
                </a:cubicBezTo>
                <a:cubicBezTo>
                  <a:pt x="3458315" y="4405546"/>
                  <a:pt x="3207673" y="4345212"/>
                  <a:pt x="3085931" y="4351338"/>
                </a:cubicBezTo>
                <a:cubicBezTo>
                  <a:pt x="2964189" y="4357464"/>
                  <a:pt x="2745064" y="4290092"/>
                  <a:pt x="2562013" y="4351338"/>
                </a:cubicBezTo>
                <a:cubicBezTo>
                  <a:pt x="2378962" y="4412584"/>
                  <a:pt x="2137890" y="4288914"/>
                  <a:pt x="1986280" y="4351338"/>
                </a:cubicBezTo>
                <a:cubicBezTo>
                  <a:pt x="1834670" y="4413762"/>
                  <a:pt x="1667063" y="4346268"/>
                  <a:pt x="1410547" y="4351338"/>
                </a:cubicBezTo>
                <a:cubicBezTo>
                  <a:pt x="1154031" y="4356408"/>
                  <a:pt x="1183944" y="4328449"/>
                  <a:pt x="990261" y="4351338"/>
                </a:cubicBezTo>
                <a:cubicBezTo>
                  <a:pt x="796578" y="4374227"/>
                  <a:pt x="203687" y="4351008"/>
                  <a:pt x="0" y="4351338"/>
                </a:cubicBezTo>
                <a:cubicBezTo>
                  <a:pt x="-48532" y="4127946"/>
                  <a:pt x="42457" y="4061853"/>
                  <a:pt x="0" y="3850934"/>
                </a:cubicBezTo>
                <a:cubicBezTo>
                  <a:pt x="-42457" y="3640015"/>
                  <a:pt x="46705" y="3393444"/>
                  <a:pt x="0" y="3263504"/>
                </a:cubicBezTo>
                <a:cubicBezTo>
                  <a:pt x="-46705" y="3133564"/>
                  <a:pt x="14662" y="2872108"/>
                  <a:pt x="0" y="2763100"/>
                </a:cubicBezTo>
                <a:cubicBezTo>
                  <a:pt x="-14662" y="2654092"/>
                  <a:pt x="21089" y="2461200"/>
                  <a:pt x="0" y="2349723"/>
                </a:cubicBezTo>
                <a:cubicBezTo>
                  <a:pt x="-21089" y="2238246"/>
                  <a:pt x="68772" y="1996860"/>
                  <a:pt x="0" y="1762292"/>
                </a:cubicBezTo>
                <a:cubicBezTo>
                  <a:pt x="-68772" y="1527724"/>
                  <a:pt x="21302" y="1438354"/>
                  <a:pt x="0" y="1305401"/>
                </a:cubicBezTo>
                <a:cubicBezTo>
                  <a:pt x="-21302" y="1172448"/>
                  <a:pt x="9815" y="1021156"/>
                  <a:pt x="0" y="761484"/>
                </a:cubicBezTo>
                <a:cubicBezTo>
                  <a:pt x="-9815" y="501812"/>
                  <a:pt x="11968" y="274618"/>
                  <a:pt x="0" y="0"/>
                </a:cubicBezTo>
                <a:close/>
              </a:path>
              <a:path w="5181600" h="4351338" stroke="0" extrusionOk="0">
                <a:moveTo>
                  <a:pt x="0" y="0"/>
                </a:moveTo>
                <a:cubicBezTo>
                  <a:pt x="142700" y="-45210"/>
                  <a:pt x="213497" y="12079"/>
                  <a:pt x="420285" y="0"/>
                </a:cubicBezTo>
                <a:cubicBezTo>
                  <a:pt x="627073" y="-12079"/>
                  <a:pt x="735325" y="40424"/>
                  <a:pt x="892387" y="0"/>
                </a:cubicBezTo>
                <a:cubicBezTo>
                  <a:pt x="1049449" y="-40424"/>
                  <a:pt x="1240014" y="37796"/>
                  <a:pt x="1416304" y="0"/>
                </a:cubicBezTo>
                <a:cubicBezTo>
                  <a:pt x="1592594" y="-37796"/>
                  <a:pt x="1678135" y="12859"/>
                  <a:pt x="1836589" y="0"/>
                </a:cubicBezTo>
                <a:cubicBezTo>
                  <a:pt x="1995044" y="-12859"/>
                  <a:pt x="2156272" y="38749"/>
                  <a:pt x="2412323" y="0"/>
                </a:cubicBezTo>
                <a:cubicBezTo>
                  <a:pt x="2668374" y="-38749"/>
                  <a:pt x="2732022" y="28918"/>
                  <a:pt x="2884424" y="0"/>
                </a:cubicBezTo>
                <a:cubicBezTo>
                  <a:pt x="3036826" y="-28918"/>
                  <a:pt x="3169654" y="28708"/>
                  <a:pt x="3356525" y="0"/>
                </a:cubicBezTo>
                <a:cubicBezTo>
                  <a:pt x="3543396" y="-28708"/>
                  <a:pt x="3804552" y="64017"/>
                  <a:pt x="3984075" y="0"/>
                </a:cubicBezTo>
                <a:cubicBezTo>
                  <a:pt x="4163598" y="-64017"/>
                  <a:pt x="4341864" y="41071"/>
                  <a:pt x="4456176" y="0"/>
                </a:cubicBezTo>
                <a:cubicBezTo>
                  <a:pt x="4570488" y="-41071"/>
                  <a:pt x="5017313" y="71393"/>
                  <a:pt x="5181600" y="0"/>
                </a:cubicBezTo>
                <a:cubicBezTo>
                  <a:pt x="5219611" y="208818"/>
                  <a:pt x="5140715" y="432640"/>
                  <a:pt x="5181600" y="543917"/>
                </a:cubicBezTo>
                <a:cubicBezTo>
                  <a:pt x="5222485" y="655194"/>
                  <a:pt x="5135541" y="942577"/>
                  <a:pt x="5181600" y="1131348"/>
                </a:cubicBezTo>
                <a:cubicBezTo>
                  <a:pt x="5227659" y="1320119"/>
                  <a:pt x="5168159" y="1362079"/>
                  <a:pt x="5181600" y="1544725"/>
                </a:cubicBezTo>
                <a:cubicBezTo>
                  <a:pt x="5195041" y="1727371"/>
                  <a:pt x="5166713" y="1993448"/>
                  <a:pt x="5181600" y="2175669"/>
                </a:cubicBezTo>
                <a:cubicBezTo>
                  <a:pt x="5196487" y="2357890"/>
                  <a:pt x="5142745" y="2567789"/>
                  <a:pt x="5181600" y="2676073"/>
                </a:cubicBezTo>
                <a:cubicBezTo>
                  <a:pt x="5220455" y="2784357"/>
                  <a:pt x="5130062" y="3017681"/>
                  <a:pt x="5181600" y="3176477"/>
                </a:cubicBezTo>
                <a:cubicBezTo>
                  <a:pt x="5233138" y="3335273"/>
                  <a:pt x="5168570" y="3452098"/>
                  <a:pt x="5181600" y="3676881"/>
                </a:cubicBezTo>
                <a:cubicBezTo>
                  <a:pt x="5194630" y="3901664"/>
                  <a:pt x="5119570" y="4147986"/>
                  <a:pt x="5181600" y="4351338"/>
                </a:cubicBezTo>
                <a:cubicBezTo>
                  <a:pt x="5029916" y="4356612"/>
                  <a:pt x="4685238" y="4292798"/>
                  <a:pt x="4502235" y="4351338"/>
                </a:cubicBezTo>
                <a:cubicBezTo>
                  <a:pt x="4319232" y="4409878"/>
                  <a:pt x="4223907" y="4324387"/>
                  <a:pt x="4081949" y="4351338"/>
                </a:cubicBezTo>
                <a:cubicBezTo>
                  <a:pt x="3939991" y="4378289"/>
                  <a:pt x="3719704" y="4346184"/>
                  <a:pt x="3454400" y="4351338"/>
                </a:cubicBezTo>
                <a:cubicBezTo>
                  <a:pt x="3189096" y="4356492"/>
                  <a:pt x="3010310" y="4325841"/>
                  <a:pt x="2878667" y="4351338"/>
                </a:cubicBezTo>
                <a:cubicBezTo>
                  <a:pt x="2747024" y="4376835"/>
                  <a:pt x="2624923" y="4327182"/>
                  <a:pt x="2406565" y="4351338"/>
                </a:cubicBezTo>
                <a:cubicBezTo>
                  <a:pt x="2188207" y="4375494"/>
                  <a:pt x="1912278" y="4317874"/>
                  <a:pt x="1779016" y="4351338"/>
                </a:cubicBezTo>
                <a:cubicBezTo>
                  <a:pt x="1645754" y="4384802"/>
                  <a:pt x="1417009" y="4338183"/>
                  <a:pt x="1151467" y="4351338"/>
                </a:cubicBezTo>
                <a:cubicBezTo>
                  <a:pt x="885925" y="4364493"/>
                  <a:pt x="520126" y="4250830"/>
                  <a:pt x="0" y="4351338"/>
                </a:cubicBezTo>
                <a:cubicBezTo>
                  <a:pt x="-59347" y="4113996"/>
                  <a:pt x="1799" y="3969486"/>
                  <a:pt x="0" y="3720394"/>
                </a:cubicBezTo>
                <a:cubicBezTo>
                  <a:pt x="-1799" y="3471302"/>
                  <a:pt x="11857" y="3224444"/>
                  <a:pt x="0" y="3089450"/>
                </a:cubicBezTo>
                <a:cubicBezTo>
                  <a:pt x="-11857" y="2954456"/>
                  <a:pt x="3160" y="2593834"/>
                  <a:pt x="0" y="2458506"/>
                </a:cubicBezTo>
                <a:cubicBezTo>
                  <a:pt x="-3160" y="2323178"/>
                  <a:pt x="32870" y="2134820"/>
                  <a:pt x="0" y="1914589"/>
                </a:cubicBezTo>
                <a:cubicBezTo>
                  <a:pt x="-32870" y="1694358"/>
                  <a:pt x="4614" y="1635725"/>
                  <a:pt x="0" y="1414185"/>
                </a:cubicBezTo>
                <a:cubicBezTo>
                  <a:pt x="-4614" y="1192645"/>
                  <a:pt x="32122" y="1097624"/>
                  <a:pt x="0" y="826754"/>
                </a:cubicBezTo>
                <a:cubicBezTo>
                  <a:pt x="-32122" y="555884"/>
                  <a:pt x="4893" y="392645"/>
                  <a:pt x="0" y="0"/>
                </a:cubicBezTo>
                <a:close/>
              </a:path>
            </a:pathLst>
          </a:custGeom>
          <a:ln>
            <a:solidFill>
              <a:schemeClr val="tx1"/>
            </a:solidFill>
            <a:extLst>
              <a:ext uri="{C807C97D-BFC1-408E-A445-0C87EB9F89A2}">
                <ask:lineSketchStyleProps xmlns:ask="http://schemas.microsoft.com/office/drawing/2018/sketchyshapes" sd="3929964252">
                  <ask:type>
                    <ask:lineSketchScribble/>
                  </ask:type>
                </ask:lineSketchStyleProps>
              </a:ext>
            </a:extLst>
          </a:ln>
          <a:effectLst>
            <a:glow rad="228600">
              <a:schemeClr val="accent6">
                <a:satMod val="175000"/>
                <a:alpha val="40000"/>
              </a:schemeClr>
            </a:glow>
          </a:effectLst>
        </p:spPr>
        <p:txBody>
          <a:bodyPr>
            <a:normAutofit fontScale="85000" lnSpcReduction="20000"/>
          </a:bodyPr>
          <a:lstStyle/>
          <a:p>
            <a:pPr marL="342900" lvl="0" indent="-342900" rtl="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Go to Salem Al-</a:t>
            </a:r>
            <a:r>
              <a:rPr lang="en-AE" sz="2400" kern="100" dirty="0" err="1">
                <a:effectLst/>
                <a:latin typeface="Times New Roman" panose="02020603050405020304" pitchFamily="18" charset="0"/>
                <a:ea typeface="Calibri" panose="020F0502020204030204" pitchFamily="34" charset="0"/>
              </a:rPr>
              <a:t>Jundi’s</a:t>
            </a:r>
            <a:r>
              <a:rPr lang="en-AE" sz="2400" kern="100" dirty="0">
                <a:effectLst/>
                <a:latin typeface="Times New Roman" panose="02020603050405020304" pitchFamily="18" charset="0"/>
                <a:ea typeface="Calibri" panose="020F0502020204030204" pitchFamily="34" charset="0"/>
              </a:rPr>
              <a:t> </a:t>
            </a:r>
            <a:r>
              <a:rPr lang="en-AE" sz="2400" u="sng" kern="100" dirty="0">
                <a:solidFill>
                  <a:srgbClr val="0563C1"/>
                </a:solidFill>
                <a:effectLst/>
                <a:latin typeface="Times New Roman" panose="02020603050405020304" pitchFamily="18" charset="0"/>
                <a:ea typeface="Calibri" panose="020F0502020204030204" pitchFamily="34" charset="0"/>
                <a:hlinkClick r:id="rId2"/>
              </a:rPr>
              <a:t>YouTube channel</a:t>
            </a:r>
            <a:r>
              <a:rPr lang="en-AE" sz="2400" kern="100" dirty="0">
                <a:effectLst/>
                <a:latin typeface="Times New Roman" panose="02020603050405020304" pitchFamily="18" charset="0"/>
                <a:ea typeface="Calibri" panose="020F0502020204030204" pitchFamily="34" charset="0"/>
              </a:rPr>
              <a:t>.</a:t>
            </a:r>
          </a:p>
          <a:p>
            <a:pPr lvl="0" rtl="0">
              <a:lnSpc>
                <a:spcPct val="107000"/>
              </a:lnSpc>
            </a:pPr>
            <a:endParaRPr lang="en-AE" sz="2400" kern="100" dirty="0">
              <a:effectLst/>
              <a:latin typeface="Times New Roman" panose="02020603050405020304" pitchFamily="18" charset="0"/>
              <a:ea typeface="Calibri" panose="020F0502020204030204" pitchFamily="34" charset="0"/>
            </a:endParaRPr>
          </a:p>
          <a:p>
            <a:pPr marL="342900" lvl="0" indent="-342900">
              <a:lnSpc>
                <a:spcPct val="107000"/>
              </a:lnSpc>
              <a:buFont typeface="Arial" panose="020B0604020202020204" pitchFamily="34" charset="0"/>
              <a:buChar char="•"/>
            </a:pPr>
            <a:r>
              <a:rPr lang="en-AE" sz="2400" kern="100" dirty="0">
                <a:solidFill>
                  <a:srgbClr val="0070C0"/>
                </a:solidFill>
                <a:effectLst/>
                <a:latin typeface="Times New Roman" panose="02020603050405020304" pitchFamily="18" charset="0"/>
                <a:ea typeface="Calibri" panose="020F0502020204030204" pitchFamily="34" charset="0"/>
              </a:rPr>
              <a:t>Select one video clip among 49 videos in Microeconomics and Macroeconomics.</a:t>
            </a:r>
          </a:p>
          <a:p>
            <a:pPr marL="342900" lvl="0" indent="-34290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Listen and then write an article of one page about the video you selected.</a:t>
            </a:r>
          </a:p>
          <a:p>
            <a:pPr marL="342900" lvl="0" indent="-342900">
              <a:lnSpc>
                <a:spcPct val="107000"/>
              </a:lnSpc>
              <a:buFont typeface="Arial" panose="020B0604020202020204" pitchFamily="34" charset="0"/>
              <a:buChar char="•"/>
            </a:pPr>
            <a:r>
              <a:rPr lang="en-AE" sz="2400" kern="100" dirty="0">
                <a:solidFill>
                  <a:srgbClr val="0070C0"/>
                </a:solidFill>
                <a:effectLst/>
                <a:latin typeface="Times New Roman" panose="02020603050405020304" pitchFamily="18" charset="0"/>
                <a:ea typeface="Calibri" panose="020F0502020204030204" pitchFamily="34" charset="0"/>
              </a:rPr>
              <a:t>Write your full name and section (morning or evening) in the first line.</a:t>
            </a:r>
          </a:p>
          <a:p>
            <a:pPr lvl="0">
              <a:lnSpc>
                <a:spcPct val="107000"/>
              </a:lnSpc>
            </a:pPr>
            <a:endParaRPr lang="en-AE" sz="2400" kern="100" dirty="0">
              <a:effectLst/>
              <a:latin typeface="Times New Roman" panose="02020603050405020304" pitchFamily="18" charset="0"/>
              <a:ea typeface="Calibri" panose="020F0502020204030204" pitchFamily="34" charset="0"/>
            </a:endParaRPr>
          </a:p>
          <a:p>
            <a:pPr marL="342900" lvl="0" indent="-342900">
              <a:lnSpc>
                <a:spcPct val="107000"/>
              </a:lnSpc>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Write the video’s title in the second line.</a:t>
            </a:r>
          </a:p>
          <a:p>
            <a:pPr marL="342900" lvl="0" indent="-342900">
              <a:lnSpc>
                <a:spcPct val="107000"/>
              </a:lnSpc>
              <a:spcAft>
                <a:spcPts val="800"/>
              </a:spcAft>
              <a:buFont typeface="Arial" panose="020B0604020202020204" pitchFamily="34" charset="0"/>
              <a:buChar char="•"/>
            </a:pPr>
            <a:r>
              <a:rPr lang="en-AE" sz="2400" kern="100" dirty="0">
                <a:effectLst/>
                <a:latin typeface="Times New Roman" panose="02020603050405020304" pitchFamily="18" charset="0"/>
                <a:ea typeface="Calibri" panose="020F0502020204030204" pitchFamily="34" charset="0"/>
              </a:rPr>
              <a:t>The article should include </a:t>
            </a:r>
            <a:r>
              <a:rPr lang="en-AE" sz="2400" u="sng" kern="100" dirty="0">
                <a:solidFill>
                  <a:srgbClr val="0563C1"/>
                </a:solidFill>
                <a:effectLst/>
                <a:latin typeface="Times New Roman" panose="02020603050405020304" pitchFamily="18" charset="0"/>
                <a:ea typeface="Calibri" panose="020F0502020204030204" pitchFamily="34" charset="0"/>
                <a:hlinkClick r:id="rId3"/>
              </a:rPr>
              <a:t>an introduction, sections, and a conclusion</a:t>
            </a:r>
            <a:r>
              <a:rPr lang="en-AE" sz="2400" kern="100" dirty="0">
                <a:effectLst/>
                <a:latin typeface="Times New Roman" panose="02020603050405020304" pitchFamily="18" charset="0"/>
                <a:ea typeface="Calibri" panose="020F0502020204030204" pitchFamily="34" charset="0"/>
              </a:rPr>
              <a:t>.</a:t>
            </a:r>
          </a:p>
        </p:txBody>
      </p:sp>
      <p:sp>
        <p:nvSpPr>
          <p:cNvPr id="4" name="Content Placeholder 3">
            <a:extLst>
              <a:ext uri="{FF2B5EF4-FFF2-40B4-BE49-F238E27FC236}">
                <a16:creationId xmlns:a16="http://schemas.microsoft.com/office/drawing/2014/main" id="{F46AB437-B370-4BE8-69B1-1CE0D44B95A8}"/>
              </a:ext>
            </a:extLst>
          </p:cNvPr>
          <p:cNvSpPr>
            <a:spLocks noGrp="1"/>
          </p:cNvSpPr>
          <p:nvPr>
            <p:ph sz="half" idx="2"/>
          </p:nvPr>
        </p:nvSpPr>
        <p:spPr>
          <a:custGeom>
            <a:avLst/>
            <a:gdLst>
              <a:gd name="connsiteX0" fmla="*/ 0 w 5181600"/>
              <a:gd name="connsiteY0" fmla="*/ 0 h 4351338"/>
              <a:gd name="connsiteX1" fmla="*/ 420285 w 5181600"/>
              <a:gd name="connsiteY1" fmla="*/ 0 h 4351338"/>
              <a:gd name="connsiteX2" fmla="*/ 1099651 w 5181600"/>
              <a:gd name="connsiteY2" fmla="*/ 0 h 4351338"/>
              <a:gd name="connsiteX3" fmla="*/ 1623568 w 5181600"/>
              <a:gd name="connsiteY3" fmla="*/ 0 h 4351338"/>
              <a:gd name="connsiteX4" fmla="*/ 2147485 w 5181600"/>
              <a:gd name="connsiteY4" fmla="*/ 0 h 4351338"/>
              <a:gd name="connsiteX5" fmla="*/ 2567771 w 5181600"/>
              <a:gd name="connsiteY5" fmla="*/ 0 h 4351338"/>
              <a:gd name="connsiteX6" fmla="*/ 3247136 w 5181600"/>
              <a:gd name="connsiteY6" fmla="*/ 0 h 4351338"/>
              <a:gd name="connsiteX7" fmla="*/ 3667421 w 5181600"/>
              <a:gd name="connsiteY7" fmla="*/ 0 h 4351338"/>
              <a:gd name="connsiteX8" fmla="*/ 4087707 w 5181600"/>
              <a:gd name="connsiteY8" fmla="*/ 0 h 4351338"/>
              <a:gd name="connsiteX9" fmla="*/ 5181600 w 5181600"/>
              <a:gd name="connsiteY9" fmla="*/ 0 h 4351338"/>
              <a:gd name="connsiteX10" fmla="*/ 5181600 w 5181600"/>
              <a:gd name="connsiteY10" fmla="*/ 630944 h 4351338"/>
              <a:gd name="connsiteX11" fmla="*/ 5181600 w 5181600"/>
              <a:gd name="connsiteY11" fmla="*/ 1131348 h 4351338"/>
              <a:gd name="connsiteX12" fmla="*/ 5181600 w 5181600"/>
              <a:gd name="connsiteY12" fmla="*/ 1718779 h 4351338"/>
              <a:gd name="connsiteX13" fmla="*/ 5181600 w 5181600"/>
              <a:gd name="connsiteY13" fmla="*/ 2306209 h 4351338"/>
              <a:gd name="connsiteX14" fmla="*/ 5181600 w 5181600"/>
              <a:gd name="connsiteY14" fmla="*/ 2850126 h 4351338"/>
              <a:gd name="connsiteX15" fmla="*/ 5181600 w 5181600"/>
              <a:gd name="connsiteY15" fmla="*/ 3481070 h 4351338"/>
              <a:gd name="connsiteX16" fmla="*/ 5181600 w 5181600"/>
              <a:gd name="connsiteY16" fmla="*/ 4351338 h 4351338"/>
              <a:gd name="connsiteX17" fmla="*/ 4709499 w 5181600"/>
              <a:gd name="connsiteY17" fmla="*/ 4351338 h 4351338"/>
              <a:gd name="connsiteX18" fmla="*/ 4081949 w 5181600"/>
              <a:gd name="connsiteY18" fmla="*/ 4351338 h 4351338"/>
              <a:gd name="connsiteX19" fmla="*/ 3558032 w 5181600"/>
              <a:gd name="connsiteY19" fmla="*/ 4351338 h 4351338"/>
              <a:gd name="connsiteX20" fmla="*/ 3085931 w 5181600"/>
              <a:gd name="connsiteY20" fmla="*/ 4351338 h 4351338"/>
              <a:gd name="connsiteX21" fmla="*/ 2562013 w 5181600"/>
              <a:gd name="connsiteY21" fmla="*/ 4351338 h 4351338"/>
              <a:gd name="connsiteX22" fmla="*/ 2089912 w 5181600"/>
              <a:gd name="connsiteY22" fmla="*/ 4351338 h 4351338"/>
              <a:gd name="connsiteX23" fmla="*/ 1410547 w 5181600"/>
              <a:gd name="connsiteY23" fmla="*/ 4351338 h 4351338"/>
              <a:gd name="connsiteX24" fmla="*/ 990261 w 5181600"/>
              <a:gd name="connsiteY24" fmla="*/ 4351338 h 4351338"/>
              <a:gd name="connsiteX25" fmla="*/ 0 w 5181600"/>
              <a:gd name="connsiteY25" fmla="*/ 4351338 h 4351338"/>
              <a:gd name="connsiteX26" fmla="*/ 0 w 5181600"/>
              <a:gd name="connsiteY26" fmla="*/ 3894448 h 4351338"/>
              <a:gd name="connsiteX27" fmla="*/ 0 w 5181600"/>
              <a:gd name="connsiteY27" fmla="*/ 3481070 h 4351338"/>
              <a:gd name="connsiteX28" fmla="*/ 0 w 5181600"/>
              <a:gd name="connsiteY28" fmla="*/ 2937153 h 4351338"/>
              <a:gd name="connsiteX29" fmla="*/ 0 w 5181600"/>
              <a:gd name="connsiteY29" fmla="*/ 2306209 h 4351338"/>
              <a:gd name="connsiteX30" fmla="*/ 0 w 5181600"/>
              <a:gd name="connsiteY30" fmla="*/ 1805805 h 4351338"/>
              <a:gd name="connsiteX31" fmla="*/ 0 w 5181600"/>
              <a:gd name="connsiteY31" fmla="*/ 1218375 h 4351338"/>
              <a:gd name="connsiteX32" fmla="*/ 0 w 5181600"/>
              <a:gd name="connsiteY32" fmla="*/ 587431 h 4351338"/>
              <a:gd name="connsiteX33" fmla="*/ 0 w 5181600"/>
              <a:gd name="connsiteY3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81600" h="4351338" fill="none" extrusionOk="0">
                <a:moveTo>
                  <a:pt x="0" y="0"/>
                </a:moveTo>
                <a:cubicBezTo>
                  <a:pt x="86979" y="-46986"/>
                  <a:pt x="334653" y="16217"/>
                  <a:pt x="420285" y="0"/>
                </a:cubicBezTo>
                <a:cubicBezTo>
                  <a:pt x="505918" y="-16217"/>
                  <a:pt x="774609" y="43240"/>
                  <a:pt x="1099651" y="0"/>
                </a:cubicBezTo>
                <a:cubicBezTo>
                  <a:pt x="1424693" y="-43240"/>
                  <a:pt x="1486830" y="42752"/>
                  <a:pt x="1623568" y="0"/>
                </a:cubicBezTo>
                <a:cubicBezTo>
                  <a:pt x="1760306" y="-42752"/>
                  <a:pt x="1989734" y="14859"/>
                  <a:pt x="2147485" y="0"/>
                </a:cubicBezTo>
                <a:cubicBezTo>
                  <a:pt x="2305236" y="-14859"/>
                  <a:pt x="2368682" y="47983"/>
                  <a:pt x="2567771" y="0"/>
                </a:cubicBezTo>
                <a:cubicBezTo>
                  <a:pt x="2766860" y="-47983"/>
                  <a:pt x="3107005" y="5532"/>
                  <a:pt x="3247136" y="0"/>
                </a:cubicBezTo>
                <a:cubicBezTo>
                  <a:pt x="3387267" y="-5532"/>
                  <a:pt x="3543977" y="27111"/>
                  <a:pt x="3667421" y="0"/>
                </a:cubicBezTo>
                <a:cubicBezTo>
                  <a:pt x="3790866" y="-27111"/>
                  <a:pt x="3918916" y="20096"/>
                  <a:pt x="4087707" y="0"/>
                </a:cubicBezTo>
                <a:cubicBezTo>
                  <a:pt x="4256498" y="-20096"/>
                  <a:pt x="4643987" y="45112"/>
                  <a:pt x="5181600" y="0"/>
                </a:cubicBezTo>
                <a:cubicBezTo>
                  <a:pt x="5184045" y="262422"/>
                  <a:pt x="5116311" y="353039"/>
                  <a:pt x="5181600" y="630944"/>
                </a:cubicBezTo>
                <a:cubicBezTo>
                  <a:pt x="5246889" y="908849"/>
                  <a:pt x="5129693" y="990644"/>
                  <a:pt x="5181600" y="1131348"/>
                </a:cubicBezTo>
                <a:cubicBezTo>
                  <a:pt x="5233507" y="1272052"/>
                  <a:pt x="5157847" y="1491655"/>
                  <a:pt x="5181600" y="1718779"/>
                </a:cubicBezTo>
                <a:cubicBezTo>
                  <a:pt x="5205353" y="1945903"/>
                  <a:pt x="5144348" y="2130716"/>
                  <a:pt x="5181600" y="2306209"/>
                </a:cubicBezTo>
                <a:cubicBezTo>
                  <a:pt x="5218852" y="2481702"/>
                  <a:pt x="5147448" y="2722661"/>
                  <a:pt x="5181600" y="2850126"/>
                </a:cubicBezTo>
                <a:cubicBezTo>
                  <a:pt x="5215752" y="2977591"/>
                  <a:pt x="5120328" y="3192454"/>
                  <a:pt x="5181600" y="3481070"/>
                </a:cubicBezTo>
                <a:cubicBezTo>
                  <a:pt x="5242872" y="3769686"/>
                  <a:pt x="5149881" y="4131337"/>
                  <a:pt x="5181600" y="4351338"/>
                </a:cubicBezTo>
                <a:cubicBezTo>
                  <a:pt x="5008110" y="4385288"/>
                  <a:pt x="4863149" y="4333838"/>
                  <a:pt x="4709499" y="4351338"/>
                </a:cubicBezTo>
                <a:cubicBezTo>
                  <a:pt x="4555849" y="4368838"/>
                  <a:pt x="4223984" y="4346362"/>
                  <a:pt x="4081949" y="4351338"/>
                </a:cubicBezTo>
                <a:cubicBezTo>
                  <a:pt x="3939914" y="4356314"/>
                  <a:pt x="3811295" y="4293561"/>
                  <a:pt x="3558032" y="4351338"/>
                </a:cubicBezTo>
                <a:cubicBezTo>
                  <a:pt x="3304769" y="4409115"/>
                  <a:pt x="3267273" y="4350119"/>
                  <a:pt x="3085931" y="4351338"/>
                </a:cubicBezTo>
                <a:cubicBezTo>
                  <a:pt x="2904589" y="4352557"/>
                  <a:pt x="2807106" y="4320431"/>
                  <a:pt x="2562013" y="4351338"/>
                </a:cubicBezTo>
                <a:cubicBezTo>
                  <a:pt x="2316920" y="4382245"/>
                  <a:pt x="2319902" y="4333955"/>
                  <a:pt x="2089912" y="4351338"/>
                </a:cubicBezTo>
                <a:cubicBezTo>
                  <a:pt x="1859922" y="4368721"/>
                  <a:pt x="1585411" y="4283532"/>
                  <a:pt x="1410547" y="4351338"/>
                </a:cubicBezTo>
                <a:cubicBezTo>
                  <a:pt x="1235684" y="4419144"/>
                  <a:pt x="1125814" y="4317280"/>
                  <a:pt x="990261" y="4351338"/>
                </a:cubicBezTo>
                <a:cubicBezTo>
                  <a:pt x="854708" y="4385396"/>
                  <a:pt x="435009" y="4247365"/>
                  <a:pt x="0" y="4351338"/>
                </a:cubicBezTo>
                <a:cubicBezTo>
                  <a:pt x="-31575" y="4141494"/>
                  <a:pt x="8140" y="4042401"/>
                  <a:pt x="0" y="3894448"/>
                </a:cubicBezTo>
                <a:cubicBezTo>
                  <a:pt x="-8140" y="3746495"/>
                  <a:pt x="27403" y="3610727"/>
                  <a:pt x="0" y="3481070"/>
                </a:cubicBezTo>
                <a:cubicBezTo>
                  <a:pt x="-27403" y="3351413"/>
                  <a:pt x="63078" y="3149700"/>
                  <a:pt x="0" y="2937153"/>
                </a:cubicBezTo>
                <a:cubicBezTo>
                  <a:pt x="-63078" y="2724606"/>
                  <a:pt x="12293" y="2448657"/>
                  <a:pt x="0" y="2306209"/>
                </a:cubicBezTo>
                <a:cubicBezTo>
                  <a:pt x="-12293" y="2163761"/>
                  <a:pt x="4632" y="1943462"/>
                  <a:pt x="0" y="1805805"/>
                </a:cubicBezTo>
                <a:cubicBezTo>
                  <a:pt x="-4632" y="1668148"/>
                  <a:pt x="67349" y="1374390"/>
                  <a:pt x="0" y="1218375"/>
                </a:cubicBezTo>
                <a:cubicBezTo>
                  <a:pt x="-67349" y="1062360"/>
                  <a:pt x="72073" y="831759"/>
                  <a:pt x="0" y="587431"/>
                </a:cubicBezTo>
                <a:cubicBezTo>
                  <a:pt x="-72073" y="343103"/>
                  <a:pt x="43424" y="150253"/>
                  <a:pt x="0" y="0"/>
                </a:cubicBezTo>
                <a:close/>
              </a:path>
              <a:path w="5181600" h="4351338" stroke="0" extrusionOk="0">
                <a:moveTo>
                  <a:pt x="0" y="0"/>
                </a:moveTo>
                <a:cubicBezTo>
                  <a:pt x="139531" y="-5314"/>
                  <a:pt x="258922" y="16646"/>
                  <a:pt x="472101" y="0"/>
                </a:cubicBezTo>
                <a:cubicBezTo>
                  <a:pt x="685280" y="-16646"/>
                  <a:pt x="931250" y="34959"/>
                  <a:pt x="1099651" y="0"/>
                </a:cubicBezTo>
                <a:cubicBezTo>
                  <a:pt x="1268052" y="-34959"/>
                  <a:pt x="1370943" y="6957"/>
                  <a:pt x="1519936" y="0"/>
                </a:cubicBezTo>
                <a:cubicBezTo>
                  <a:pt x="1668930" y="-6957"/>
                  <a:pt x="1831125" y="48173"/>
                  <a:pt x="1940221" y="0"/>
                </a:cubicBezTo>
                <a:cubicBezTo>
                  <a:pt x="2049318" y="-48173"/>
                  <a:pt x="2406661" y="36633"/>
                  <a:pt x="2619587" y="0"/>
                </a:cubicBezTo>
                <a:cubicBezTo>
                  <a:pt x="2832513" y="-36633"/>
                  <a:pt x="3013778" y="38471"/>
                  <a:pt x="3298952" y="0"/>
                </a:cubicBezTo>
                <a:cubicBezTo>
                  <a:pt x="3584126" y="-38471"/>
                  <a:pt x="3645541" y="6006"/>
                  <a:pt x="3771053" y="0"/>
                </a:cubicBezTo>
                <a:cubicBezTo>
                  <a:pt x="3896565" y="-6006"/>
                  <a:pt x="4034608" y="29104"/>
                  <a:pt x="4191339" y="0"/>
                </a:cubicBezTo>
                <a:cubicBezTo>
                  <a:pt x="4348070" y="-29104"/>
                  <a:pt x="4759473" y="10905"/>
                  <a:pt x="5181600" y="0"/>
                </a:cubicBezTo>
                <a:cubicBezTo>
                  <a:pt x="5234589" y="193235"/>
                  <a:pt x="5162056" y="389450"/>
                  <a:pt x="5181600" y="543917"/>
                </a:cubicBezTo>
                <a:cubicBezTo>
                  <a:pt x="5201144" y="698384"/>
                  <a:pt x="5160001" y="906457"/>
                  <a:pt x="5181600" y="1131348"/>
                </a:cubicBezTo>
                <a:cubicBezTo>
                  <a:pt x="5203199" y="1356239"/>
                  <a:pt x="5148193" y="1460290"/>
                  <a:pt x="5181600" y="1762292"/>
                </a:cubicBezTo>
                <a:cubicBezTo>
                  <a:pt x="5215007" y="2064294"/>
                  <a:pt x="5165567" y="2072749"/>
                  <a:pt x="5181600" y="2306209"/>
                </a:cubicBezTo>
                <a:cubicBezTo>
                  <a:pt x="5197633" y="2539669"/>
                  <a:pt x="5163813" y="2650361"/>
                  <a:pt x="5181600" y="2937153"/>
                </a:cubicBezTo>
                <a:cubicBezTo>
                  <a:pt x="5199387" y="3223945"/>
                  <a:pt x="5179993" y="3205067"/>
                  <a:pt x="5181600" y="3437557"/>
                </a:cubicBezTo>
                <a:cubicBezTo>
                  <a:pt x="5183207" y="3670047"/>
                  <a:pt x="5091219" y="4132604"/>
                  <a:pt x="5181600" y="4351338"/>
                </a:cubicBezTo>
                <a:cubicBezTo>
                  <a:pt x="4972912" y="4379888"/>
                  <a:pt x="4963208" y="4307119"/>
                  <a:pt x="4761315" y="4351338"/>
                </a:cubicBezTo>
                <a:cubicBezTo>
                  <a:pt x="4559423" y="4395557"/>
                  <a:pt x="4405159" y="4339274"/>
                  <a:pt x="4237397" y="4351338"/>
                </a:cubicBezTo>
                <a:cubicBezTo>
                  <a:pt x="4069635" y="4363402"/>
                  <a:pt x="3818289" y="4294590"/>
                  <a:pt x="3713480" y="4351338"/>
                </a:cubicBezTo>
                <a:cubicBezTo>
                  <a:pt x="3608671" y="4408086"/>
                  <a:pt x="3339314" y="4312840"/>
                  <a:pt x="3241379" y="4351338"/>
                </a:cubicBezTo>
                <a:cubicBezTo>
                  <a:pt x="3143444" y="4389836"/>
                  <a:pt x="2911726" y="4335747"/>
                  <a:pt x="2665645" y="4351338"/>
                </a:cubicBezTo>
                <a:cubicBezTo>
                  <a:pt x="2419564" y="4366929"/>
                  <a:pt x="2331096" y="4292102"/>
                  <a:pt x="2141728" y="4351338"/>
                </a:cubicBezTo>
                <a:cubicBezTo>
                  <a:pt x="1952360" y="4410574"/>
                  <a:pt x="1621461" y="4340657"/>
                  <a:pt x="1462363" y="4351338"/>
                </a:cubicBezTo>
                <a:cubicBezTo>
                  <a:pt x="1303266" y="4362019"/>
                  <a:pt x="1114430" y="4280400"/>
                  <a:pt x="834813" y="4351338"/>
                </a:cubicBezTo>
                <a:cubicBezTo>
                  <a:pt x="555196" y="4422276"/>
                  <a:pt x="324065" y="4308777"/>
                  <a:pt x="0" y="4351338"/>
                </a:cubicBezTo>
                <a:cubicBezTo>
                  <a:pt x="-36560" y="4246143"/>
                  <a:pt x="51858" y="4060835"/>
                  <a:pt x="0" y="3894448"/>
                </a:cubicBezTo>
                <a:cubicBezTo>
                  <a:pt x="-51858" y="3728061"/>
                  <a:pt x="47754" y="3579376"/>
                  <a:pt x="0" y="3350530"/>
                </a:cubicBezTo>
                <a:cubicBezTo>
                  <a:pt x="-47754" y="3121684"/>
                  <a:pt x="21788" y="2903097"/>
                  <a:pt x="0" y="2719586"/>
                </a:cubicBezTo>
                <a:cubicBezTo>
                  <a:pt x="-21788" y="2536075"/>
                  <a:pt x="25733" y="2343854"/>
                  <a:pt x="0" y="2219182"/>
                </a:cubicBezTo>
                <a:cubicBezTo>
                  <a:pt x="-25733" y="2094510"/>
                  <a:pt x="8541" y="1983369"/>
                  <a:pt x="0" y="1762292"/>
                </a:cubicBezTo>
                <a:cubicBezTo>
                  <a:pt x="-8541" y="1541215"/>
                  <a:pt x="68979" y="1361190"/>
                  <a:pt x="0" y="1174861"/>
                </a:cubicBezTo>
                <a:cubicBezTo>
                  <a:pt x="-68979" y="988532"/>
                  <a:pt x="25317" y="850690"/>
                  <a:pt x="0" y="630944"/>
                </a:cubicBezTo>
                <a:cubicBezTo>
                  <a:pt x="-25317" y="411198"/>
                  <a:pt x="19532" y="168067"/>
                  <a:pt x="0" y="0"/>
                </a:cubicBezTo>
                <a:close/>
              </a:path>
            </a:pathLst>
          </a:custGeom>
          <a:ln>
            <a:solidFill>
              <a:schemeClr val="tx1"/>
            </a:solidFill>
            <a:extLst>
              <a:ext uri="{C807C97D-BFC1-408E-A445-0C87EB9F89A2}">
                <ask:lineSketchStyleProps xmlns:ask="http://schemas.microsoft.com/office/drawing/2018/sketchyshapes" sd="1946464477">
                  <ask:type>
                    <ask:lineSketchScribble/>
                  </ask:type>
                </ask:lineSketchStyleProps>
              </a:ext>
            </a:extLst>
          </a:ln>
          <a:effectLst>
            <a:glow rad="228600">
              <a:schemeClr val="accent4">
                <a:satMod val="175000"/>
                <a:alpha val="40000"/>
              </a:schemeClr>
            </a:glow>
          </a:effectLst>
        </p:spPr>
        <p:txBody>
          <a:bodyPr>
            <a:normAutofit fontScale="85000" lnSpcReduction="20000"/>
          </a:bodyPr>
          <a:lstStyle/>
          <a:p>
            <a:pPr marL="457200" lvl="0" indent="-457200" rtl="0">
              <a:lnSpc>
                <a:spcPct val="107000"/>
              </a:lnSpc>
              <a:buFont typeface="Arial" panose="020B0604020202020204" pitchFamily="34" charset="0"/>
              <a:buChar char="•"/>
            </a:pPr>
            <a:r>
              <a:rPr lang="en-AE" sz="2600" kern="100" dirty="0">
                <a:effectLst/>
                <a:latin typeface="Times New Roman" panose="02020603050405020304" pitchFamily="18" charset="0"/>
                <a:ea typeface="Calibri" panose="020F0502020204030204" pitchFamily="34" charset="0"/>
              </a:rPr>
              <a:t>Send a PDF file to </a:t>
            </a:r>
            <a:r>
              <a:rPr lang="en-AE" sz="2600" u="sng" kern="100" dirty="0">
                <a:solidFill>
                  <a:srgbClr val="0563C1"/>
                </a:solidFill>
                <a:effectLst/>
                <a:latin typeface="Times New Roman" panose="02020603050405020304" pitchFamily="18" charset="0"/>
                <a:ea typeface="Calibri" panose="020F0502020204030204" pitchFamily="34" charset="0"/>
                <a:hlinkClick r:id="rId4"/>
              </a:rPr>
              <a:t>salem.aljundi@kunoozu.edu.iq</a:t>
            </a:r>
            <a:r>
              <a:rPr lang="en-AE" sz="2600" kern="100" dirty="0">
                <a:effectLst/>
                <a:latin typeface="Times New Roman" panose="02020603050405020304" pitchFamily="18" charset="0"/>
                <a:ea typeface="Calibri" panose="020F0502020204030204" pitchFamily="34" charset="0"/>
              </a:rPr>
              <a:t>, and start your email with your name, section, and the video’s title. Moreover, wait to receive confirmation. </a:t>
            </a:r>
          </a:p>
          <a:p>
            <a:pPr marL="457200" lvl="0" indent="-457200">
              <a:lnSpc>
                <a:spcPct val="107000"/>
              </a:lnSpc>
              <a:buFont typeface="Arial" panose="020B0604020202020204" pitchFamily="34" charset="0"/>
              <a:buChar char="•"/>
            </a:pPr>
            <a:r>
              <a:rPr lang="en-AE" sz="2600" kern="100" dirty="0">
                <a:solidFill>
                  <a:srgbClr val="0070C0"/>
                </a:solidFill>
                <a:effectLst/>
                <a:latin typeface="Times New Roman" panose="02020603050405020304" pitchFamily="18" charset="0"/>
                <a:ea typeface="Calibri" panose="020F0502020204030204" pitchFamily="34" charset="0"/>
              </a:rPr>
              <a:t>Use Times New Roman as font, 12 as font size, Bold for subtitles, and Line spacing 1.</a:t>
            </a:r>
          </a:p>
          <a:p>
            <a:pPr marL="457200" lvl="0" indent="-457200">
              <a:lnSpc>
                <a:spcPct val="107000"/>
              </a:lnSpc>
              <a:buFont typeface="Arial" panose="020B0604020202020204" pitchFamily="34" charset="0"/>
              <a:buChar char="•"/>
            </a:pPr>
            <a:r>
              <a:rPr lang="en-AE" sz="2600" kern="100" dirty="0">
                <a:effectLst/>
                <a:latin typeface="Times New Roman" panose="02020603050405020304" pitchFamily="18" charset="0"/>
                <a:ea typeface="Calibri" panose="020F0502020204030204" pitchFamily="34" charset="0"/>
              </a:rPr>
              <a:t>Name the PDF file with your full name in English. </a:t>
            </a:r>
          </a:p>
          <a:p>
            <a:pPr marL="457200" lvl="0" indent="-457200">
              <a:lnSpc>
                <a:spcPct val="107000"/>
              </a:lnSpc>
              <a:spcAft>
                <a:spcPts val="800"/>
              </a:spcAft>
              <a:buFont typeface="Arial" panose="020B0604020202020204" pitchFamily="34" charset="0"/>
              <a:buChar char="•"/>
            </a:pPr>
            <a:r>
              <a:rPr lang="en-AE" sz="2600" kern="100" dirty="0">
                <a:solidFill>
                  <a:srgbClr val="0070C0"/>
                </a:solidFill>
                <a:effectLst/>
                <a:latin typeface="Times New Roman" panose="02020603050405020304" pitchFamily="18" charset="0"/>
                <a:ea typeface="Calibri" panose="020F0502020204030204" pitchFamily="34" charset="0"/>
              </a:rPr>
              <a:t>Avoid similarities with articles of your classmates.</a:t>
            </a:r>
          </a:p>
          <a:p>
            <a:endParaRPr lang="en-AE" dirty="0"/>
          </a:p>
        </p:txBody>
      </p:sp>
      <p:sp>
        <p:nvSpPr>
          <p:cNvPr id="5" name="Slide Number Placeholder 4">
            <a:extLst>
              <a:ext uri="{FF2B5EF4-FFF2-40B4-BE49-F238E27FC236}">
                <a16:creationId xmlns:a16="http://schemas.microsoft.com/office/drawing/2014/main" id="{0B3C32FA-E658-6595-C109-7291C5693BC0}"/>
              </a:ext>
            </a:extLst>
          </p:cNvPr>
          <p:cNvSpPr>
            <a:spLocks noGrp="1"/>
          </p:cNvSpPr>
          <p:nvPr>
            <p:ph type="sldNum" sz="quarter" idx="12"/>
          </p:nvPr>
        </p:nvSpPr>
        <p:spPr/>
        <p:txBody>
          <a:bodyPr/>
          <a:lstStyle/>
          <a:p>
            <a:fld id="{24E1593F-C6A5-48D7-8322-BC8526C86B25}" type="slidenum">
              <a:rPr lang="en-AE" smtClean="0"/>
              <a:pPr/>
              <a:t>5</a:t>
            </a:fld>
            <a:endParaRPr lang="en-AE" dirty="0"/>
          </a:p>
        </p:txBody>
      </p:sp>
    </p:spTree>
    <p:extLst>
      <p:ext uri="{BB962C8B-B14F-4D97-AF65-F5344CB8AC3E}">
        <p14:creationId xmlns:p14="http://schemas.microsoft.com/office/powerpoint/2010/main" val="65055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fade">
                                      <p:cBhvr>
                                        <p:cTn id="35" dur="1000"/>
                                        <p:tgtEl>
                                          <p:spTgt spid="4">
                                            <p:bg/>
                                          </p:spTgt>
                                        </p:tgtEl>
                                      </p:cBhvr>
                                    </p:animEffect>
                                    <p:anim calcmode="lin" valueType="num">
                                      <p:cBhvr>
                                        <p:cTn id="36" dur="1000" fill="hold"/>
                                        <p:tgtEl>
                                          <p:spTgt spid="4">
                                            <p:bg/>
                                          </p:spTgt>
                                        </p:tgtEl>
                                        <p:attrNameLst>
                                          <p:attrName>ppt_x</p:attrName>
                                        </p:attrNameLst>
                                      </p:cBhvr>
                                      <p:tavLst>
                                        <p:tav tm="0">
                                          <p:val>
                                            <p:strVal val="#ppt_x"/>
                                          </p:val>
                                        </p:tav>
                                        <p:tav tm="100000">
                                          <p:val>
                                            <p:strVal val="#ppt_x"/>
                                          </p:val>
                                        </p:tav>
                                      </p:tavLst>
                                    </p:anim>
                                    <p:anim calcmode="lin" valueType="num">
                                      <p:cBhvr>
                                        <p:cTn id="37"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fade">
                                      <p:cBhvr>
                                        <p:cTn id="56" dur="1000"/>
                                        <p:tgtEl>
                                          <p:spTgt spid="4">
                                            <p:txEl>
                                              <p:pRg st="2" end="2"/>
                                            </p:txEl>
                                          </p:spTgt>
                                        </p:tgtEl>
                                      </p:cBhvr>
                                    </p:animEffect>
                                    <p:anim calcmode="lin" valueType="num">
                                      <p:cBhvr>
                                        <p:cTn id="5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Effect transition="in" filter="fade">
                                      <p:cBhvr>
                                        <p:cTn id="63" dur="1000"/>
                                        <p:tgtEl>
                                          <p:spTgt spid="4">
                                            <p:txEl>
                                              <p:pRg st="3" end="3"/>
                                            </p:txEl>
                                          </p:spTgt>
                                        </p:tgtEl>
                                      </p:cBhvr>
                                    </p:animEffect>
                                    <p:anim calcmode="lin" valueType="num">
                                      <p:cBhvr>
                                        <p:cTn id="6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p:txBody>
          <a:bodyPr>
            <a:noAutofit/>
          </a:bodyPr>
          <a:lstStyle/>
          <a:p>
            <a:r>
              <a:rPr lang="en-US" sz="7200" dirty="0"/>
              <a:t>Chapter 1. Management</a:t>
            </a:r>
            <a:endParaRPr lang="en-AE" sz="7200" dirty="0"/>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a:custGeom>
            <a:avLst/>
            <a:gdLst>
              <a:gd name="connsiteX0" fmla="*/ 0 w 5181600"/>
              <a:gd name="connsiteY0" fmla="*/ 0 h 4351338"/>
              <a:gd name="connsiteX1" fmla="*/ 5181600 w 5181600"/>
              <a:gd name="connsiteY1" fmla="*/ 0 h 4351338"/>
              <a:gd name="connsiteX2" fmla="*/ 5181600 w 5181600"/>
              <a:gd name="connsiteY2" fmla="*/ 4351338 h 4351338"/>
              <a:gd name="connsiteX3" fmla="*/ 0 w 5181600"/>
              <a:gd name="connsiteY3" fmla="*/ 4351338 h 4351338"/>
              <a:gd name="connsiteX4" fmla="*/ 0 w 5181600"/>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4351338" fill="none" extrusionOk="0">
                <a:moveTo>
                  <a:pt x="0" y="0"/>
                </a:moveTo>
                <a:cubicBezTo>
                  <a:pt x="668810" y="-33775"/>
                  <a:pt x="3277348" y="138873"/>
                  <a:pt x="5181600" y="0"/>
                </a:cubicBezTo>
                <a:cubicBezTo>
                  <a:pt x="5107829" y="585222"/>
                  <a:pt x="5025717" y="3710241"/>
                  <a:pt x="5181600" y="4351338"/>
                </a:cubicBezTo>
                <a:cubicBezTo>
                  <a:pt x="4394404" y="4214008"/>
                  <a:pt x="2526021" y="4213482"/>
                  <a:pt x="0" y="4351338"/>
                </a:cubicBezTo>
                <a:cubicBezTo>
                  <a:pt x="152408" y="2268068"/>
                  <a:pt x="73868" y="1803478"/>
                  <a:pt x="0" y="0"/>
                </a:cubicBezTo>
                <a:close/>
              </a:path>
              <a:path w="5181600" h="4351338" stroke="0" extrusionOk="0">
                <a:moveTo>
                  <a:pt x="0" y="0"/>
                </a:moveTo>
                <a:cubicBezTo>
                  <a:pt x="1300692" y="-101487"/>
                  <a:pt x="3680093" y="-162162"/>
                  <a:pt x="5181600" y="0"/>
                </a:cubicBezTo>
                <a:cubicBezTo>
                  <a:pt x="5242313" y="1739382"/>
                  <a:pt x="5120528" y="3375976"/>
                  <a:pt x="5181600" y="4351338"/>
                </a:cubicBezTo>
                <a:cubicBezTo>
                  <a:pt x="2997895" y="4401403"/>
                  <a:pt x="1700354" y="4192889"/>
                  <a:pt x="0" y="4351338"/>
                </a:cubicBezTo>
                <a:cubicBezTo>
                  <a:pt x="-24452" y="3602151"/>
                  <a:pt x="-67663" y="2092173"/>
                  <a:pt x="0" y="0"/>
                </a:cubicBezTo>
                <a:close/>
              </a:path>
            </a:pathLst>
          </a:custGeom>
          <a:ln>
            <a:solidFill>
              <a:schemeClr val="tx1"/>
            </a:solidFill>
            <a:extLst>
              <a:ext uri="{C807C97D-BFC1-408E-A445-0C87EB9F89A2}">
                <ask:lineSketchStyleProps xmlns:ask="http://schemas.microsoft.com/office/drawing/2018/sketchyshapes" sd="981765707">
                  <ask:type>
                    <ask:lineSketchCurved/>
                  </ask:type>
                </ask:lineSketchStyleProps>
              </a:ext>
            </a:extLst>
          </a:ln>
          <a:effectLst>
            <a:glow rad="139700">
              <a:schemeClr val="accent4">
                <a:satMod val="175000"/>
                <a:alpha val="40000"/>
              </a:schemeClr>
            </a:glow>
          </a:effectLst>
        </p:spPr>
        <p:txBody>
          <a:bodyPr>
            <a:normAutofit/>
          </a:bodyPr>
          <a:lstStyle/>
          <a:p>
            <a:pPr marL="685800" lvl="0" indent="-685800" algn="l">
              <a:lnSpc>
                <a:spcPct val="107000"/>
              </a:lnSpc>
              <a:spcAft>
                <a:spcPts val="80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rPr>
              <a:t>Management</a:t>
            </a:r>
          </a:p>
          <a:p>
            <a:pPr marL="685800" lvl="0" indent="-685800" algn="l">
              <a:lnSpc>
                <a:spcPct val="107000"/>
              </a:lnSpc>
              <a:spcAft>
                <a:spcPts val="800"/>
              </a:spcAft>
              <a:buFont typeface="Arial" panose="020B0604020202020204" pitchFamily="34" charset="0"/>
              <a:buChar char="•"/>
            </a:pPr>
            <a:r>
              <a:rPr lang="en-US" sz="3200" kern="100" dirty="0">
                <a:latin typeface="Times New Roman" panose="02020603050405020304" pitchFamily="18" charset="0"/>
                <a:ea typeface="Calibri" panose="020F0502020204030204" pitchFamily="34" charset="0"/>
              </a:rPr>
              <a:t>Functions of Management</a:t>
            </a:r>
          </a:p>
          <a:p>
            <a:pPr marL="685800" lvl="0" indent="-685800" algn="l">
              <a:lnSpc>
                <a:spcPct val="107000"/>
              </a:lnSpc>
              <a:spcAft>
                <a:spcPts val="80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rPr>
              <a:t>Questions</a:t>
            </a:r>
            <a:endParaRPr lang="ar-SA" sz="3200" kern="100" dirty="0">
              <a:effectLst/>
              <a:latin typeface="Times New Roman" panose="02020603050405020304" pitchFamily="18" charset="0"/>
              <a:ea typeface="Calibri" panose="020F0502020204030204" pitchFamily="34" charset="0"/>
            </a:endParaRPr>
          </a:p>
        </p:txBody>
      </p:sp>
      <p:sp>
        <p:nvSpPr>
          <p:cNvPr id="5" name="Slide Number Placeholder 4">
            <a:extLst>
              <a:ext uri="{FF2B5EF4-FFF2-40B4-BE49-F238E27FC236}">
                <a16:creationId xmlns:a16="http://schemas.microsoft.com/office/drawing/2014/main" id="{36B2821C-3526-D84C-5BF5-74C0C70FD34E}"/>
              </a:ext>
            </a:extLst>
          </p:cNvPr>
          <p:cNvSpPr>
            <a:spLocks noGrp="1"/>
          </p:cNvSpPr>
          <p:nvPr>
            <p:ph type="sldNum" sz="quarter" idx="12"/>
          </p:nvPr>
        </p:nvSpPr>
        <p:spPr/>
        <p:txBody>
          <a:bodyPr/>
          <a:lstStyle/>
          <a:p>
            <a:fld id="{24E1593F-C6A5-48D7-8322-BC8526C86B25}" type="slidenum">
              <a:rPr lang="en-AE" smtClean="0"/>
              <a:pPr/>
              <a:t>6</a:t>
            </a:fld>
            <a:endParaRPr lang="en-AE" dirty="0"/>
          </a:p>
        </p:txBody>
      </p:sp>
      <p:pic>
        <p:nvPicPr>
          <p:cNvPr id="3" name="Picture 2">
            <a:extLst>
              <a:ext uri="{FF2B5EF4-FFF2-40B4-BE49-F238E27FC236}">
                <a16:creationId xmlns:a16="http://schemas.microsoft.com/office/drawing/2014/main" id="{104D116E-A183-58C1-89F4-A826A5AE4050}"/>
              </a:ext>
            </a:extLst>
          </p:cNvPr>
          <p:cNvPicPr>
            <a:picLocks noChangeAspect="1"/>
          </p:cNvPicPr>
          <p:nvPr/>
        </p:nvPicPr>
        <p:blipFill>
          <a:blip r:embed="rId2"/>
          <a:stretch>
            <a:fillRect/>
          </a:stretch>
        </p:blipFill>
        <p:spPr>
          <a:xfrm>
            <a:off x="838201" y="1825625"/>
            <a:ext cx="5095240" cy="4351338"/>
          </a:xfrm>
          <a:prstGeom prst="rect">
            <a:avLst/>
          </a:prstGeom>
        </p:spPr>
      </p:pic>
    </p:spTree>
    <p:extLst>
      <p:ext uri="{BB962C8B-B14F-4D97-AF65-F5344CB8AC3E}">
        <p14:creationId xmlns:p14="http://schemas.microsoft.com/office/powerpoint/2010/main" val="19073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168F-DD3D-7107-C059-C7FDE8D585C0}"/>
              </a:ext>
            </a:extLst>
          </p:cNvPr>
          <p:cNvSpPr>
            <a:spLocks noGrp="1"/>
          </p:cNvSpPr>
          <p:nvPr>
            <p:ph type="title"/>
          </p:nvPr>
        </p:nvSpPr>
        <p:spPr/>
        <p:txBody>
          <a:bodyPr/>
          <a:lstStyle/>
          <a:p>
            <a:r>
              <a:rPr lang="en-US" sz="6600" dirty="0"/>
              <a:t>Management</a:t>
            </a:r>
            <a:endParaRPr lang="en-AE" dirty="0"/>
          </a:p>
        </p:txBody>
      </p:sp>
      <p:sp>
        <p:nvSpPr>
          <p:cNvPr id="3" name="Content Placeholder 2">
            <a:extLst>
              <a:ext uri="{FF2B5EF4-FFF2-40B4-BE49-F238E27FC236}">
                <a16:creationId xmlns:a16="http://schemas.microsoft.com/office/drawing/2014/main" id="{88CC2A0A-D537-DCC4-7639-DE928465ADEF}"/>
              </a:ext>
            </a:extLst>
          </p:cNvPr>
          <p:cNvSpPr>
            <a:spLocks noGrp="1"/>
          </p:cNvSpPr>
          <p:nvPr>
            <p:ph idx="1"/>
          </p:nvPr>
        </p:nvSpPr>
        <p:spPr/>
        <p:txBody>
          <a:bodyPr>
            <a:normAutofit fontScale="92500"/>
          </a:bodyPr>
          <a:lstStyle/>
          <a:p>
            <a:r>
              <a:rPr lang="en-US" sz="3600" dirty="0">
                <a:solidFill>
                  <a:srgbClr val="0070C0"/>
                </a:solidFill>
              </a:rPr>
              <a:t>Management</a:t>
            </a:r>
            <a:r>
              <a:rPr lang="en-US" sz="3600" dirty="0"/>
              <a:t> is the process of planning, organizing, directing, and controlling resources (human, financial, physical, and informational) to achieve organizational goals effectively and efficiently. It involves coordinating the efforts of people to achieve the goals and objectives of an organization. </a:t>
            </a:r>
            <a:r>
              <a:rPr lang="en-US" sz="3600" dirty="0">
                <a:solidFill>
                  <a:srgbClr val="0070C0"/>
                </a:solidFill>
              </a:rPr>
              <a:t>Management</a:t>
            </a:r>
            <a:r>
              <a:rPr lang="en-US" sz="3600" dirty="0"/>
              <a:t> is a crucial aspect of any organized activity, whether it be a business, government agency, nonprofit organization, or any other entity. </a:t>
            </a:r>
            <a:endParaRPr lang="en-AE" sz="3600" dirty="0"/>
          </a:p>
        </p:txBody>
      </p:sp>
      <p:sp>
        <p:nvSpPr>
          <p:cNvPr id="4" name="Slide Number Placeholder 3">
            <a:extLst>
              <a:ext uri="{FF2B5EF4-FFF2-40B4-BE49-F238E27FC236}">
                <a16:creationId xmlns:a16="http://schemas.microsoft.com/office/drawing/2014/main" id="{41C5CE8D-D1B0-7ED9-E0C6-D6885E230BB7}"/>
              </a:ext>
            </a:extLst>
          </p:cNvPr>
          <p:cNvSpPr>
            <a:spLocks noGrp="1"/>
          </p:cNvSpPr>
          <p:nvPr>
            <p:ph type="sldNum" sz="quarter" idx="12"/>
          </p:nvPr>
        </p:nvSpPr>
        <p:spPr/>
        <p:txBody>
          <a:bodyPr/>
          <a:lstStyle/>
          <a:p>
            <a:fld id="{9D7E10A5-D6BE-49F1-B6B0-3994C46CDFDC}" type="slidenum">
              <a:rPr lang="en-AE" smtClean="0"/>
              <a:pPr/>
              <a:t>7</a:t>
            </a:fld>
            <a:endParaRPr lang="en-AE" dirty="0"/>
          </a:p>
        </p:txBody>
      </p:sp>
    </p:spTree>
    <p:extLst>
      <p:ext uri="{BB962C8B-B14F-4D97-AF65-F5344CB8AC3E}">
        <p14:creationId xmlns:p14="http://schemas.microsoft.com/office/powerpoint/2010/main" val="2457078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kern="1200">
                <a:solidFill>
                  <a:srgbClr val="FFFFFF"/>
                </a:solidFill>
                <a:latin typeface="+mj-lt"/>
                <a:ea typeface="+mj-ea"/>
                <a:cs typeface="+mj-cs"/>
              </a:rPr>
              <a:t>Functions of management</a:t>
            </a:r>
          </a:p>
        </p:txBody>
      </p:sp>
      <p:pic>
        <p:nvPicPr>
          <p:cNvPr id="5" name="Content Placeholder 4" descr="A diagram of a diagram&#10;&#10;Description automatically generated">
            <a:extLst>
              <a:ext uri="{FF2B5EF4-FFF2-40B4-BE49-F238E27FC236}">
                <a16:creationId xmlns:a16="http://schemas.microsoft.com/office/drawing/2014/main" id="{6172182F-AFFC-7222-1C8E-20CBACA724A4}"/>
              </a:ext>
            </a:extLst>
          </p:cNvPr>
          <p:cNvPicPr>
            <a:picLocks noGrp="1" noChangeAspect="1"/>
          </p:cNvPicPr>
          <p:nvPr>
            <p:ph idx="1"/>
          </p:nvPr>
        </p:nvPicPr>
        <p:blipFill>
          <a:blip r:embed="rId2"/>
          <a:stretch>
            <a:fillRect/>
          </a:stretch>
        </p:blipFill>
        <p:spPr>
          <a:xfrm>
            <a:off x="5383296" y="643466"/>
            <a:ext cx="5568739" cy="5568739"/>
          </a:xfrm>
          <a:prstGeom prst="rect">
            <a:avLst/>
          </a:prstGeom>
        </p:spPr>
      </p:pic>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a:xfrm>
            <a:off x="10952036" y="6299200"/>
            <a:ext cx="853884" cy="422275"/>
          </a:xfrm>
        </p:spPr>
        <p:txBody>
          <a:bodyPr vert="horz" lIns="91440" tIns="45720" rIns="91440" bIns="45720" rtlCol="0" anchor="ctr">
            <a:normAutofit fontScale="92500" lnSpcReduction="20000"/>
          </a:bodyPr>
          <a:lstStyle/>
          <a:p>
            <a:pPr algn="r">
              <a:spcAft>
                <a:spcPts val="600"/>
              </a:spcAft>
            </a:pPr>
            <a:fld id="{9D7E10A5-D6BE-49F1-B6B0-3994C46CDFDC}" type="slidenum">
              <a:rPr lang="en-US" sz="2800">
                <a:solidFill>
                  <a:schemeClr val="tx1">
                    <a:alpha val="80000"/>
                  </a:schemeClr>
                </a:solidFill>
              </a:rPr>
              <a:pPr algn="r">
                <a:spcAft>
                  <a:spcPts val="600"/>
                </a:spcAft>
              </a:pPr>
              <a:t>8</a:t>
            </a:fld>
            <a:endParaRPr lang="en-US" sz="2800" dirty="0">
              <a:solidFill>
                <a:schemeClr val="tx1">
                  <a:alpha val="80000"/>
                </a:schemeClr>
              </a:solidFill>
            </a:endParaRPr>
          </a:p>
        </p:txBody>
      </p:sp>
    </p:spTree>
    <p:extLst>
      <p:ext uri="{BB962C8B-B14F-4D97-AF65-F5344CB8AC3E}">
        <p14:creationId xmlns:p14="http://schemas.microsoft.com/office/powerpoint/2010/main" val="5923302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37CA-3E14-4DCA-6679-28C703103A09}"/>
              </a:ext>
            </a:extLst>
          </p:cNvPr>
          <p:cNvSpPr>
            <a:spLocks noGrp="1"/>
          </p:cNvSpPr>
          <p:nvPr>
            <p:ph type="title"/>
          </p:nvPr>
        </p:nvSpPr>
        <p:spPr/>
        <p:txBody>
          <a:bodyPr>
            <a:normAutofit/>
          </a:bodyPr>
          <a:lstStyle/>
          <a:p>
            <a:r>
              <a:rPr lang="en-US" sz="6000" dirty="0"/>
              <a:t>Functions of management</a:t>
            </a:r>
            <a:endParaRPr lang="en-AE" sz="6000" dirty="0"/>
          </a:p>
        </p:txBody>
      </p:sp>
      <p:sp>
        <p:nvSpPr>
          <p:cNvPr id="3" name="Content Placeholder 2">
            <a:extLst>
              <a:ext uri="{FF2B5EF4-FFF2-40B4-BE49-F238E27FC236}">
                <a16:creationId xmlns:a16="http://schemas.microsoft.com/office/drawing/2014/main" id="{6AC27CE6-C1DC-A85D-17DB-A577B300B45E}"/>
              </a:ext>
            </a:extLst>
          </p:cNvPr>
          <p:cNvSpPr>
            <a:spLocks noGrp="1"/>
          </p:cNvSpPr>
          <p:nvPr>
            <p:ph idx="1"/>
          </p:nvPr>
        </p:nvSpPr>
        <p:spPr/>
        <p:txBody>
          <a:bodyPr/>
          <a:lstStyle/>
          <a:p>
            <a:r>
              <a:rPr lang="en-US" sz="3600" dirty="0"/>
              <a:t>The four key functions of management are often described as follows:</a:t>
            </a:r>
          </a:p>
          <a:p>
            <a:endParaRPr lang="en-US" sz="3600" dirty="0"/>
          </a:p>
          <a:p>
            <a:r>
              <a:rPr lang="en-US" sz="3600" dirty="0"/>
              <a:t>1. </a:t>
            </a:r>
            <a:r>
              <a:rPr lang="en-US" sz="3600" dirty="0">
                <a:solidFill>
                  <a:srgbClr val="0070C0"/>
                </a:solidFill>
              </a:rPr>
              <a:t>Planning</a:t>
            </a:r>
            <a:r>
              <a:rPr lang="en-US" sz="3600" dirty="0"/>
              <a:t>: This involves setting goals, defining strategies, and outlining tasks to achieve the objectives of an organization. Planning is essentially the process of deciding in advance what needs to be done and how it will be done.</a:t>
            </a:r>
          </a:p>
          <a:p>
            <a:endParaRPr lang="en-AE" dirty="0"/>
          </a:p>
        </p:txBody>
      </p:sp>
      <p:sp>
        <p:nvSpPr>
          <p:cNvPr id="4" name="Slide Number Placeholder 3">
            <a:extLst>
              <a:ext uri="{FF2B5EF4-FFF2-40B4-BE49-F238E27FC236}">
                <a16:creationId xmlns:a16="http://schemas.microsoft.com/office/drawing/2014/main" id="{14964830-CF2B-ED4E-B5FA-3101A42B5F57}"/>
              </a:ext>
            </a:extLst>
          </p:cNvPr>
          <p:cNvSpPr>
            <a:spLocks noGrp="1"/>
          </p:cNvSpPr>
          <p:nvPr>
            <p:ph type="sldNum" sz="quarter" idx="12"/>
          </p:nvPr>
        </p:nvSpPr>
        <p:spPr/>
        <p:txBody>
          <a:bodyPr/>
          <a:lstStyle/>
          <a:p>
            <a:fld id="{9D7E10A5-D6BE-49F1-B6B0-3994C46CDFDC}" type="slidenum">
              <a:rPr lang="en-AE" smtClean="0"/>
              <a:pPr/>
              <a:t>9</a:t>
            </a:fld>
            <a:endParaRPr lang="en-AE" dirty="0"/>
          </a:p>
        </p:txBody>
      </p:sp>
    </p:spTree>
    <p:extLst>
      <p:ext uri="{BB962C8B-B14F-4D97-AF65-F5344CB8AC3E}">
        <p14:creationId xmlns:p14="http://schemas.microsoft.com/office/powerpoint/2010/main" val="19368218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790</TotalTime>
  <Words>1516</Words>
  <Application>Microsoft Office PowerPoint</Application>
  <PresentationFormat>Widescreen</PresentationFormat>
  <Paragraphs>176</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Tahoma,Bold</vt:lpstr>
      <vt:lpstr>Times New Roman</vt:lpstr>
      <vt:lpstr>Office Theme</vt:lpstr>
      <vt:lpstr>1_Office Theme</vt:lpstr>
      <vt:lpstr>Managerial Readings</vt:lpstr>
      <vt:lpstr>Content</vt:lpstr>
      <vt:lpstr>MODE OF ASSESSMENTS</vt:lpstr>
      <vt:lpstr>Semester and Final Exams</vt:lpstr>
      <vt:lpstr>How to write your assignment in Managerial Reading?</vt:lpstr>
      <vt:lpstr>Chapter 1. Management</vt:lpstr>
      <vt:lpstr>Management</vt:lpstr>
      <vt:lpstr>Functions of management</vt:lpstr>
      <vt:lpstr>Functions of management</vt:lpstr>
      <vt:lpstr>Functions of management</vt:lpstr>
      <vt:lpstr>Functions of management</vt:lpstr>
      <vt:lpstr>Functions of management</vt:lpstr>
      <vt:lpstr>Management</vt:lpstr>
      <vt:lpstr>Choose the best correct alternative from each of the following multiple-choice questions and put a circle at the right answer.</vt:lpstr>
      <vt:lpstr>Mark the following statements as true or false.</vt:lpstr>
      <vt:lpstr>Match the terms below to their explanations in the table.</vt:lpstr>
      <vt:lpstr>Define the following terminologies:</vt:lpstr>
      <vt:lpstr>Answer the following essay questions:</vt:lpstr>
      <vt:lpstr>Resources (human, financial, physical, and informational) </vt:lpstr>
      <vt:lpstr>Resources (human, financial, physical, and informational) </vt:lpstr>
      <vt:lpstr>Resources (human, financial, physical, and informational) </vt:lpstr>
      <vt:lpstr>Resources (human, financial, physical, and informational) </vt:lpstr>
      <vt:lpstr>Resources (human, financial, physical, and informational) </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108</cp:revision>
  <dcterms:created xsi:type="dcterms:W3CDTF">2023-10-15T14:15:01Z</dcterms:created>
  <dcterms:modified xsi:type="dcterms:W3CDTF">2024-01-28T16:31:16Z</dcterms:modified>
</cp:coreProperties>
</file>