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414" r:id="rId3"/>
    <p:sldId id="366" r:id="rId4"/>
    <p:sldId id="300" r:id="rId5"/>
    <p:sldId id="385" r:id="rId6"/>
    <p:sldId id="301" r:id="rId7"/>
    <p:sldId id="367"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63" d="100"/>
          <a:sy n="63" d="100"/>
        </p:scale>
        <p:origin x="7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13/02/2024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13/02/2024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a:custGeom>
            <a:avLst/>
            <a:gdLst>
              <a:gd name="connsiteX0" fmla="*/ 0 w 10515600"/>
              <a:gd name="connsiteY0" fmla="*/ 0 h 4351338"/>
              <a:gd name="connsiteX1" fmla="*/ 794512 w 10515600"/>
              <a:gd name="connsiteY1" fmla="*/ 0 h 4351338"/>
              <a:gd name="connsiteX2" fmla="*/ 1589024 w 10515600"/>
              <a:gd name="connsiteY2" fmla="*/ 0 h 4351338"/>
              <a:gd name="connsiteX3" fmla="*/ 2383536 w 10515600"/>
              <a:gd name="connsiteY3" fmla="*/ 0 h 4351338"/>
              <a:gd name="connsiteX4" fmla="*/ 2967736 w 10515600"/>
              <a:gd name="connsiteY4" fmla="*/ 0 h 4351338"/>
              <a:gd name="connsiteX5" fmla="*/ 3236468 w 10515600"/>
              <a:gd name="connsiteY5" fmla="*/ 0 h 4351338"/>
              <a:gd name="connsiteX6" fmla="*/ 4030980 w 10515600"/>
              <a:gd name="connsiteY6" fmla="*/ 0 h 4351338"/>
              <a:gd name="connsiteX7" fmla="*/ 4299712 w 10515600"/>
              <a:gd name="connsiteY7" fmla="*/ 0 h 4351338"/>
              <a:gd name="connsiteX8" fmla="*/ 4568444 w 10515600"/>
              <a:gd name="connsiteY8" fmla="*/ 0 h 4351338"/>
              <a:gd name="connsiteX9" fmla="*/ 5047488 w 10515600"/>
              <a:gd name="connsiteY9" fmla="*/ 0 h 4351338"/>
              <a:gd name="connsiteX10" fmla="*/ 5316220 w 10515600"/>
              <a:gd name="connsiteY10" fmla="*/ 0 h 4351338"/>
              <a:gd name="connsiteX11" fmla="*/ 5795264 w 10515600"/>
              <a:gd name="connsiteY11" fmla="*/ 0 h 4351338"/>
              <a:gd name="connsiteX12" fmla="*/ 6063996 w 10515600"/>
              <a:gd name="connsiteY12" fmla="*/ 0 h 4351338"/>
              <a:gd name="connsiteX13" fmla="*/ 6648196 w 10515600"/>
              <a:gd name="connsiteY13" fmla="*/ 0 h 4351338"/>
              <a:gd name="connsiteX14" fmla="*/ 7337552 w 10515600"/>
              <a:gd name="connsiteY14" fmla="*/ 0 h 4351338"/>
              <a:gd name="connsiteX15" fmla="*/ 7816596 w 10515600"/>
              <a:gd name="connsiteY15" fmla="*/ 0 h 4351338"/>
              <a:gd name="connsiteX16" fmla="*/ 8611108 w 10515600"/>
              <a:gd name="connsiteY16" fmla="*/ 0 h 4351338"/>
              <a:gd name="connsiteX17" fmla="*/ 9405620 w 10515600"/>
              <a:gd name="connsiteY17" fmla="*/ 0 h 4351338"/>
              <a:gd name="connsiteX18" fmla="*/ 10515600 w 10515600"/>
              <a:gd name="connsiteY18" fmla="*/ 0 h 4351338"/>
              <a:gd name="connsiteX19" fmla="*/ 10515600 w 10515600"/>
              <a:gd name="connsiteY19" fmla="*/ 413377 h 4351338"/>
              <a:gd name="connsiteX20" fmla="*/ 10515600 w 10515600"/>
              <a:gd name="connsiteY20" fmla="*/ 1000808 h 4351338"/>
              <a:gd name="connsiteX21" fmla="*/ 10515600 w 10515600"/>
              <a:gd name="connsiteY21" fmla="*/ 1457698 h 4351338"/>
              <a:gd name="connsiteX22" fmla="*/ 10515600 w 10515600"/>
              <a:gd name="connsiteY22" fmla="*/ 2001615 h 4351338"/>
              <a:gd name="connsiteX23" fmla="*/ 10515600 w 10515600"/>
              <a:gd name="connsiteY23" fmla="*/ 2414993 h 4351338"/>
              <a:gd name="connsiteX24" fmla="*/ 10515600 w 10515600"/>
              <a:gd name="connsiteY24" fmla="*/ 2871883 h 4351338"/>
              <a:gd name="connsiteX25" fmla="*/ 10515600 w 10515600"/>
              <a:gd name="connsiteY25" fmla="*/ 3459314 h 4351338"/>
              <a:gd name="connsiteX26" fmla="*/ 10515600 w 10515600"/>
              <a:gd name="connsiteY26" fmla="*/ 4351338 h 4351338"/>
              <a:gd name="connsiteX27" fmla="*/ 10141712 w 10515600"/>
              <a:gd name="connsiteY27" fmla="*/ 4351338 h 4351338"/>
              <a:gd name="connsiteX28" fmla="*/ 9662668 w 10515600"/>
              <a:gd name="connsiteY28" fmla="*/ 4351338 h 4351338"/>
              <a:gd name="connsiteX29" fmla="*/ 9288780 w 10515600"/>
              <a:gd name="connsiteY29" fmla="*/ 4351338 h 4351338"/>
              <a:gd name="connsiteX30" fmla="*/ 8809736 w 10515600"/>
              <a:gd name="connsiteY30" fmla="*/ 4351338 h 4351338"/>
              <a:gd name="connsiteX31" fmla="*/ 8120380 w 10515600"/>
              <a:gd name="connsiteY31" fmla="*/ 4351338 h 4351338"/>
              <a:gd name="connsiteX32" fmla="*/ 7325868 w 10515600"/>
              <a:gd name="connsiteY32" fmla="*/ 4351338 h 4351338"/>
              <a:gd name="connsiteX33" fmla="*/ 6741668 w 10515600"/>
              <a:gd name="connsiteY33" fmla="*/ 4351338 h 4351338"/>
              <a:gd name="connsiteX34" fmla="*/ 6052312 w 10515600"/>
              <a:gd name="connsiteY34" fmla="*/ 4351338 h 4351338"/>
              <a:gd name="connsiteX35" fmla="*/ 5362956 w 10515600"/>
              <a:gd name="connsiteY35" fmla="*/ 4351338 h 4351338"/>
              <a:gd name="connsiteX36" fmla="*/ 5094224 w 10515600"/>
              <a:gd name="connsiteY36" fmla="*/ 4351338 h 4351338"/>
              <a:gd name="connsiteX37" fmla="*/ 4404868 w 10515600"/>
              <a:gd name="connsiteY37" fmla="*/ 4351338 h 4351338"/>
              <a:gd name="connsiteX38" fmla="*/ 3925824 w 10515600"/>
              <a:gd name="connsiteY38" fmla="*/ 4351338 h 4351338"/>
              <a:gd name="connsiteX39" fmla="*/ 3657092 w 10515600"/>
              <a:gd name="connsiteY39" fmla="*/ 4351338 h 4351338"/>
              <a:gd name="connsiteX40" fmla="*/ 3178048 w 10515600"/>
              <a:gd name="connsiteY40" fmla="*/ 4351338 h 4351338"/>
              <a:gd name="connsiteX41" fmla="*/ 2383536 w 10515600"/>
              <a:gd name="connsiteY41" fmla="*/ 4351338 h 4351338"/>
              <a:gd name="connsiteX42" fmla="*/ 2009648 w 10515600"/>
              <a:gd name="connsiteY42" fmla="*/ 4351338 h 4351338"/>
              <a:gd name="connsiteX43" fmla="*/ 1635760 w 10515600"/>
              <a:gd name="connsiteY43" fmla="*/ 4351338 h 4351338"/>
              <a:gd name="connsiteX44" fmla="*/ 1367028 w 10515600"/>
              <a:gd name="connsiteY44" fmla="*/ 4351338 h 4351338"/>
              <a:gd name="connsiteX45" fmla="*/ 572516 w 10515600"/>
              <a:gd name="connsiteY45" fmla="*/ 4351338 h 4351338"/>
              <a:gd name="connsiteX46" fmla="*/ 0 w 10515600"/>
              <a:gd name="connsiteY46" fmla="*/ 4351338 h 4351338"/>
              <a:gd name="connsiteX47" fmla="*/ 0 w 10515600"/>
              <a:gd name="connsiteY47" fmla="*/ 3937961 h 4351338"/>
              <a:gd name="connsiteX48" fmla="*/ 0 w 10515600"/>
              <a:gd name="connsiteY48" fmla="*/ 3394044 h 4351338"/>
              <a:gd name="connsiteX49" fmla="*/ 0 w 10515600"/>
              <a:gd name="connsiteY49" fmla="*/ 2806613 h 4351338"/>
              <a:gd name="connsiteX50" fmla="*/ 0 w 10515600"/>
              <a:gd name="connsiteY50" fmla="*/ 2306209 h 4351338"/>
              <a:gd name="connsiteX51" fmla="*/ 0 w 10515600"/>
              <a:gd name="connsiteY51" fmla="*/ 1805805 h 4351338"/>
              <a:gd name="connsiteX52" fmla="*/ 0 w 10515600"/>
              <a:gd name="connsiteY52" fmla="*/ 1348915 h 4351338"/>
              <a:gd name="connsiteX53" fmla="*/ 0 w 10515600"/>
              <a:gd name="connsiteY53" fmla="*/ 804998 h 4351338"/>
              <a:gd name="connsiteX54" fmla="*/ 0 w 10515600"/>
              <a:gd name="connsiteY5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15600" h="4351338" fill="none" extrusionOk="0">
                <a:moveTo>
                  <a:pt x="0" y="0"/>
                </a:moveTo>
                <a:cubicBezTo>
                  <a:pt x="366388" y="-13445"/>
                  <a:pt x="564167" y="80571"/>
                  <a:pt x="794512" y="0"/>
                </a:cubicBezTo>
                <a:cubicBezTo>
                  <a:pt x="1024857" y="-80571"/>
                  <a:pt x="1391150" y="2820"/>
                  <a:pt x="1589024" y="0"/>
                </a:cubicBezTo>
                <a:cubicBezTo>
                  <a:pt x="1786898" y="-2820"/>
                  <a:pt x="2046873" y="11058"/>
                  <a:pt x="2383536" y="0"/>
                </a:cubicBezTo>
                <a:cubicBezTo>
                  <a:pt x="2720199" y="-11058"/>
                  <a:pt x="2764752" y="30524"/>
                  <a:pt x="2967736" y="0"/>
                </a:cubicBezTo>
                <a:cubicBezTo>
                  <a:pt x="3170720" y="-30524"/>
                  <a:pt x="3150415" y="12509"/>
                  <a:pt x="3236468" y="0"/>
                </a:cubicBezTo>
                <a:cubicBezTo>
                  <a:pt x="3322521" y="-12509"/>
                  <a:pt x="3813534" y="26598"/>
                  <a:pt x="4030980" y="0"/>
                </a:cubicBezTo>
                <a:cubicBezTo>
                  <a:pt x="4248426" y="-26598"/>
                  <a:pt x="4186578" y="24355"/>
                  <a:pt x="4299712" y="0"/>
                </a:cubicBezTo>
                <a:cubicBezTo>
                  <a:pt x="4412846" y="-24355"/>
                  <a:pt x="4463481" y="17641"/>
                  <a:pt x="4568444" y="0"/>
                </a:cubicBezTo>
                <a:cubicBezTo>
                  <a:pt x="4673407" y="-17641"/>
                  <a:pt x="4897040" y="10844"/>
                  <a:pt x="5047488" y="0"/>
                </a:cubicBezTo>
                <a:cubicBezTo>
                  <a:pt x="5197936" y="-10844"/>
                  <a:pt x="5191568" y="6609"/>
                  <a:pt x="5316220" y="0"/>
                </a:cubicBezTo>
                <a:cubicBezTo>
                  <a:pt x="5440872" y="-6609"/>
                  <a:pt x="5641029" y="33699"/>
                  <a:pt x="5795264" y="0"/>
                </a:cubicBezTo>
                <a:cubicBezTo>
                  <a:pt x="5949499" y="-33699"/>
                  <a:pt x="5960774" y="30224"/>
                  <a:pt x="6063996" y="0"/>
                </a:cubicBezTo>
                <a:cubicBezTo>
                  <a:pt x="6167218" y="-30224"/>
                  <a:pt x="6366479" y="63364"/>
                  <a:pt x="6648196" y="0"/>
                </a:cubicBezTo>
                <a:cubicBezTo>
                  <a:pt x="6929913" y="-63364"/>
                  <a:pt x="7181560" y="16033"/>
                  <a:pt x="7337552" y="0"/>
                </a:cubicBezTo>
                <a:cubicBezTo>
                  <a:pt x="7493544" y="-16033"/>
                  <a:pt x="7708249" y="53180"/>
                  <a:pt x="7816596" y="0"/>
                </a:cubicBezTo>
                <a:cubicBezTo>
                  <a:pt x="7924943" y="-53180"/>
                  <a:pt x="8259020" y="54302"/>
                  <a:pt x="8611108" y="0"/>
                </a:cubicBezTo>
                <a:cubicBezTo>
                  <a:pt x="8963196" y="-54302"/>
                  <a:pt x="9107264" y="59773"/>
                  <a:pt x="9405620" y="0"/>
                </a:cubicBezTo>
                <a:cubicBezTo>
                  <a:pt x="9703976" y="-59773"/>
                  <a:pt x="10157368" y="62658"/>
                  <a:pt x="10515600" y="0"/>
                </a:cubicBezTo>
                <a:cubicBezTo>
                  <a:pt x="10558640" y="149942"/>
                  <a:pt x="10468499" y="253726"/>
                  <a:pt x="10515600" y="413377"/>
                </a:cubicBezTo>
                <a:cubicBezTo>
                  <a:pt x="10562701" y="573028"/>
                  <a:pt x="10462279" y="851067"/>
                  <a:pt x="10515600" y="1000808"/>
                </a:cubicBezTo>
                <a:cubicBezTo>
                  <a:pt x="10568921" y="1150549"/>
                  <a:pt x="10483102" y="1281612"/>
                  <a:pt x="10515600" y="1457698"/>
                </a:cubicBezTo>
                <a:cubicBezTo>
                  <a:pt x="10548098" y="1633784"/>
                  <a:pt x="10498246" y="1739672"/>
                  <a:pt x="10515600" y="2001615"/>
                </a:cubicBezTo>
                <a:cubicBezTo>
                  <a:pt x="10532954" y="2263558"/>
                  <a:pt x="10469061" y="2273507"/>
                  <a:pt x="10515600" y="2414993"/>
                </a:cubicBezTo>
                <a:cubicBezTo>
                  <a:pt x="10562139" y="2556479"/>
                  <a:pt x="10479685" y="2775755"/>
                  <a:pt x="10515600" y="2871883"/>
                </a:cubicBezTo>
                <a:cubicBezTo>
                  <a:pt x="10551515" y="2968011"/>
                  <a:pt x="10470782" y="3327576"/>
                  <a:pt x="10515600" y="3459314"/>
                </a:cubicBezTo>
                <a:cubicBezTo>
                  <a:pt x="10560418" y="3591052"/>
                  <a:pt x="10470887" y="3919357"/>
                  <a:pt x="10515600" y="4351338"/>
                </a:cubicBezTo>
                <a:cubicBezTo>
                  <a:pt x="10370122" y="4380287"/>
                  <a:pt x="10294271" y="4343013"/>
                  <a:pt x="10141712" y="4351338"/>
                </a:cubicBezTo>
                <a:cubicBezTo>
                  <a:pt x="9989153" y="4359663"/>
                  <a:pt x="9765093" y="4313005"/>
                  <a:pt x="9662668" y="4351338"/>
                </a:cubicBezTo>
                <a:cubicBezTo>
                  <a:pt x="9560243" y="4389671"/>
                  <a:pt x="9388006" y="4307721"/>
                  <a:pt x="9288780" y="4351338"/>
                </a:cubicBezTo>
                <a:cubicBezTo>
                  <a:pt x="9189554" y="4394955"/>
                  <a:pt x="9022579" y="4339582"/>
                  <a:pt x="8809736" y="4351338"/>
                </a:cubicBezTo>
                <a:cubicBezTo>
                  <a:pt x="8596893" y="4363094"/>
                  <a:pt x="8307299" y="4298449"/>
                  <a:pt x="8120380" y="4351338"/>
                </a:cubicBezTo>
                <a:cubicBezTo>
                  <a:pt x="7933461" y="4404227"/>
                  <a:pt x="7652026" y="4264044"/>
                  <a:pt x="7325868" y="4351338"/>
                </a:cubicBezTo>
                <a:cubicBezTo>
                  <a:pt x="6999710" y="4438632"/>
                  <a:pt x="6962428" y="4335034"/>
                  <a:pt x="6741668" y="4351338"/>
                </a:cubicBezTo>
                <a:cubicBezTo>
                  <a:pt x="6520908" y="4367642"/>
                  <a:pt x="6306452" y="4333836"/>
                  <a:pt x="6052312" y="4351338"/>
                </a:cubicBezTo>
                <a:cubicBezTo>
                  <a:pt x="5798172" y="4368840"/>
                  <a:pt x="5673483" y="4323587"/>
                  <a:pt x="5362956" y="4351338"/>
                </a:cubicBezTo>
                <a:cubicBezTo>
                  <a:pt x="5052429" y="4379089"/>
                  <a:pt x="5164787" y="4333722"/>
                  <a:pt x="5094224" y="4351338"/>
                </a:cubicBezTo>
                <a:cubicBezTo>
                  <a:pt x="5023661" y="4368954"/>
                  <a:pt x="4575045" y="4296964"/>
                  <a:pt x="4404868" y="4351338"/>
                </a:cubicBezTo>
                <a:cubicBezTo>
                  <a:pt x="4234691" y="4405712"/>
                  <a:pt x="4073954" y="4294721"/>
                  <a:pt x="3925824" y="4351338"/>
                </a:cubicBezTo>
                <a:cubicBezTo>
                  <a:pt x="3777694" y="4407955"/>
                  <a:pt x="3731434" y="4344732"/>
                  <a:pt x="3657092" y="4351338"/>
                </a:cubicBezTo>
                <a:cubicBezTo>
                  <a:pt x="3582750" y="4357944"/>
                  <a:pt x="3408919" y="4317209"/>
                  <a:pt x="3178048" y="4351338"/>
                </a:cubicBezTo>
                <a:cubicBezTo>
                  <a:pt x="2947177" y="4385467"/>
                  <a:pt x="2733922" y="4273229"/>
                  <a:pt x="2383536" y="4351338"/>
                </a:cubicBezTo>
                <a:cubicBezTo>
                  <a:pt x="2033150" y="4429447"/>
                  <a:pt x="2135665" y="4344747"/>
                  <a:pt x="2009648" y="4351338"/>
                </a:cubicBezTo>
                <a:cubicBezTo>
                  <a:pt x="1883631" y="4357929"/>
                  <a:pt x="1796148" y="4312928"/>
                  <a:pt x="1635760" y="4351338"/>
                </a:cubicBezTo>
                <a:cubicBezTo>
                  <a:pt x="1475372" y="4389748"/>
                  <a:pt x="1476298" y="4320751"/>
                  <a:pt x="1367028" y="4351338"/>
                </a:cubicBezTo>
                <a:cubicBezTo>
                  <a:pt x="1257758" y="4381925"/>
                  <a:pt x="872298" y="4338854"/>
                  <a:pt x="572516" y="4351338"/>
                </a:cubicBezTo>
                <a:cubicBezTo>
                  <a:pt x="272734" y="4363822"/>
                  <a:pt x="121011" y="4324761"/>
                  <a:pt x="0" y="4351338"/>
                </a:cubicBezTo>
                <a:cubicBezTo>
                  <a:pt x="-7027" y="4149292"/>
                  <a:pt x="17553" y="4115376"/>
                  <a:pt x="0" y="3937961"/>
                </a:cubicBezTo>
                <a:cubicBezTo>
                  <a:pt x="-17553" y="3760546"/>
                  <a:pt x="46299" y="3520070"/>
                  <a:pt x="0" y="3394044"/>
                </a:cubicBezTo>
                <a:cubicBezTo>
                  <a:pt x="-46299" y="3268018"/>
                  <a:pt x="56836" y="3010888"/>
                  <a:pt x="0" y="2806613"/>
                </a:cubicBezTo>
                <a:cubicBezTo>
                  <a:pt x="-56836" y="2602338"/>
                  <a:pt x="11133" y="2500758"/>
                  <a:pt x="0" y="2306209"/>
                </a:cubicBezTo>
                <a:cubicBezTo>
                  <a:pt x="-11133" y="2111660"/>
                  <a:pt x="38438" y="2012177"/>
                  <a:pt x="0" y="1805805"/>
                </a:cubicBezTo>
                <a:cubicBezTo>
                  <a:pt x="-38438" y="1599433"/>
                  <a:pt x="12385" y="1502681"/>
                  <a:pt x="0" y="1348915"/>
                </a:cubicBezTo>
                <a:cubicBezTo>
                  <a:pt x="-12385" y="1195149"/>
                  <a:pt x="45242" y="935219"/>
                  <a:pt x="0" y="804998"/>
                </a:cubicBezTo>
                <a:cubicBezTo>
                  <a:pt x="-45242" y="674777"/>
                  <a:pt x="25918" y="301805"/>
                  <a:pt x="0" y="0"/>
                </a:cubicBezTo>
                <a:close/>
              </a:path>
              <a:path w="10515600" h="4351338" stroke="0" extrusionOk="0">
                <a:moveTo>
                  <a:pt x="0" y="0"/>
                </a:moveTo>
                <a:cubicBezTo>
                  <a:pt x="103096" y="-11671"/>
                  <a:pt x="142990" y="7027"/>
                  <a:pt x="268732" y="0"/>
                </a:cubicBezTo>
                <a:cubicBezTo>
                  <a:pt x="394474" y="-7027"/>
                  <a:pt x="468059" y="1590"/>
                  <a:pt x="537464" y="0"/>
                </a:cubicBezTo>
                <a:cubicBezTo>
                  <a:pt x="606869" y="-1590"/>
                  <a:pt x="961777" y="62175"/>
                  <a:pt x="1226820" y="0"/>
                </a:cubicBezTo>
                <a:cubicBezTo>
                  <a:pt x="1491863" y="-62175"/>
                  <a:pt x="1495435" y="56563"/>
                  <a:pt x="1705864" y="0"/>
                </a:cubicBezTo>
                <a:cubicBezTo>
                  <a:pt x="1916293" y="-56563"/>
                  <a:pt x="1951825" y="38934"/>
                  <a:pt x="2079752" y="0"/>
                </a:cubicBezTo>
                <a:cubicBezTo>
                  <a:pt x="2207679" y="-38934"/>
                  <a:pt x="2328023" y="42326"/>
                  <a:pt x="2453640" y="0"/>
                </a:cubicBezTo>
                <a:cubicBezTo>
                  <a:pt x="2579257" y="-42326"/>
                  <a:pt x="2604796" y="13808"/>
                  <a:pt x="2722372" y="0"/>
                </a:cubicBezTo>
                <a:cubicBezTo>
                  <a:pt x="2839948" y="-13808"/>
                  <a:pt x="3022014" y="24829"/>
                  <a:pt x="3306572" y="0"/>
                </a:cubicBezTo>
                <a:cubicBezTo>
                  <a:pt x="3591130" y="-24829"/>
                  <a:pt x="3645185" y="3098"/>
                  <a:pt x="3785616" y="0"/>
                </a:cubicBezTo>
                <a:cubicBezTo>
                  <a:pt x="3926047" y="-3098"/>
                  <a:pt x="4203250" y="14912"/>
                  <a:pt x="4474972" y="0"/>
                </a:cubicBezTo>
                <a:cubicBezTo>
                  <a:pt x="4746694" y="-14912"/>
                  <a:pt x="4902478" y="81581"/>
                  <a:pt x="5269484" y="0"/>
                </a:cubicBezTo>
                <a:cubicBezTo>
                  <a:pt x="5636490" y="-81581"/>
                  <a:pt x="5415393" y="17597"/>
                  <a:pt x="5538216" y="0"/>
                </a:cubicBezTo>
                <a:cubicBezTo>
                  <a:pt x="5661039" y="-17597"/>
                  <a:pt x="5813158" y="47295"/>
                  <a:pt x="6017260" y="0"/>
                </a:cubicBezTo>
                <a:cubicBezTo>
                  <a:pt x="6221362" y="-47295"/>
                  <a:pt x="6352406" y="49931"/>
                  <a:pt x="6601460" y="0"/>
                </a:cubicBezTo>
                <a:cubicBezTo>
                  <a:pt x="6850514" y="-49931"/>
                  <a:pt x="6772689" y="23539"/>
                  <a:pt x="6870192" y="0"/>
                </a:cubicBezTo>
                <a:cubicBezTo>
                  <a:pt x="6967695" y="-23539"/>
                  <a:pt x="7078567" y="20534"/>
                  <a:pt x="7138924" y="0"/>
                </a:cubicBezTo>
                <a:cubicBezTo>
                  <a:pt x="7199281" y="-20534"/>
                  <a:pt x="7588310" y="33412"/>
                  <a:pt x="7828280" y="0"/>
                </a:cubicBezTo>
                <a:cubicBezTo>
                  <a:pt x="8068250" y="-33412"/>
                  <a:pt x="8248170" y="51228"/>
                  <a:pt x="8517636" y="0"/>
                </a:cubicBezTo>
                <a:cubicBezTo>
                  <a:pt x="8787102" y="-51228"/>
                  <a:pt x="9067368" y="74442"/>
                  <a:pt x="9312148" y="0"/>
                </a:cubicBezTo>
                <a:cubicBezTo>
                  <a:pt x="9556928" y="-74442"/>
                  <a:pt x="9940687" y="116376"/>
                  <a:pt x="10515600" y="0"/>
                </a:cubicBezTo>
                <a:cubicBezTo>
                  <a:pt x="10530176" y="201911"/>
                  <a:pt x="10512917" y="278047"/>
                  <a:pt x="10515600" y="456890"/>
                </a:cubicBezTo>
                <a:cubicBezTo>
                  <a:pt x="10518283" y="635733"/>
                  <a:pt x="10507462" y="738965"/>
                  <a:pt x="10515600" y="870268"/>
                </a:cubicBezTo>
                <a:cubicBezTo>
                  <a:pt x="10523738" y="1001571"/>
                  <a:pt x="10509543" y="1296515"/>
                  <a:pt x="10515600" y="1457698"/>
                </a:cubicBezTo>
                <a:cubicBezTo>
                  <a:pt x="10521657" y="1618881"/>
                  <a:pt x="10494743" y="1751432"/>
                  <a:pt x="10515600" y="1958102"/>
                </a:cubicBezTo>
                <a:cubicBezTo>
                  <a:pt x="10536457" y="2164772"/>
                  <a:pt x="10507212" y="2252460"/>
                  <a:pt x="10515600" y="2502019"/>
                </a:cubicBezTo>
                <a:cubicBezTo>
                  <a:pt x="10523988" y="2751578"/>
                  <a:pt x="10511138" y="2822700"/>
                  <a:pt x="10515600" y="3002423"/>
                </a:cubicBezTo>
                <a:cubicBezTo>
                  <a:pt x="10520062" y="3182146"/>
                  <a:pt x="10503764" y="3254542"/>
                  <a:pt x="10515600" y="3502827"/>
                </a:cubicBezTo>
                <a:cubicBezTo>
                  <a:pt x="10527436" y="3751112"/>
                  <a:pt x="10448158" y="3979260"/>
                  <a:pt x="10515600" y="4351338"/>
                </a:cubicBezTo>
                <a:cubicBezTo>
                  <a:pt x="10371521" y="4389385"/>
                  <a:pt x="10155506" y="4298614"/>
                  <a:pt x="10036556" y="4351338"/>
                </a:cubicBezTo>
                <a:cubicBezTo>
                  <a:pt x="9917606" y="4404062"/>
                  <a:pt x="9673229" y="4322234"/>
                  <a:pt x="9557512" y="4351338"/>
                </a:cubicBezTo>
                <a:cubicBezTo>
                  <a:pt x="9441795" y="4380442"/>
                  <a:pt x="9202290" y="4285166"/>
                  <a:pt x="8973312" y="4351338"/>
                </a:cubicBezTo>
                <a:cubicBezTo>
                  <a:pt x="8744334" y="4417510"/>
                  <a:pt x="8634485" y="4340725"/>
                  <a:pt x="8494268" y="4351338"/>
                </a:cubicBezTo>
                <a:cubicBezTo>
                  <a:pt x="8354051" y="4361951"/>
                  <a:pt x="8067775" y="4321206"/>
                  <a:pt x="7910068" y="4351338"/>
                </a:cubicBezTo>
                <a:cubicBezTo>
                  <a:pt x="7752361" y="4381470"/>
                  <a:pt x="7622888" y="4339988"/>
                  <a:pt x="7431024" y="4351338"/>
                </a:cubicBezTo>
                <a:cubicBezTo>
                  <a:pt x="7239160" y="4362688"/>
                  <a:pt x="7137234" y="4350387"/>
                  <a:pt x="7057136" y="4351338"/>
                </a:cubicBezTo>
                <a:cubicBezTo>
                  <a:pt x="6977038" y="4352289"/>
                  <a:pt x="6522421" y="4349409"/>
                  <a:pt x="6262624" y="4351338"/>
                </a:cubicBezTo>
                <a:cubicBezTo>
                  <a:pt x="6002827" y="4353267"/>
                  <a:pt x="6071587" y="4326560"/>
                  <a:pt x="5888736" y="4351338"/>
                </a:cubicBezTo>
                <a:cubicBezTo>
                  <a:pt x="5705885" y="4376116"/>
                  <a:pt x="5605506" y="4337450"/>
                  <a:pt x="5514848" y="4351338"/>
                </a:cubicBezTo>
                <a:cubicBezTo>
                  <a:pt x="5424190" y="4365226"/>
                  <a:pt x="5112292" y="4290042"/>
                  <a:pt x="4930648" y="4351338"/>
                </a:cubicBezTo>
                <a:cubicBezTo>
                  <a:pt x="4749004" y="4412634"/>
                  <a:pt x="4558173" y="4341500"/>
                  <a:pt x="4241292" y="4351338"/>
                </a:cubicBezTo>
                <a:cubicBezTo>
                  <a:pt x="3924411" y="4361176"/>
                  <a:pt x="3817434" y="4305611"/>
                  <a:pt x="3657092" y="4351338"/>
                </a:cubicBezTo>
                <a:cubicBezTo>
                  <a:pt x="3496750" y="4397065"/>
                  <a:pt x="3223168" y="4343257"/>
                  <a:pt x="3072892" y="4351338"/>
                </a:cubicBezTo>
                <a:cubicBezTo>
                  <a:pt x="2922616" y="4359419"/>
                  <a:pt x="2751892" y="4313949"/>
                  <a:pt x="2593848" y="4351338"/>
                </a:cubicBezTo>
                <a:cubicBezTo>
                  <a:pt x="2435804" y="4388727"/>
                  <a:pt x="2348550" y="4338861"/>
                  <a:pt x="2114804" y="4351338"/>
                </a:cubicBezTo>
                <a:cubicBezTo>
                  <a:pt x="1881058" y="4363815"/>
                  <a:pt x="1744098" y="4300202"/>
                  <a:pt x="1530604" y="4351338"/>
                </a:cubicBezTo>
                <a:cubicBezTo>
                  <a:pt x="1317110" y="4402474"/>
                  <a:pt x="1115455" y="4307364"/>
                  <a:pt x="946404" y="4351338"/>
                </a:cubicBezTo>
                <a:cubicBezTo>
                  <a:pt x="777353" y="4395312"/>
                  <a:pt x="414170" y="4260949"/>
                  <a:pt x="0" y="4351338"/>
                </a:cubicBezTo>
                <a:cubicBezTo>
                  <a:pt x="-2000" y="4193196"/>
                  <a:pt x="54371" y="3937498"/>
                  <a:pt x="0" y="3763907"/>
                </a:cubicBezTo>
                <a:cubicBezTo>
                  <a:pt x="-54371" y="3590316"/>
                  <a:pt x="50157" y="3421729"/>
                  <a:pt x="0" y="3219990"/>
                </a:cubicBezTo>
                <a:cubicBezTo>
                  <a:pt x="-50157" y="3018251"/>
                  <a:pt x="71077" y="2876181"/>
                  <a:pt x="0" y="2589046"/>
                </a:cubicBezTo>
                <a:cubicBezTo>
                  <a:pt x="-71077" y="2301911"/>
                  <a:pt x="16861" y="2248543"/>
                  <a:pt x="0" y="2045129"/>
                </a:cubicBezTo>
                <a:cubicBezTo>
                  <a:pt x="-16861" y="1841715"/>
                  <a:pt x="56499" y="1628417"/>
                  <a:pt x="0" y="1501212"/>
                </a:cubicBezTo>
                <a:cubicBezTo>
                  <a:pt x="-56499" y="1374007"/>
                  <a:pt x="17481" y="1142603"/>
                  <a:pt x="0" y="1044321"/>
                </a:cubicBezTo>
                <a:cubicBezTo>
                  <a:pt x="-17481" y="946039"/>
                  <a:pt x="13143" y="778906"/>
                  <a:pt x="0" y="587431"/>
                </a:cubicBezTo>
                <a:cubicBezTo>
                  <a:pt x="-13143" y="395956"/>
                  <a:pt x="18956" y="238359"/>
                  <a:pt x="0" y="0"/>
                </a:cubicBezTo>
                <a:close/>
              </a:path>
            </a:pathLst>
          </a:custGeom>
          <a:ln>
            <a:solidFill>
              <a:schemeClr val="bg1">
                <a:lumMod val="85000"/>
              </a:schemeClr>
            </a:solidFill>
            <a:prstDash val="sysDot"/>
            <a:extLst>
              <a:ext uri="{C807C97D-BFC1-408E-A445-0C87EB9F89A2}">
                <ask:lineSketchStyleProps xmlns:ask="http://schemas.microsoft.com/office/drawing/2018/sketchyshapes" sd="698649615">
                  <ask:type>
                    <ask:lineSketchScribble/>
                  </ask:type>
                </ask:lineSketchStyleProps>
              </a:ext>
            </a:extLst>
          </a:ln>
          <a:effectLst>
            <a:glow rad="63500">
              <a:schemeClr val="accent4">
                <a:satMod val="175000"/>
                <a:alpha val="40000"/>
              </a:schemeClr>
            </a:glo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13/02/2024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a:custGeom>
            <a:avLst/>
            <a:gdLst>
              <a:gd name="connsiteX0" fmla="*/ 0 w 5181600"/>
              <a:gd name="connsiteY0" fmla="*/ 0 h 4351338"/>
              <a:gd name="connsiteX1" fmla="*/ 523917 w 5181600"/>
              <a:gd name="connsiteY1" fmla="*/ 0 h 4351338"/>
              <a:gd name="connsiteX2" fmla="*/ 1203283 w 5181600"/>
              <a:gd name="connsiteY2" fmla="*/ 0 h 4351338"/>
              <a:gd name="connsiteX3" fmla="*/ 1779016 w 5181600"/>
              <a:gd name="connsiteY3" fmla="*/ 0 h 4351338"/>
              <a:gd name="connsiteX4" fmla="*/ 2251117 w 5181600"/>
              <a:gd name="connsiteY4" fmla="*/ 0 h 4351338"/>
              <a:gd name="connsiteX5" fmla="*/ 2723219 w 5181600"/>
              <a:gd name="connsiteY5" fmla="*/ 0 h 4351338"/>
              <a:gd name="connsiteX6" fmla="*/ 3350768 w 5181600"/>
              <a:gd name="connsiteY6" fmla="*/ 0 h 4351338"/>
              <a:gd name="connsiteX7" fmla="*/ 3926501 w 5181600"/>
              <a:gd name="connsiteY7" fmla="*/ 0 h 4351338"/>
              <a:gd name="connsiteX8" fmla="*/ 4398603 w 5181600"/>
              <a:gd name="connsiteY8" fmla="*/ 0 h 4351338"/>
              <a:gd name="connsiteX9" fmla="*/ 5181600 w 5181600"/>
              <a:gd name="connsiteY9" fmla="*/ 0 h 4351338"/>
              <a:gd name="connsiteX10" fmla="*/ 5181600 w 5181600"/>
              <a:gd name="connsiteY10" fmla="*/ 456890 h 4351338"/>
              <a:gd name="connsiteX11" fmla="*/ 5181600 w 5181600"/>
              <a:gd name="connsiteY11" fmla="*/ 870268 h 4351338"/>
              <a:gd name="connsiteX12" fmla="*/ 5181600 w 5181600"/>
              <a:gd name="connsiteY12" fmla="*/ 1414185 h 4351338"/>
              <a:gd name="connsiteX13" fmla="*/ 5181600 w 5181600"/>
              <a:gd name="connsiteY13" fmla="*/ 1914589 h 4351338"/>
              <a:gd name="connsiteX14" fmla="*/ 5181600 w 5181600"/>
              <a:gd name="connsiteY14" fmla="*/ 2414993 h 4351338"/>
              <a:gd name="connsiteX15" fmla="*/ 5181600 w 5181600"/>
              <a:gd name="connsiteY15" fmla="*/ 3045937 h 4351338"/>
              <a:gd name="connsiteX16" fmla="*/ 5181600 w 5181600"/>
              <a:gd name="connsiteY16" fmla="*/ 3546340 h 4351338"/>
              <a:gd name="connsiteX17" fmla="*/ 5181600 w 5181600"/>
              <a:gd name="connsiteY17" fmla="*/ 4351338 h 4351338"/>
              <a:gd name="connsiteX18" fmla="*/ 4657683 w 5181600"/>
              <a:gd name="connsiteY18" fmla="*/ 4351338 h 4351338"/>
              <a:gd name="connsiteX19" fmla="*/ 3978317 w 5181600"/>
              <a:gd name="connsiteY19" fmla="*/ 4351338 h 4351338"/>
              <a:gd name="connsiteX20" fmla="*/ 3350768 w 5181600"/>
              <a:gd name="connsiteY20" fmla="*/ 4351338 h 4351338"/>
              <a:gd name="connsiteX21" fmla="*/ 2930483 w 5181600"/>
              <a:gd name="connsiteY21" fmla="*/ 4351338 h 4351338"/>
              <a:gd name="connsiteX22" fmla="*/ 2406565 w 5181600"/>
              <a:gd name="connsiteY22" fmla="*/ 4351338 h 4351338"/>
              <a:gd name="connsiteX23" fmla="*/ 1986280 w 5181600"/>
              <a:gd name="connsiteY23" fmla="*/ 4351338 h 4351338"/>
              <a:gd name="connsiteX24" fmla="*/ 1514179 w 5181600"/>
              <a:gd name="connsiteY24" fmla="*/ 4351338 h 4351338"/>
              <a:gd name="connsiteX25" fmla="*/ 834813 w 5181600"/>
              <a:gd name="connsiteY25" fmla="*/ 4351338 h 4351338"/>
              <a:gd name="connsiteX26" fmla="*/ 0 w 5181600"/>
              <a:gd name="connsiteY26" fmla="*/ 4351338 h 4351338"/>
              <a:gd name="connsiteX27" fmla="*/ 0 w 5181600"/>
              <a:gd name="connsiteY27" fmla="*/ 3850934 h 4351338"/>
              <a:gd name="connsiteX28" fmla="*/ 0 w 5181600"/>
              <a:gd name="connsiteY28" fmla="*/ 3394044 h 4351338"/>
              <a:gd name="connsiteX29" fmla="*/ 0 w 5181600"/>
              <a:gd name="connsiteY29" fmla="*/ 2806613 h 4351338"/>
              <a:gd name="connsiteX30" fmla="*/ 0 w 5181600"/>
              <a:gd name="connsiteY30" fmla="*/ 2349723 h 4351338"/>
              <a:gd name="connsiteX31" fmla="*/ 0 w 5181600"/>
              <a:gd name="connsiteY31" fmla="*/ 1892832 h 4351338"/>
              <a:gd name="connsiteX32" fmla="*/ 0 w 5181600"/>
              <a:gd name="connsiteY32" fmla="*/ 1479455 h 4351338"/>
              <a:gd name="connsiteX33" fmla="*/ 0 w 5181600"/>
              <a:gd name="connsiteY33" fmla="*/ 935538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0202" y="-37323"/>
                  <a:pt x="411803" y="61708"/>
                  <a:pt x="523917" y="0"/>
                </a:cubicBezTo>
                <a:cubicBezTo>
                  <a:pt x="636031" y="-61708"/>
                  <a:pt x="1039674" y="47469"/>
                  <a:pt x="1203283" y="0"/>
                </a:cubicBezTo>
                <a:cubicBezTo>
                  <a:pt x="1366892" y="-47469"/>
                  <a:pt x="1506833" y="47919"/>
                  <a:pt x="1779016" y="0"/>
                </a:cubicBezTo>
                <a:cubicBezTo>
                  <a:pt x="2051199" y="-47919"/>
                  <a:pt x="2109074" y="37845"/>
                  <a:pt x="2251117" y="0"/>
                </a:cubicBezTo>
                <a:cubicBezTo>
                  <a:pt x="2393160" y="-37845"/>
                  <a:pt x="2526583" y="25970"/>
                  <a:pt x="2723219" y="0"/>
                </a:cubicBezTo>
                <a:cubicBezTo>
                  <a:pt x="2919855" y="-25970"/>
                  <a:pt x="3112993" y="31464"/>
                  <a:pt x="3350768" y="0"/>
                </a:cubicBezTo>
                <a:cubicBezTo>
                  <a:pt x="3588543" y="-31464"/>
                  <a:pt x="3680925" y="13923"/>
                  <a:pt x="3926501" y="0"/>
                </a:cubicBezTo>
                <a:cubicBezTo>
                  <a:pt x="4172077" y="-13923"/>
                  <a:pt x="4205854" y="7917"/>
                  <a:pt x="4398603" y="0"/>
                </a:cubicBezTo>
                <a:cubicBezTo>
                  <a:pt x="4591352" y="-7917"/>
                  <a:pt x="4823039" y="80401"/>
                  <a:pt x="5181600" y="0"/>
                </a:cubicBezTo>
                <a:cubicBezTo>
                  <a:pt x="5203120" y="119609"/>
                  <a:pt x="5128241" y="264788"/>
                  <a:pt x="5181600" y="456890"/>
                </a:cubicBezTo>
                <a:cubicBezTo>
                  <a:pt x="5234959" y="648992"/>
                  <a:pt x="5157894" y="777763"/>
                  <a:pt x="5181600" y="870268"/>
                </a:cubicBezTo>
                <a:cubicBezTo>
                  <a:pt x="5205306" y="962773"/>
                  <a:pt x="5180992" y="1266426"/>
                  <a:pt x="5181600" y="1414185"/>
                </a:cubicBezTo>
                <a:cubicBezTo>
                  <a:pt x="5182208" y="1561944"/>
                  <a:pt x="5147787" y="1777775"/>
                  <a:pt x="5181600" y="1914589"/>
                </a:cubicBezTo>
                <a:cubicBezTo>
                  <a:pt x="5215413" y="2051403"/>
                  <a:pt x="5153545" y="2260919"/>
                  <a:pt x="5181600" y="2414993"/>
                </a:cubicBezTo>
                <a:cubicBezTo>
                  <a:pt x="5209655" y="2569067"/>
                  <a:pt x="5161999" y="2837685"/>
                  <a:pt x="5181600" y="3045937"/>
                </a:cubicBezTo>
                <a:cubicBezTo>
                  <a:pt x="5201201" y="3254189"/>
                  <a:pt x="5141326" y="3334517"/>
                  <a:pt x="5181600" y="3546340"/>
                </a:cubicBezTo>
                <a:cubicBezTo>
                  <a:pt x="5221874" y="3758163"/>
                  <a:pt x="5178204" y="4151591"/>
                  <a:pt x="5181600" y="4351338"/>
                </a:cubicBezTo>
                <a:cubicBezTo>
                  <a:pt x="4937523" y="4398196"/>
                  <a:pt x="4908016" y="4340982"/>
                  <a:pt x="4657683" y="4351338"/>
                </a:cubicBezTo>
                <a:cubicBezTo>
                  <a:pt x="4407350" y="4361694"/>
                  <a:pt x="4172165" y="4337062"/>
                  <a:pt x="3978317" y="4351338"/>
                </a:cubicBezTo>
                <a:cubicBezTo>
                  <a:pt x="3784469" y="4365614"/>
                  <a:pt x="3649548" y="4346773"/>
                  <a:pt x="3350768" y="4351338"/>
                </a:cubicBezTo>
                <a:cubicBezTo>
                  <a:pt x="3051988" y="4355903"/>
                  <a:pt x="3076729" y="4300969"/>
                  <a:pt x="2930483" y="4351338"/>
                </a:cubicBezTo>
                <a:cubicBezTo>
                  <a:pt x="2784238" y="4401707"/>
                  <a:pt x="2513988" y="4292211"/>
                  <a:pt x="2406565" y="4351338"/>
                </a:cubicBezTo>
                <a:cubicBezTo>
                  <a:pt x="2299142" y="4410465"/>
                  <a:pt x="2081686" y="4310319"/>
                  <a:pt x="1986280" y="4351338"/>
                </a:cubicBezTo>
                <a:cubicBezTo>
                  <a:pt x="1890874" y="4392357"/>
                  <a:pt x="1706113" y="4316164"/>
                  <a:pt x="1514179" y="4351338"/>
                </a:cubicBezTo>
                <a:cubicBezTo>
                  <a:pt x="1322245" y="4386512"/>
                  <a:pt x="974523" y="4343893"/>
                  <a:pt x="834813" y="4351338"/>
                </a:cubicBezTo>
                <a:cubicBezTo>
                  <a:pt x="695103" y="4358783"/>
                  <a:pt x="225555" y="4251171"/>
                  <a:pt x="0" y="4351338"/>
                </a:cubicBezTo>
                <a:cubicBezTo>
                  <a:pt x="-13349" y="4216112"/>
                  <a:pt x="4483" y="4054173"/>
                  <a:pt x="0" y="3850934"/>
                </a:cubicBezTo>
                <a:cubicBezTo>
                  <a:pt x="-4483" y="3647695"/>
                  <a:pt x="54532" y="3548908"/>
                  <a:pt x="0" y="3394044"/>
                </a:cubicBezTo>
                <a:cubicBezTo>
                  <a:pt x="-54532" y="3239180"/>
                  <a:pt x="68221" y="2949545"/>
                  <a:pt x="0" y="2806613"/>
                </a:cubicBezTo>
                <a:cubicBezTo>
                  <a:pt x="-68221" y="2663681"/>
                  <a:pt x="53459" y="2521885"/>
                  <a:pt x="0" y="2349723"/>
                </a:cubicBezTo>
                <a:cubicBezTo>
                  <a:pt x="-53459" y="2177561"/>
                  <a:pt x="29944" y="2033420"/>
                  <a:pt x="0" y="1892832"/>
                </a:cubicBezTo>
                <a:cubicBezTo>
                  <a:pt x="-29944" y="1752244"/>
                  <a:pt x="46125" y="1675296"/>
                  <a:pt x="0" y="1479455"/>
                </a:cubicBezTo>
                <a:cubicBezTo>
                  <a:pt x="-46125" y="1283614"/>
                  <a:pt x="44678" y="1180617"/>
                  <a:pt x="0" y="935538"/>
                </a:cubicBezTo>
                <a:cubicBezTo>
                  <a:pt x="-44678" y="690459"/>
                  <a:pt x="12488" y="191803"/>
                  <a:pt x="0" y="0"/>
                </a:cubicBezTo>
                <a:close/>
              </a:path>
              <a:path w="5181600" h="4351338" stroke="0" extrusionOk="0">
                <a:moveTo>
                  <a:pt x="0" y="0"/>
                </a:moveTo>
                <a:cubicBezTo>
                  <a:pt x="259538" y="-22211"/>
                  <a:pt x="307752" y="31215"/>
                  <a:pt x="523917" y="0"/>
                </a:cubicBezTo>
                <a:cubicBezTo>
                  <a:pt x="740082" y="-31215"/>
                  <a:pt x="968639" y="45763"/>
                  <a:pt x="1203283" y="0"/>
                </a:cubicBezTo>
                <a:cubicBezTo>
                  <a:pt x="1437927" y="-45763"/>
                  <a:pt x="1680744" y="1256"/>
                  <a:pt x="1830832" y="0"/>
                </a:cubicBezTo>
                <a:cubicBezTo>
                  <a:pt x="1980920" y="-1256"/>
                  <a:pt x="2134702" y="45073"/>
                  <a:pt x="2406565" y="0"/>
                </a:cubicBezTo>
                <a:cubicBezTo>
                  <a:pt x="2678428" y="-45073"/>
                  <a:pt x="2761549" y="46257"/>
                  <a:pt x="2982299" y="0"/>
                </a:cubicBezTo>
                <a:cubicBezTo>
                  <a:pt x="3203049" y="-46257"/>
                  <a:pt x="3467463" y="25218"/>
                  <a:pt x="3661664" y="0"/>
                </a:cubicBezTo>
                <a:cubicBezTo>
                  <a:pt x="3855865" y="-25218"/>
                  <a:pt x="4146171" y="80717"/>
                  <a:pt x="4341029" y="0"/>
                </a:cubicBezTo>
                <a:cubicBezTo>
                  <a:pt x="4535887" y="-80717"/>
                  <a:pt x="4954187" y="85116"/>
                  <a:pt x="5181600" y="0"/>
                </a:cubicBezTo>
                <a:cubicBezTo>
                  <a:pt x="5238011" y="219481"/>
                  <a:pt x="5135107" y="310172"/>
                  <a:pt x="5181600" y="500404"/>
                </a:cubicBezTo>
                <a:cubicBezTo>
                  <a:pt x="5228093" y="690636"/>
                  <a:pt x="5128460" y="782596"/>
                  <a:pt x="5181600" y="1000808"/>
                </a:cubicBezTo>
                <a:cubicBezTo>
                  <a:pt x="5234740" y="1219020"/>
                  <a:pt x="5130725" y="1300065"/>
                  <a:pt x="5181600" y="1501212"/>
                </a:cubicBezTo>
                <a:cubicBezTo>
                  <a:pt x="5232475" y="1702359"/>
                  <a:pt x="5152350" y="1886590"/>
                  <a:pt x="5181600" y="2045129"/>
                </a:cubicBezTo>
                <a:cubicBezTo>
                  <a:pt x="5210850" y="2203668"/>
                  <a:pt x="5149894" y="2397027"/>
                  <a:pt x="5181600" y="2545533"/>
                </a:cubicBezTo>
                <a:cubicBezTo>
                  <a:pt x="5213306" y="2694039"/>
                  <a:pt x="5159036" y="2894407"/>
                  <a:pt x="5181600" y="3002423"/>
                </a:cubicBezTo>
                <a:cubicBezTo>
                  <a:pt x="5204164" y="3110439"/>
                  <a:pt x="5144785" y="3356652"/>
                  <a:pt x="5181600" y="3502827"/>
                </a:cubicBezTo>
                <a:cubicBezTo>
                  <a:pt x="5218415" y="3649002"/>
                  <a:pt x="5148359" y="4066148"/>
                  <a:pt x="5181600" y="4351338"/>
                </a:cubicBezTo>
                <a:cubicBezTo>
                  <a:pt x="5026279" y="4384642"/>
                  <a:pt x="4872668" y="4297116"/>
                  <a:pt x="4657683" y="4351338"/>
                </a:cubicBezTo>
                <a:cubicBezTo>
                  <a:pt x="4442698" y="4405560"/>
                  <a:pt x="4262148" y="4312153"/>
                  <a:pt x="3978317" y="4351338"/>
                </a:cubicBezTo>
                <a:cubicBezTo>
                  <a:pt x="3694486" y="4390523"/>
                  <a:pt x="3654052" y="4312510"/>
                  <a:pt x="3454400" y="4351338"/>
                </a:cubicBezTo>
                <a:cubicBezTo>
                  <a:pt x="3254748" y="4390166"/>
                  <a:pt x="3051343" y="4290355"/>
                  <a:pt x="2878667" y="4351338"/>
                </a:cubicBezTo>
                <a:cubicBezTo>
                  <a:pt x="2705991" y="4412321"/>
                  <a:pt x="2475590" y="4328760"/>
                  <a:pt x="2354749" y="4351338"/>
                </a:cubicBezTo>
                <a:cubicBezTo>
                  <a:pt x="2233908" y="4373916"/>
                  <a:pt x="1936707" y="4302340"/>
                  <a:pt x="1779016" y="4351338"/>
                </a:cubicBezTo>
                <a:cubicBezTo>
                  <a:pt x="1621325" y="4400336"/>
                  <a:pt x="1275022" y="4342691"/>
                  <a:pt x="1099651" y="4351338"/>
                </a:cubicBezTo>
                <a:cubicBezTo>
                  <a:pt x="924281" y="4359985"/>
                  <a:pt x="355719" y="4260770"/>
                  <a:pt x="0" y="4351338"/>
                </a:cubicBezTo>
                <a:cubicBezTo>
                  <a:pt x="-46924" y="4136433"/>
                  <a:pt x="56331" y="3988376"/>
                  <a:pt x="0" y="3807421"/>
                </a:cubicBezTo>
                <a:cubicBezTo>
                  <a:pt x="-56331" y="3626466"/>
                  <a:pt x="52606" y="3485804"/>
                  <a:pt x="0" y="3263504"/>
                </a:cubicBezTo>
                <a:cubicBezTo>
                  <a:pt x="-52606" y="3041204"/>
                  <a:pt x="24125" y="2974481"/>
                  <a:pt x="0" y="2850126"/>
                </a:cubicBezTo>
                <a:cubicBezTo>
                  <a:pt x="-24125" y="2725771"/>
                  <a:pt x="10115" y="2576245"/>
                  <a:pt x="0" y="2306209"/>
                </a:cubicBezTo>
                <a:cubicBezTo>
                  <a:pt x="-10115" y="2036173"/>
                  <a:pt x="31447" y="2012514"/>
                  <a:pt x="0" y="1849319"/>
                </a:cubicBezTo>
                <a:cubicBezTo>
                  <a:pt x="-31447" y="1686124"/>
                  <a:pt x="10483" y="1501489"/>
                  <a:pt x="0" y="1348915"/>
                </a:cubicBezTo>
                <a:cubicBezTo>
                  <a:pt x="-10483" y="1196341"/>
                  <a:pt x="12510" y="885423"/>
                  <a:pt x="0" y="761484"/>
                </a:cubicBezTo>
                <a:cubicBezTo>
                  <a:pt x="-12510" y="637545"/>
                  <a:pt x="31337" y="231938"/>
                  <a:pt x="0" y="0"/>
                </a:cubicBezTo>
                <a:close/>
              </a:path>
            </a:pathLst>
          </a:custGeom>
          <a:ln>
            <a:solidFill>
              <a:schemeClr val="bg1">
                <a:lumMod val="85000"/>
              </a:schemeClr>
            </a:solidFill>
            <a:extLst>
              <a:ext uri="{C807C97D-BFC1-408E-A445-0C87EB9F89A2}">
                <ask:lineSketchStyleProps xmlns:ask="http://schemas.microsoft.com/office/drawing/2018/sketchyshapes" sd="1890664336">
                  <ask:type>
                    <ask:lineSketchScribble/>
                  </ask:type>
                </ask:lineSketchStyleProps>
              </a:ext>
            </a:extLst>
          </a:ln>
          <a:effectLst>
            <a:glow rad="63500">
              <a:schemeClr val="accent4">
                <a:satMod val="175000"/>
                <a:alpha val="40000"/>
              </a:schemeClr>
            </a:glo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a:custGeom>
            <a:avLst/>
            <a:gdLst>
              <a:gd name="connsiteX0" fmla="*/ 0 w 5181600"/>
              <a:gd name="connsiteY0" fmla="*/ 0 h 4351338"/>
              <a:gd name="connsiteX1" fmla="*/ 420285 w 5181600"/>
              <a:gd name="connsiteY1" fmla="*/ 0 h 4351338"/>
              <a:gd name="connsiteX2" fmla="*/ 892387 w 5181600"/>
              <a:gd name="connsiteY2" fmla="*/ 0 h 4351338"/>
              <a:gd name="connsiteX3" fmla="*/ 1519936 w 5181600"/>
              <a:gd name="connsiteY3" fmla="*/ 0 h 4351338"/>
              <a:gd name="connsiteX4" fmla="*/ 1992037 w 5181600"/>
              <a:gd name="connsiteY4" fmla="*/ 0 h 4351338"/>
              <a:gd name="connsiteX5" fmla="*/ 2567771 w 5181600"/>
              <a:gd name="connsiteY5" fmla="*/ 0 h 4351338"/>
              <a:gd name="connsiteX6" fmla="*/ 3195320 w 5181600"/>
              <a:gd name="connsiteY6" fmla="*/ 0 h 4351338"/>
              <a:gd name="connsiteX7" fmla="*/ 3667421 w 5181600"/>
              <a:gd name="connsiteY7" fmla="*/ 0 h 4351338"/>
              <a:gd name="connsiteX8" fmla="*/ 4087707 w 5181600"/>
              <a:gd name="connsiteY8" fmla="*/ 0 h 4351338"/>
              <a:gd name="connsiteX9" fmla="*/ 4559808 w 5181600"/>
              <a:gd name="connsiteY9" fmla="*/ 0 h 4351338"/>
              <a:gd name="connsiteX10" fmla="*/ 5181600 w 5181600"/>
              <a:gd name="connsiteY10" fmla="*/ 0 h 4351338"/>
              <a:gd name="connsiteX11" fmla="*/ 5181600 w 5181600"/>
              <a:gd name="connsiteY11" fmla="*/ 456890 h 4351338"/>
              <a:gd name="connsiteX12" fmla="*/ 5181600 w 5181600"/>
              <a:gd name="connsiteY12" fmla="*/ 870268 h 4351338"/>
              <a:gd name="connsiteX13" fmla="*/ 5181600 w 5181600"/>
              <a:gd name="connsiteY13" fmla="*/ 1457698 h 4351338"/>
              <a:gd name="connsiteX14" fmla="*/ 5181600 w 5181600"/>
              <a:gd name="connsiteY14" fmla="*/ 2088642 h 4351338"/>
              <a:gd name="connsiteX15" fmla="*/ 5181600 w 5181600"/>
              <a:gd name="connsiteY15" fmla="*/ 2719586 h 4351338"/>
              <a:gd name="connsiteX16" fmla="*/ 5181600 w 5181600"/>
              <a:gd name="connsiteY16" fmla="*/ 3307017 h 4351338"/>
              <a:gd name="connsiteX17" fmla="*/ 5181600 w 5181600"/>
              <a:gd name="connsiteY17" fmla="*/ 3807421 h 4351338"/>
              <a:gd name="connsiteX18" fmla="*/ 5181600 w 5181600"/>
              <a:gd name="connsiteY18" fmla="*/ 4351338 h 4351338"/>
              <a:gd name="connsiteX19" fmla="*/ 4761315 w 5181600"/>
              <a:gd name="connsiteY19" fmla="*/ 4351338 h 4351338"/>
              <a:gd name="connsiteX20" fmla="*/ 4185581 w 5181600"/>
              <a:gd name="connsiteY20" fmla="*/ 4351338 h 4351338"/>
              <a:gd name="connsiteX21" fmla="*/ 3765296 w 5181600"/>
              <a:gd name="connsiteY21" fmla="*/ 4351338 h 4351338"/>
              <a:gd name="connsiteX22" fmla="*/ 3189563 w 5181600"/>
              <a:gd name="connsiteY22" fmla="*/ 4351338 h 4351338"/>
              <a:gd name="connsiteX23" fmla="*/ 2769277 w 5181600"/>
              <a:gd name="connsiteY23" fmla="*/ 4351338 h 4351338"/>
              <a:gd name="connsiteX24" fmla="*/ 2245360 w 5181600"/>
              <a:gd name="connsiteY24" fmla="*/ 4351338 h 4351338"/>
              <a:gd name="connsiteX25" fmla="*/ 1565995 w 5181600"/>
              <a:gd name="connsiteY25" fmla="*/ 4351338 h 4351338"/>
              <a:gd name="connsiteX26" fmla="*/ 990261 w 5181600"/>
              <a:gd name="connsiteY26" fmla="*/ 4351338 h 4351338"/>
              <a:gd name="connsiteX27" fmla="*/ 0 w 5181600"/>
              <a:gd name="connsiteY27" fmla="*/ 4351338 h 4351338"/>
              <a:gd name="connsiteX28" fmla="*/ 0 w 5181600"/>
              <a:gd name="connsiteY28" fmla="*/ 3894448 h 4351338"/>
              <a:gd name="connsiteX29" fmla="*/ 0 w 5181600"/>
              <a:gd name="connsiteY29" fmla="*/ 3350530 h 4351338"/>
              <a:gd name="connsiteX30" fmla="*/ 0 w 5181600"/>
              <a:gd name="connsiteY30" fmla="*/ 2763100 h 4351338"/>
              <a:gd name="connsiteX31" fmla="*/ 0 w 5181600"/>
              <a:gd name="connsiteY31" fmla="*/ 2306209 h 4351338"/>
              <a:gd name="connsiteX32" fmla="*/ 0 w 5181600"/>
              <a:gd name="connsiteY32" fmla="*/ 1805805 h 4351338"/>
              <a:gd name="connsiteX33" fmla="*/ 0 w 5181600"/>
              <a:gd name="connsiteY33" fmla="*/ 1218375 h 4351338"/>
              <a:gd name="connsiteX34" fmla="*/ 0 w 5181600"/>
              <a:gd name="connsiteY34" fmla="*/ 674457 h 4351338"/>
              <a:gd name="connsiteX35" fmla="*/ 0 w 5181600"/>
              <a:gd name="connsiteY35"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1600" h="4351338" fill="none" extrusionOk="0">
                <a:moveTo>
                  <a:pt x="0" y="0"/>
                </a:moveTo>
                <a:cubicBezTo>
                  <a:pt x="199255" y="-3607"/>
                  <a:pt x="270886" y="22566"/>
                  <a:pt x="420285" y="0"/>
                </a:cubicBezTo>
                <a:cubicBezTo>
                  <a:pt x="569685" y="-22566"/>
                  <a:pt x="769517" y="20936"/>
                  <a:pt x="892387" y="0"/>
                </a:cubicBezTo>
                <a:cubicBezTo>
                  <a:pt x="1015257" y="-20936"/>
                  <a:pt x="1325469" y="9022"/>
                  <a:pt x="1519936" y="0"/>
                </a:cubicBezTo>
                <a:cubicBezTo>
                  <a:pt x="1714403" y="-9022"/>
                  <a:pt x="1877789" y="9903"/>
                  <a:pt x="1992037" y="0"/>
                </a:cubicBezTo>
                <a:cubicBezTo>
                  <a:pt x="2106285" y="-9903"/>
                  <a:pt x="2357570" y="12870"/>
                  <a:pt x="2567771" y="0"/>
                </a:cubicBezTo>
                <a:cubicBezTo>
                  <a:pt x="2777972" y="-12870"/>
                  <a:pt x="3028728" y="34190"/>
                  <a:pt x="3195320" y="0"/>
                </a:cubicBezTo>
                <a:cubicBezTo>
                  <a:pt x="3361912" y="-34190"/>
                  <a:pt x="3488768" y="28778"/>
                  <a:pt x="3667421" y="0"/>
                </a:cubicBezTo>
                <a:cubicBezTo>
                  <a:pt x="3846074" y="-28778"/>
                  <a:pt x="3970596" y="49825"/>
                  <a:pt x="4087707" y="0"/>
                </a:cubicBezTo>
                <a:cubicBezTo>
                  <a:pt x="4204818" y="-49825"/>
                  <a:pt x="4340787" y="51361"/>
                  <a:pt x="4559808" y="0"/>
                </a:cubicBezTo>
                <a:cubicBezTo>
                  <a:pt x="4778829" y="-51361"/>
                  <a:pt x="4989106" y="21952"/>
                  <a:pt x="5181600" y="0"/>
                </a:cubicBezTo>
                <a:cubicBezTo>
                  <a:pt x="5188420" y="161594"/>
                  <a:pt x="5154724" y="351420"/>
                  <a:pt x="5181600" y="456890"/>
                </a:cubicBezTo>
                <a:cubicBezTo>
                  <a:pt x="5208476" y="562360"/>
                  <a:pt x="5174208" y="767849"/>
                  <a:pt x="5181600" y="870268"/>
                </a:cubicBezTo>
                <a:cubicBezTo>
                  <a:pt x="5188992" y="972687"/>
                  <a:pt x="5141215" y="1272373"/>
                  <a:pt x="5181600" y="1457698"/>
                </a:cubicBezTo>
                <a:cubicBezTo>
                  <a:pt x="5221985" y="1643023"/>
                  <a:pt x="5116344" y="1858617"/>
                  <a:pt x="5181600" y="2088642"/>
                </a:cubicBezTo>
                <a:cubicBezTo>
                  <a:pt x="5246856" y="2318667"/>
                  <a:pt x="5112601" y="2480688"/>
                  <a:pt x="5181600" y="2719586"/>
                </a:cubicBezTo>
                <a:cubicBezTo>
                  <a:pt x="5250599" y="2958484"/>
                  <a:pt x="5162638" y="3086089"/>
                  <a:pt x="5181600" y="3307017"/>
                </a:cubicBezTo>
                <a:cubicBezTo>
                  <a:pt x="5200562" y="3527945"/>
                  <a:pt x="5139600" y="3692431"/>
                  <a:pt x="5181600" y="3807421"/>
                </a:cubicBezTo>
                <a:cubicBezTo>
                  <a:pt x="5223600" y="3922411"/>
                  <a:pt x="5143054" y="4155801"/>
                  <a:pt x="5181600" y="4351338"/>
                </a:cubicBezTo>
                <a:cubicBezTo>
                  <a:pt x="5094383" y="4375498"/>
                  <a:pt x="4917744" y="4341468"/>
                  <a:pt x="4761315" y="4351338"/>
                </a:cubicBezTo>
                <a:cubicBezTo>
                  <a:pt x="4604886" y="4361208"/>
                  <a:pt x="4337448" y="4313314"/>
                  <a:pt x="4185581" y="4351338"/>
                </a:cubicBezTo>
                <a:cubicBezTo>
                  <a:pt x="4033714" y="4389362"/>
                  <a:pt x="3918681" y="4308810"/>
                  <a:pt x="3765296" y="4351338"/>
                </a:cubicBezTo>
                <a:cubicBezTo>
                  <a:pt x="3611911" y="4393866"/>
                  <a:pt x="3365619" y="4297772"/>
                  <a:pt x="3189563" y="4351338"/>
                </a:cubicBezTo>
                <a:cubicBezTo>
                  <a:pt x="3013507" y="4404904"/>
                  <a:pt x="2890907" y="4312339"/>
                  <a:pt x="2769277" y="4351338"/>
                </a:cubicBezTo>
                <a:cubicBezTo>
                  <a:pt x="2647647" y="4390337"/>
                  <a:pt x="2435144" y="4329451"/>
                  <a:pt x="2245360" y="4351338"/>
                </a:cubicBezTo>
                <a:cubicBezTo>
                  <a:pt x="2055576" y="4373225"/>
                  <a:pt x="1774600" y="4286245"/>
                  <a:pt x="1565995" y="4351338"/>
                </a:cubicBezTo>
                <a:cubicBezTo>
                  <a:pt x="1357390" y="4416431"/>
                  <a:pt x="1232360" y="4336934"/>
                  <a:pt x="990261" y="4351338"/>
                </a:cubicBezTo>
                <a:cubicBezTo>
                  <a:pt x="748162" y="4365742"/>
                  <a:pt x="468178" y="4250374"/>
                  <a:pt x="0" y="4351338"/>
                </a:cubicBezTo>
                <a:cubicBezTo>
                  <a:pt x="-18333" y="4138349"/>
                  <a:pt x="16212" y="3994091"/>
                  <a:pt x="0" y="3894448"/>
                </a:cubicBezTo>
                <a:cubicBezTo>
                  <a:pt x="-16212" y="3794805"/>
                  <a:pt x="52783" y="3590276"/>
                  <a:pt x="0" y="3350530"/>
                </a:cubicBezTo>
                <a:cubicBezTo>
                  <a:pt x="-52783" y="3110784"/>
                  <a:pt x="17760" y="2896054"/>
                  <a:pt x="0" y="2763100"/>
                </a:cubicBezTo>
                <a:cubicBezTo>
                  <a:pt x="-17760" y="2630146"/>
                  <a:pt x="47175" y="2522882"/>
                  <a:pt x="0" y="2306209"/>
                </a:cubicBezTo>
                <a:cubicBezTo>
                  <a:pt x="-47175" y="2089536"/>
                  <a:pt x="16822" y="1913249"/>
                  <a:pt x="0" y="1805805"/>
                </a:cubicBezTo>
                <a:cubicBezTo>
                  <a:pt x="-16822" y="1698361"/>
                  <a:pt x="19740" y="1452394"/>
                  <a:pt x="0" y="1218375"/>
                </a:cubicBezTo>
                <a:cubicBezTo>
                  <a:pt x="-19740" y="984356"/>
                  <a:pt x="54010" y="815036"/>
                  <a:pt x="0" y="674457"/>
                </a:cubicBezTo>
                <a:cubicBezTo>
                  <a:pt x="-54010" y="533878"/>
                  <a:pt x="1861" y="205022"/>
                  <a:pt x="0" y="0"/>
                </a:cubicBezTo>
                <a:close/>
              </a:path>
              <a:path w="5181600" h="4351338" stroke="0" extrusionOk="0">
                <a:moveTo>
                  <a:pt x="0" y="0"/>
                </a:moveTo>
                <a:cubicBezTo>
                  <a:pt x="214684" y="-20639"/>
                  <a:pt x="312585" y="22453"/>
                  <a:pt x="472101" y="0"/>
                </a:cubicBezTo>
                <a:cubicBezTo>
                  <a:pt x="631617" y="-22453"/>
                  <a:pt x="753096" y="14721"/>
                  <a:pt x="944203" y="0"/>
                </a:cubicBezTo>
                <a:cubicBezTo>
                  <a:pt x="1135310" y="-14721"/>
                  <a:pt x="1300198" y="37997"/>
                  <a:pt x="1571752" y="0"/>
                </a:cubicBezTo>
                <a:cubicBezTo>
                  <a:pt x="1843306" y="-37997"/>
                  <a:pt x="1901025" y="13585"/>
                  <a:pt x="2147485" y="0"/>
                </a:cubicBezTo>
                <a:cubicBezTo>
                  <a:pt x="2393945" y="-13585"/>
                  <a:pt x="2402798" y="22250"/>
                  <a:pt x="2619587" y="0"/>
                </a:cubicBezTo>
                <a:cubicBezTo>
                  <a:pt x="2836376" y="-22250"/>
                  <a:pt x="2945748" y="14876"/>
                  <a:pt x="3039872" y="0"/>
                </a:cubicBezTo>
                <a:cubicBezTo>
                  <a:pt x="3133997" y="-14876"/>
                  <a:pt x="3548674" y="55401"/>
                  <a:pt x="3719237" y="0"/>
                </a:cubicBezTo>
                <a:cubicBezTo>
                  <a:pt x="3889801" y="-55401"/>
                  <a:pt x="4085245" y="36110"/>
                  <a:pt x="4398603" y="0"/>
                </a:cubicBezTo>
                <a:cubicBezTo>
                  <a:pt x="4711961" y="-36110"/>
                  <a:pt x="4849811" y="93125"/>
                  <a:pt x="5181600" y="0"/>
                </a:cubicBezTo>
                <a:cubicBezTo>
                  <a:pt x="5249960" y="201555"/>
                  <a:pt x="5149096" y="338729"/>
                  <a:pt x="5181600" y="630944"/>
                </a:cubicBezTo>
                <a:cubicBezTo>
                  <a:pt x="5214104" y="923159"/>
                  <a:pt x="5177754" y="957162"/>
                  <a:pt x="5181600" y="1087835"/>
                </a:cubicBezTo>
                <a:cubicBezTo>
                  <a:pt x="5185446" y="1218508"/>
                  <a:pt x="5117893" y="1450408"/>
                  <a:pt x="5181600" y="1631752"/>
                </a:cubicBezTo>
                <a:cubicBezTo>
                  <a:pt x="5245307" y="1813096"/>
                  <a:pt x="5171164" y="1896035"/>
                  <a:pt x="5181600" y="2045129"/>
                </a:cubicBezTo>
                <a:cubicBezTo>
                  <a:pt x="5192036" y="2194223"/>
                  <a:pt x="5161464" y="2438858"/>
                  <a:pt x="5181600" y="2589046"/>
                </a:cubicBezTo>
                <a:cubicBezTo>
                  <a:pt x="5201736" y="2739234"/>
                  <a:pt x="5172882" y="2934953"/>
                  <a:pt x="5181600" y="3176477"/>
                </a:cubicBezTo>
                <a:cubicBezTo>
                  <a:pt x="5190318" y="3418001"/>
                  <a:pt x="5163758" y="3541125"/>
                  <a:pt x="5181600" y="3633367"/>
                </a:cubicBezTo>
                <a:cubicBezTo>
                  <a:pt x="5199442" y="3725609"/>
                  <a:pt x="5139595" y="4010830"/>
                  <a:pt x="5181600" y="4351338"/>
                </a:cubicBezTo>
                <a:cubicBezTo>
                  <a:pt x="5043341" y="4358733"/>
                  <a:pt x="4837616" y="4307251"/>
                  <a:pt x="4657683" y="4351338"/>
                </a:cubicBezTo>
                <a:cubicBezTo>
                  <a:pt x="4477750" y="4395425"/>
                  <a:pt x="4316047" y="4324824"/>
                  <a:pt x="4030133" y="4351338"/>
                </a:cubicBezTo>
                <a:cubicBezTo>
                  <a:pt x="3744219" y="4377852"/>
                  <a:pt x="3660298" y="4297395"/>
                  <a:pt x="3454400" y="4351338"/>
                </a:cubicBezTo>
                <a:cubicBezTo>
                  <a:pt x="3248502" y="4405281"/>
                  <a:pt x="3002690" y="4350444"/>
                  <a:pt x="2878667" y="4351338"/>
                </a:cubicBezTo>
                <a:cubicBezTo>
                  <a:pt x="2754644" y="4352232"/>
                  <a:pt x="2420746" y="4283575"/>
                  <a:pt x="2251117" y="4351338"/>
                </a:cubicBezTo>
                <a:cubicBezTo>
                  <a:pt x="2081488" y="4419101"/>
                  <a:pt x="1919458" y="4323132"/>
                  <a:pt x="1830832" y="4351338"/>
                </a:cubicBezTo>
                <a:cubicBezTo>
                  <a:pt x="1742207" y="4379544"/>
                  <a:pt x="1465401" y="4337489"/>
                  <a:pt x="1255099" y="4351338"/>
                </a:cubicBezTo>
                <a:cubicBezTo>
                  <a:pt x="1044797" y="4365187"/>
                  <a:pt x="784162" y="4328437"/>
                  <a:pt x="575733" y="4351338"/>
                </a:cubicBezTo>
                <a:cubicBezTo>
                  <a:pt x="367304" y="4374239"/>
                  <a:pt x="126173" y="4292515"/>
                  <a:pt x="0" y="4351338"/>
                </a:cubicBezTo>
                <a:cubicBezTo>
                  <a:pt x="-43404" y="4132094"/>
                  <a:pt x="30948" y="4029750"/>
                  <a:pt x="0" y="3807421"/>
                </a:cubicBezTo>
                <a:cubicBezTo>
                  <a:pt x="-30948" y="3585092"/>
                  <a:pt x="13970" y="3389632"/>
                  <a:pt x="0" y="3219990"/>
                </a:cubicBezTo>
                <a:cubicBezTo>
                  <a:pt x="-13970" y="3050348"/>
                  <a:pt x="29380" y="2856097"/>
                  <a:pt x="0" y="2632559"/>
                </a:cubicBezTo>
                <a:cubicBezTo>
                  <a:pt x="-29380" y="2409021"/>
                  <a:pt x="3888" y="2206013"/>
                  <a:pt x="0" y="2045129"/>
                </a:cubicBezTo>
                <a:cubicBezTo>
                  <a:pt x="-3888" y="1884245"/>
                  <a:pt x="3691" y="1702666"/>
                  <a:pt x="0" y="1501212"/>
                </a:cubicBezTo>
                <a:cubicBezTo>
                  <a:pt x="-3691" y="1299758"/>
                  <a:pt x="19848" y="1141251"/>
                  <a:pt x="0" y="957294"/>
                </a:cubicBezTo>
                <a:cubicBezTo>
                  <a:pt x="-19848" y="773337"/>
                  <a:pt x="1688" y="379216"/>
                  <a:pt x="0" y="0"/>
                </a:cubicBezTo>
                <a:close/>
              </a:path>
            </a:pathLst>
          </a:custGeom>
          <a:ln>
            <a:solidFill>
              <a:schemeClr val="bg1">
                <a:lumMod val="85000"/>
              </a:schemeClr>
            </a:solidFill>
            <a:extLst>
              <a:ext uri="{C807C97D-BFC1-408E-A445-0C87EB9F89A2}">
                <ask:lineSketchStyleProps xmlns:ask="http://schemas.microsoft.com/office/drawing/2018/sketchyshapes" sd="340498338">
                  <ask:type>
                    <ask:lineSketchScribble/>
                  </ask:type>
                </ask:lineSketchStyleProps>
              </a:ext>
            </a:extLst>
          </a:ln>
          <a:effectLst>
            <a:glow rad="139700">
              <a:schemeClr val="accent6">
                <a:lumMod val="60000"/>
                <a:lumOff val="40000"/>
                <a:alpha val="40000"/>
              </a:schemeClr>
            </a:glo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13/02/2024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13/02/2024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anstle.com/general-learning/how-to-write-an-essay/" TargetMode="External"/><Relationship Id="rId1" Type="http://schemas.openxmlformats.org/officeDocument/2006/relationships/slideLayout" Target="../slideLayouts/slideLayout2.xml"/><Relationship Id="rId5" Type="http://schemas.openxmlformats.org/officeDocument/2006/relationships/hyperlink" Target="mailto:salem.aljundi@kunoozu.edu.iq" TargetMode="External"/><Relationship Id="rId4" Type="http://schemas.openxmlformats.org/officeDocument/2006/relationships/hyperlink" Target="https://www.for9a.com/learn/%D9%83%D9%8A%D9%81%D9%8A%D8%A9-%D9%83%D8%AA%D8%A7%D8%A8%D8%A9-%D9%85%D9%82%D8%A7%D9%84-%D8%AE%D8%B7%D9%88%D8%A7%D8%AA-%D8%B9%D9%85%D9%84%D9%8A%D8%A9-%D9%84%D9%83%D8%AA%D8%A7%D8%A8%D8%A9-%D9%85%D9%82%D8%A7%D9%84-%D8%A3%D9%83%D8%A7%D8%AF%D9%8A%D9%85%D9%8A-%D8%A7%D8%AD%D8%AA%D8%B1%D8%A7%D9%81%D9%8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target.com/" TargetMode="External"/><Relationship Id="rId13" Type="http://schemas.openxmlformats.org/officeDocument/2006/relationships/hyperlink" Target="http://www.asos.com/" TargetMode="External"/><Relationship Id="rId18" Type="http://schemas.openxmlformats.org/officeDocument/2006/relationships/hyperlink" Target="http://www.macys.com/" TargetMode="External"/><Relationship Id="rId3" Type="http://schemas.openxmlformats.org/officeDocument/2006/relationships/hyperlink" Target="http://www.ebay.com/" TargetMode="External"/><Relationship Id="rId21" Type="http://schemas.openxmlformats.org/officeDocument/2006/relationships/hyperlink" Target="http://www.costco.com/" TargetMode="External"/><Relationship Id="rId7" Type="http://schemas.openxmlformats.org/officeDocument/2006/relationships/hyperlink" Target="http://www.bestbuy.com/" TargetMode="External"/><Relationship Id="rId12" Type="http://schemas.openxmlformats.org/officeDocument/2006/relationships/hyperlink" Target="http://www.zalando.com/" TargetMode="External"/><Relationship Id="rId17" Type="http://schemas.openxmlformats.org/officeDocument/2006/relationships/hyperlink" Target="http://www.wayfair.com/" TargetMode="External"/><Relationship Id="rId2" Type="http://schemas.openxmlformats.org/officeDocument/2006/relationships/hyperlink" Target="http://www.amazon.com/" TargetMode="External"/><Relationship Id="rId16" Type="http://schemas.openxmlformats.org/officeDocument/2006/relationships/hyperlink" Target="http://www.aliexpress.com/" TargetMode="External"/><Relationship Id="rId20" Type="http://schemas.openxmlformats.org/officeDocument/2006/relationships/hyperlink" Target="http://www.jd.com/" TargetMode="External"/><Relationship Id="rId1" Type="http://schemas.openxmlformats.org/officeDocument/2006/relationships/slideLayout" Target="../slideLayouts/slideLayout3.xml"/><Relationship Id="rId6" Type="http://schemas.openxmlformats.org/officeDocument/2006/relationships/hyperlink" Target="http://www.walmart.com/" TargetMode="External"/><Relationship Id="rId11" Type="http://schemas.openxmlformats.org/officeDocument/2006/relationships/hyperlink" Target="http://www.rakuten.com/" TargetMode="External"/><Relationship Id="rId5" Type="http://schemas.openxmlformats.org/officeDocument/2006/relationships/hyperlink" Target="http://www.etsy.com/" TargetMode="External"/><Relationship Id="rId15" Type="http://schemas.openxmlformats.org/officeDocument/2006/relationships/hyperlink" Target="http://www.overstock.com/" TargetMode="External"/><Relationship Id="rId10" Type="http://schemas.openxmlformats.org/officeDocument/2006/relationships/hyperlink" Target="http://www.flipkart.com/" TargetMode="External"/><Relationship Id="rId19" Type="http://schemas.openxmlformats.org/officeDocument/2006/relationships/hyperlink" Target="http://www.homedepot.com/" TargetMode="External"/><Relationship Id="rId4" Type="http://schemas.openxmlformats.org/officeDocument/2006/relationships/hyperlink" Target="http://www.alibaba.com/" TargetMode="External"/><Relationship Id="rId9" Type="http://schemas.openxmlformats.org/officeDocument/2006/relationships/hyperlink" Target="http://www.shopify.com/" TargetMode="External"/><Relationship Id="rId14" Type="http://schemas.openxmlformats.org/officeDocument/2006/relationships/hyperlink" Target="http://www.newegg.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bag and a computer&#10;&#10;Description automatically generated">
            <a:extLst>
              <a:ext uri="{FF2B5EF4-FFF2-40B4-BE49-F238E27FC236}">
                <a16:creationId xmlns:a16="http://schemas.microsoft.com/office/drawing/2014/main" id="{1130EAE7-589B-AB37-F490-44F04403112C}"/>
              </a:ext>
            </a:extLst>
          </p:cNvPr>
          <p:cNvPicPr>
            <a:picLocks noChangeAspect="1"/>
          </p:cNvPicPr>
          <p:nvPr/>
        </p:nvPicPr>
        <p:blipFill rotWithShape="1">
          <a:blip r:embed="rId2"/>
          <a:srcRect l="17265" t="9091" r="1"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049520" y="1161288"/>
            <a:ext cx="6278880" cy="1124712"/>
          </a:xfrm>
        </p:spPr>
        <p:txBody>
          <a:bodyPr vert="horz" lIns="91440" tIns="45720" rIns="91440" bIns="45720" rtlCol="0" anchor="ctr">
            <a:normAutofit fontScale="90000"/>
          </a:bodyPr>
          <a:lstStyle/>
          <a:p>
            <a:pPr algn="r" rtl="0"/>
            <a:r>
              <a:rPr lang="en-US" sz="8000" dirty="0" err="1"/>
              <a:t>التجارة</a:t>
            </a:r>
            <a:r>
              <a:rPr lang="en-US" sz="8000" dirty="0"/>
              <a:t> </a:t>
            </a:r>
            <a:r>
              <a:rPr lang="en-US" sz="8000" dirty="0" err="1"/>
              <a:t>الإلكترونية</a:t>
            </a:r>
            <a:endParaRPr lang="en-US" sz="800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6898640" y="3820160"/>
            <a:ext cx="4910736" cy="2105152"/>
          </a:xfrm>
        </p:spPr>
        <p:txBody>
          <a:bodyPr vert="horz" lIns="91440" tIns="45720" rIns="91440" bIns="45720" rtlCol="0" anchor="t">
            <a:normAutofit/>
          </a:bodyPr>
          <a:lstStyle/>
          <a:p>
            <a:r>
              <a:rPr lang="en-US" sz="2800" dirty="0">
                <a:latin typeface="+mn-lt"/>
                <a:cs typeface="+mn-cs"/>
              </a:rPr>
              <a:t>د. </a:t>
            </a:r>
            <a:r>
              <a:rPr lang="en-US" sz="2800" dirty="0" err="1">
                <a:latin typeface="+mn-lt"/>
                <a:cs typeface="+mn-cs"/>
              </a:rPr>
              <a:t>سالم</a:t>
            </a:r>
            <a:r>
              <a:rPr lang="en-US" sz="2800" dirty="0">
                <a:latin typeface="+mn-lt"/>
                <a:cs typeface="+mn-cs"/>
              </a:rPr>
              <a:t> </a:t>
            </a:r>
            <a:r>
              <a:rPr lang="en-US" sz="2800" dirty="0" err="1">
                <a:latin typeface="+mn-lt"/>
                <a:cs typeface="+mn-cs"/>
              </a:rPr>
              <a:t>الجندي</a:t>
            </a:r>
            <a:endParaRPr lang="en-US" sz="2800" dirty="0">
              <a:latin typeface="+mn-lt"/>
              <a:cs typeface="+mn-cs"/>
            </a:endParaRPr>
          </a:p>
          <a:p>
            <a:r>
              <a:rPr lang="en-US" dirty="0">
                <a:latin typeface="+mn-lt"/>
                <a:cs typeface="+mn-cs"/>
                <a:hlinkClick r:id="rId3"/>
              </a:rPr>
              <a:t>Salem.aljundi@kunoozu.edu.iq</a:t>
            </a:r>
            <a:r>
              <a:rPr lang="en-US" dirty="0">
                <a:latin typeface="+mn-lt"/>
                <a:cs typeface="+mn-cs"/>
              </a:rPr>
              <a:t> </a:t>
            </a:r>
          </a:p>
          <a:p>
            <a:r>
              <a:rPr lang="en-US" sz="2800" dirty="0" err="1">
                <a:latin typeface="+mn-lt"/>
                <a:cs typeface="+mn-cs"/>
              </a:rPr>
              <a:t>كلية</a:t>
            </a:r>
            <a:r>
              <a:rPr lang="en-US" sz="2800" dirty="0">
                <a:latin typeface="+mn-lt"/>
                <a:cs typeface="+mn-cs"/>
              </a:rPr>
              <a:t> </a:t>
            </a:r>
            <a:r>
              <a:rPr lang="en-US" sz="2800" dirty="0" err="1">
                <a:latin typeface="+mn-lt"/>
                <a:cs typeface="+mn-cs"/>
              </a:rPr>
              <a:t>الكنوز</a:t>
            </a:r>
            <a:r>
              <a:rPr lang="en-US" sz="2800" dirty="0">
                <a:latin typeface="+mn-lt"/>
                <a:cs typeface="+mn-cs"/>
              </a:rPr>
              <a:t> </a:t>
            </a:r>
            <a:r>
              <a:rPr lang="en-US" sz="2800" dirty="0" err="1">
                <a:latin typeface="+mn-lt"/>
                <a:cs typeface="+mn-cs"/>
              </a:rPr>
              <a:t>الجامعة</a:t>
            </a:r>
            <a:endParaRPr lang="en-US" sz="2800" dirty="0">
              <a:latin typeface="+mn-lt"/>
              <a:cs typeface="+mn-cs"/>
            </a:endParaRPr>
          </a:p>
          <a:p>
            <a:r>
              <a:rPr lang="en-US" sz="2800" dirty="0">
                <a:latin typeface="+mn-lt"/>
                <a:cs typeface="+mn-cs"/>
              </a:rPr>
              <a:t>2024</a:t>
            </a:r>
          </a:p>
        </p:txBody>
      </p:sp>
    </p:spTree>
    <p:extLst>
      <p:ext uri="{BB962C8B-B14F-4D97-AF65-F5344CB8AC3E}">
        <p14:creationId xmlns:p14="http://schemas.microsoft.com/office/powerpoint/2010/main" val="364570951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C60E0-F2E1-7E0B-BBAC-0E4895274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7099C-BB71-E34D-DDCC-DF1FE4700583}"/>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966D76A4-57D9-8B51-F44B-584A2BD62F5D}"/>
              </a:ext>
            </a:extLst>
          </p:cNvPr>
          <p:cNvSpPr>
            <a:spLocks noGrp="1"/>
          </p:cNvSpPr>
          <p:nvPr>
            <p:ph idx="1"/>
          </p:nvPr>
        </p:nvSpPr>
        <p:spPr/>
        <p:txBody>
          <a:bodyPr>
            <a:noAutofit/>
          </a:bodyPr>
          <a:lstStyle/>
          <a:p>
            <a:pPr marL="742950" indent="-742950">
              <a:buAutoNum type="arabicPeriod" startAt="3"/>
            </a:pPr>
            <a:r>
              <a:rPr lang="ar-SA" sz="4400" b="1" dirty="0">
                <a:solidFill>
                  <a:schemeClr val="accent1"/>
                </a:solidFill>
              </a:rPr>
              <a:t>الشحن والتسليم:</a:t>
            </a:r>
          </a:p>
          <a:p>
            <a:endParaRPr lang="ar-SA" b="1" dirty="0"/>
          </a:p>
          <a:p>
            <a:r>
              <a:rPr lang="ar-SA" sz="4400" b="1" dirty="0"/>
              <a:t>   - بمجرد تعبئة الطلبات، يتم تسليمها إلى شركات الشحن لتوصيلها إلى العملاء. تتعاون شركات التجارة الإلكترونية مع شركاء الشحن مثل الخدمات البريدية، وشركات النقل، أو مقدمي الخدمات اللوجستية الخارجية لضمان توصيل الطلبات بسلاسة وبموثوقية.</a:t>
            </a:r>
          </a:p>
        </p:txBody>
      </p:sp>
      <p:sp>
        <p:nvSpPr>
          <p:cNvPr id="4" name="Slide Number Placeholder 3">
            <a:extLst>
              <a:ext uri="{FF2B5EF4-FFF2-40B4-BE49-F238E27FC236}">
                <a16:creationId xmlns:a16="http://schemas.microsoft.com/office/drawing/2014/main" id="{A6145566-F9B6-D835-CBD4-723D085EFD2D}"/>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191129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148B-D7E5-17C0-4C35-C882B7891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F349E-D7DA-4C46-EB6C-88AFB75C2336}"/>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13E3B4B7-9CA5-31C5-CFC7-18D4B1FF41D5}"/>
              </a:ext>
            </a:extLst>
          </p:cNvPr>
          <p:cNvSpPr>
            <a:spLocks noGrp="1"/>
          </p:cNvSpPr>
          <p:nvPr>
            <p:ph idx="1"/>
          </p:nvPr>
        </p:nvSpPr>
        <p:spPr/>
        <p:txBody>
          <a:bodyPr>
            <a:noAutofit/>
          </a:bodyPr>
          <a:lstStyle/>
          <a:p>
            <a:pPr marL="742950" indent="-742950">
              <a:buAutoNum type="arabicPeriod" startAt="4"/>
            </a:pPr>
            <a:r>
              <a:rPr lang="ar-SA" sz="4400" b="1" dirty="0">
                <a:solidFill>
                  <a:schemeClr val="accent1"/>
                </a:solidFill>
              </a:rPr>
              <a:t>إدارة العائدات:</a:t>
            </a:r>
          </a:p>
          <a:p>
            <a:endParaRPr lang="ar-SA" sz="4400" b="1" dirty="0"/>
          </a:p>
          <a:p>
            <a:r>
              <a:rPr lang="ar-SA" sz="4400" b="1" dirty="0"/>
              <a:t>   - تشمل اللوجستيات في التجارة الإلكترونية أيضًا إدارة إرجاع المنتجات والتبادلات. إن عملية العائدات المبسطة أمر أساسي لمعالجة </a:t>
            </a:r>
            <a:r>
              <a:rPr lang="ar-SA" sz="4400" b="1" dirty="0" err="1"/>
              <a:t>إرجاعات</a:t>
            </a:r>
            <a:r>
              <a:rPr lang="ar-SA" sz="4400" b="1" dirty="0"/>
              <a:t> العملاء بكفاءة، ومعالجة المبالغ المستردة أو البدائل، والحفاظ على رضا العملاء.</a:t>
            </a:r>
          </a:p>
        </p:txBody>
      </p:sp>
      <p:sp>
        <p:nvSpPr>
          <p:cNvPr id="4" name="Slide Number Placeholder 3">
            <a:extLst>
              <a:ext uri="{FF2B5EF4-FFF2-40B4-BE49-F238E27FC236}">
                <a16:creationId xmlns:a16="http://schemas.microsoft.com/office/drawing/2014/main" id="{C5031546-B40D-29DD-97BB-99F99D2013D2}"/>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2353837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51F7-D0FF-77C5-BF16-B303D561A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D8D2A-FED7-4802-3148-4A9BDD8F793C}"/>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6599B8B3-681D-C19F-3107-30E338C55B8E}"/>
              </a:ext>
            </a:extLst>
          </p:cNvPr>
          <p:cNvSpPr>
            <a:spLocks noGrp="1"/>
          </p:cNvSpPr>
          <p:nvPr>
            <p:ph idx="1"/>
          </p:nvPr>
        </p:nvSpPr>
        <p:spPr/>
        <p:txBody>
          <a:bodyPr>
            <a:noAutofit/>
          </a:bodyPr>
          <a:lstStyle/>
          <a:p>
            <a:pPr marL="742950" indent="-742950">
              <a:buAutoNum type="arabicPeriod" startAt="5"/>
            </a:pPr>
            <a:r>
              <a:rPr lang="ar-SA" sz="4400" b="1" dirty="0">
                <a:solidFill>
                  <a:schemeClr val="accent1"/>
                </a:solidFill>
              </a:rPr>
              <a:t>تكامل التكنولوجيا:</a:t>
            </a:r>
          </a:p>
          <a:p>
            <a:endParaRPr lang="ar-SA" b="1" dirty="0"/>
          </a:p>
          <a:p>
            <a:r>
              <a:rPr lang="ar-SA" sz="4400" b="1" dirty="0"/>
              <a:t>   - تعتمد اللوجستيات في التجارة الإلكترونية بشكل كبير على التكنولوجيا لتبسيط العمليات وزيادة الكفاءة. يتضمن ذلك استخدام برامج إدارة المخزون، وأنظمة إدارة الطلبات، وأنظمة إدارة المستودعات، وأنظمة إدارة النقل لتتبع الشحنات وتحسين المسارات.</a:t>
            </a:r>
          </a:p>
        </p:txBody>
      </p:sp>
      <p:sp>
        <p:nvSpPr>
          <p:cNvPr id="4" name="Slide Number Placeholder 3">
            <a:extLst>
              <a:ext uri="{FF2B5EF4-FFF2-40B4-BE49-F238E27FC236}">
                <a16:creationId xmlns:a16="http://schemas.microsoft.com/office/drawing/2014/main" id="{ADD92AD1-56DF-C575-E0A4-01BFEA0589ED}"/>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1690730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F9234-B58E-BAAB-61D3-265E2AEB0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8E0FA-AA1E-E523-C49D-7B7575D6D03C}"/>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91CEDA3E-42A7-3A74-CD2E-445EAF49F3BB}"/>
              </a:ext>
            </a:extLst>
          </p:cNvPr>
          <p:cNvSpPr>
            <a:spLocks noGrp="1"/>
          </p:cNvSpPr>
          <p:nvPr>
            <p:ph idx="1"/>
          </p:nvPr>
        </p:nvSpPr>
        <p:spPr/>
        <p:txBody>
          <a:bodyPr>
            <a:noAutofit/>
          </a:bodyPr>
          <a:lstStyle/>
          <a:p>
            <a:r>
              <a:rPr lang="ar-SA" sz="4400" b="1" dirty="0"/>
              <a:t>6.	</a:t>
            </a:r>
            <a:r>
              <a:rPr lang="ar-SA" sz="4400" b="1" dirty="0">
                <a:solidFill>
                  <a:schemeClr val="accent1"/>
                </a:solidFill>
              </a:rPr>
              <a:t>التواصل مع العملاء وتتبع الطلبات:</a:t>
            </a:r>
          </a:p>
          <a:p>
            <a:r>
              <a:rPr lang="ar-SA" sz="4400" b="1" dirty="0"/>
              <a:t>   - يُعتبر توفير معلومات تتبع الطلبات في الوقت الفعلي للعملاء هامًا لزيادة الشفافية وتحسين تجربة التسوق بشكل عام. تستخدم شركات التجارة الإلكترونية أنظمة تتبع الطلبات وقنوات الاتصال مثل البريد الإلكتروني أو الرسائل القصيرة لإبقاء العملاء على علم بحالة طلباتهم من الشحن إلى التسليم.</a:t>
            </a:r>
          </a:p>
        </p:txBody>
      </p:sp>
      <p:sp>
        <p:nvSpPr>
          <p:cNvPr id="4" name="Slide Number Placeholder 3">
            <a:extLst>
              <a:ext uri="{FF2B5EF4-FFF2-40B4-BE49-F238E27FC236}">
                <a16:creationId xmlns:a16="http://schemas.microsoft.com/office/drawing/2014/main" id="{4E457209-F38A-F7A6-4AAB-69CED0AA9B47}"/>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595867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5CFB-92B8-2E11-0E81-96A8A5FED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88D54-17AA-0B5A-C4B1-5E9DE33CAC6B}"/>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739200AA-4C22-DF14-238B-7998116E5B0C}"/>
              </a:ext>
            </a:extLst>
          </p:cNvPr>
          <p:cNvSpPr>
            <a:spLocks noGrp="1"/>
          </p:cNvSpPr>
          <p:nvPr>
            <p:ph idx="1"/>
          </p:nvPr>
        </p:nvSpPr>
        <p:spPr/>
        <p:txBody>
          <a:bodyPr>
            <a:noAutofit/>
          </a:bodyPr>
          <a:lstStyle/>
          <a:p>
            <a:pPr marL="742950" indent="-742950">
              <a:buAutoNum type="arabicPeriod" startAt="7"/>
            </a:pPr>
            <a:r>
              <a:rPr lang="ar-SA" sz="4400" b="1" dirty="0">
                <a:solidFill>
                  <a:schemeClr val="accent1"/>
                </a:solidFill>
              </a:rPr>
              <a:t>تكامل سلسلة التوريد:</a:t>
            </a:r>
          </a:p>
          <a:p>
            <a:endParaRPr lang="ar-SA" b="1" dirty="0"/>
          </a:p>
          <a:p>
            <a:r>
              <a:rPr lang="ar-SA" sz="4400" b="1" dirty="0"/>
              <a:t>   - غالبًا ما تشمل اللوجستيات في التجارة الإلكترونية التعاون مع الموردين والمصنعين وشركاء السلسلة اللوجستية الآخرين لضمان تدفق سلس للسلع. تكامل الأطراف المعنية وتنسيق الأنشطة بشكل فعال ضروري لتلبية طلبات العملاء وتقليل التأخيرات.</a:t>
            </a:r>
          </a:p>
        </p:txBody>
      </p:sp>
      <p:sp>
        <p:nvSpPr>
          <p:cNvPr id="4" name="Slide Number Placeholder 3">
            <a:extLst>
              <a:ext uri="{FF2B5EF4-FFF2-40B4-BE49-F238E27FC236}">
                <a16:creationId xmlns:a16="http://schemas.microsoft.com/office/drawing/2014/main" id="{A5996C8F-E03D-DC73-72BE-A5B80BB96063}"/>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770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152D-0674-313F-C5B1-90FC9C608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9E88C-ED29-B770-82BC-0C21462FBFCB}"/>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C26AE7D9-5C8D-B1E4-A027-D21E6AD52B46}"/>
              </a:ext>
            </a:extLst>
          </p:cNvPr>
          <p:cNvSpPr>
            <a:spLocks noGrp="1"/>
          </p:cNvSpPr>
          <p:nvPr>
            <p:ph idx="1"/>
          </p:nvPr>
        </p:nvSpPr>
        <p:spPr/>
        <p:txBody>
          <a:bodyPr>
            <a:noAutofit/>
          </a:bodyPr>
          <a:lstStyle/>
          <a:p>
            <a:r>
              <a:rPr lang="ar-SA" sz="4400" b="1" dirty="0"/>
              <a:t>8.	</a:t>
            </a:r>
            <a:r>
              <a:rPr lang="ar-SA" sz="4400" b="1" dirty="0">
                <a:solidFill>
                  <a:schemeClr val="accent1"/>
                </a:solidFill>
              </a:rPr>
              <a:t>التوسع والمرونة:</a:t>
            </a:r>
          </a:p>
          <a:p>
            <a:r>
              <a:rPr lang="ar-SA" sz="4400" b="1" dirty="0"/>
              <a:t>   - تحتاج أنظمة اللوجستيات في التجارة الإلكترونية إلى أن تكون قابلة للتوسع والمرونة لاستيعاب تقلبات حجم الطلبات وزيادات الطلب الموسمية، وتغير تفضيلات العملاء. إن وجود عمليات لوجستية مرنة يسمح للشركات بالتكيف بسرعة مع التغيرات في السوق والنمو بشكل مستدام.</a:t>
            </a:r>
          </a:p>
        </p:txBody>
      </p:sp>
      <p:sp>
        <p:nvSpPr>
          <p:cNvPr id="4" name="Slide Number Placeholder 3">
            <a:extLst>
              <a:ext uri="{FF2B5EF4-FFF2-40B4-BE49-F238E27FC236}">
                <a16:creationId xmlns:a16="http://schemas.microsoft.com/office/drawing/2014/main" id="{4EA59E41-B55F-1673-44AF-E75CA8BD2750}"/>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Tree>
    <p:extLst>
      <p:ext uri="{BB962C8B-B14F-4D97-AF65-F5344CB8AC3E}">
        <p14:creationId xmlns:p14="http://schemas.microsoft.com/office/powerpoint/2010/main" val="179022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34E0-CA29-E80C-E83E-E995FD174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344D6-07E9-3A16-A105-2A65D8A3A6F7}"/>
              </a:ext>
            </a:extLst>
          </p:cNvPr>
          <p:cNvSpPr>
            <a:spLocks noGrp="1"/>
          </p:cNvSpPr>
          <p:nvPr>
            <p:ph type="title"/>
          </p:nvPr>
        </p:nvSpPr>
        <p:spPr>
          <a:blipFill>
            <a:blip r:embed="rId2"/>
            <a:tile tx="0" ty="0" sx="100000" sy="100000" flip="none" algn="tl"/>
          </a:blipFill>
        </p:spPr>
        <p:txBody>
          <a:bodyPr>
            <a:noAutofit/>
          </a:bodyPr>
          <a:lstStyle/>
          <a:p>
            <a:r>
              <a:rPr lang="ar-SA" sz="5400" dirty="0"/>
              <a:t>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62E4AA73-D022-EADC-8783-4390F77FC40B}"/>
              </a:ext>
            </a:extLst>
          </p:cNvPr>
          <p:cNvSpPr>
            <a:spLocks noGrp="1"/>
          </p:cNvSpPr>
          <p:nvPr>
            <p:ph idx="1"/>
          </p:nvPr>
        </p:nvSpPr>
        <p:spPr/>
        <p:txBody>
          <a:bodyPr>
            <a:noAutofit/>
          </a:bodyPr>
          <a:lstStyle/>
          <a:p>
            <a:r>
              <a:rPr lang="ar-SA" sz="4400" b="1" dirty="0"/>
              <a:t>بشكل عام، إدارة اللوجستيات الفعالة ضرورية لنجاح الشركات في مجال التجارة الإلكترونية حيث تؤثر على رضا العملاء وكفاءة العمليات والتنافسية في السوق الإلكترونية. </a:t>
            </a:r>
          </a:p>
          <a:p>
            <a:r>
              <a:rPr lang="ar-SA" sz="4400" b="1" dirty="0"/>
              <a:t>من خلال تحسين عمليات اللوجستيات، يمكن للشركات الإلكترونية تعزيز مستويات خدماتها، وتقليل التكاليف، وبناء قاعدة عملاء وفية.</a:t>
            </a:r>
          </a:p>
        </p:txBody>
      </p:sp>
      <p:sp>
        <p:nvSpPr>
          <p:cNvPr id="4" name="Slide Number Placeholder 3">
            <a:extLst>
              <a:ext uri="{FF2B5EF4-FFF2-40B4-BE49-F238E27FC236}">
                <a16:creationId xmlns:a16="http://schemas.microsoft.com/office/drawing/2014/main" id="{AE72B840-148C-414E-9A22-D3E206CF1DEA}"/>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Tree>
    <p:extLst>
      <p:ext uri="{BB962C8B-B14F-4D97-AF65-F5344CB8AC3E}">
        <p14:creationId xmlns:p14="http://schemas.microsoft.com/office/powerpoint/2010/main" val="8890274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496D-CB0F-9E8A-05ED-1A4D9F75D2CA}"/>
              </a:ext>
            </a:extLst>
          </p:cNvPr>
          <p:cNvSpPr>
            <a:spLocks noGrp="1"/>
          </p:cNvSpPr>
          <p:nvPr>
            <p:ph type="title"/>
          </p:nvPr>
        </p:nvSpPr>
        <p:spPr/>
        <p:txBody>
          <a:bodyPr/>
          <a:lstStyle/>
          <a:p>
            <a:r>
              <a:rPr lang="ar-SA" dirty="0"/>
              <a:t>تكامل سلسلة التوريد في مجال التجارة الإلكترونية</a:t>
            </a:r>
            <a:endParaRPr lang="en-AE" dirty="0"/>
          </a:p>
        </p:txBody>
      </p:sp>
      <p:sp>
        <p:nvSpPr>
          <p:cNvPr id="3" name="Content Placeholder 2">
            <a:extLst>
              <a:ext uri="{FF2B5EF4-FFF2-40B4-BE49-F238E27FC236}">
                <a16:creationId xmlns:a16="http://schemas.microsoft.com/office/drawing/2014/main" id="{759A20BB-6A1E-1B4A-C154-17657A65A26F}"/>
              </a:ext>
            </a:extLst>
          </p:cNvPr>
          <p:cNvSpPr>
            <a:spLocks noGrp="1"/>
          </p:cNvSpPr>
          <p:nvPr>
            <p:ph idx="1"/>
          </p:nvPr>
        </p:nvSpPr>
        <p:spPr/>
        <p:txBody>
          <a:bodyPr>
            <a:normAutofit lnSpcReduction="10000"/>
          </a:bodyPr>
          <a:lstStyle/>
          <a:p>
            <a:r>
              <a:rPr lang="ar-SA" sz="3600" dirty="0"/>
              <a:t>تكامل سلسلة التوريد في مجال التجارة الإلكترونية يشير إلى عملية توحيد وتنسيق جميع الجهات المعنية في سلسلة التوريد، بما في ذلك الموردين والمصنعين وشركاء اللوجستيات الآخرين، بهدف ضمان تدفق سلس للسلع من نقطة الأصل إلى نقطة الاستهلاك النهائية. يهدف هذا التكامل إلى تحقيق التنسيق الفعّال بين جميع الأطراف وتبادل المعلومات بشكل سلس، مما يسهم في تحسين كفاءة سلسلة التوريد وتحقيق رضا العملاء.</a:t>
            </a:r>
          </a:p>
          <a:p>
            <a:endParaRPr lang="ar-SA" sz="3600" dirty="0"/>
          </a:p>
          <a:p>
            <a:r>
              <a:rPr lang="ar-SA" sz="3600" dirty="0">
                <a:solidFill>
                  <a:schemeClr val="accent1"/>
                </a:solidFill>
              </a:rPr>
              <a:t>تكامل سلسلة التوريد يشمل عدة جوانب، بما في ذلك:</a:t>
            </a:r>
          </a:p>
        </p:txBody>
      </p:sp>
      <p:sp>
        <p:nvSpPr>
          <p:cNvPr id="4" name="Slide Number Placeholder 3">
            <a:extLst>
              <a:ext uri="{FF2B5EF4-FFF2-40B4-BE49-F238E27FC236}">
                <a16:creationId xmlns:a16="http://schemas.microsoft.com/office/drawing/2014/main" id="{3E969A7C-9C50-7173-38BA-992F2E1C5985}"/>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Tree>
    <p:extLst>
      <p:ext uri="{BB962C8B-B14F-4D97-AF65-F5344CB8AC3E}">
        <p14:creationId xmlns:p14="http://schemas.microsoft.com/office/powerpoint/2010/main" val="8113119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03751-5B45-CC83-14A0-B9BDBB0FB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D90E6-ED21-366F-46AB-B3BF35AB640C}"/>
              </a:ext>
            </a:extLst>
          </p:cNvPr>
          <p:cNvSpPr>
            <a:spLocks noGrp="1"/>
          </p:cNvSpPr>
          <p:nvPr>
            <p:ph type="title"/>
          </p:nvPr>
        </p:nvSpPr>
        <p:spPr/>
        <p:txBody>
          <a:bodyPr/>
          <a:lstStyle/>
          <a:p>
            <a:r>
              <a:rPr lang="ar-SA" dirty="0"/>
              <a:t>تكامل سلسلة التوريد في مجال التجارة الإلكترونية</a:t>
            </a:r>
            <a:endParaRPr lang="en-AE" dirty="0"/>
          </a:p>
        </p:txBody>
      </p:sp>
      <p:sp>
        <p:nvSpPr>
          <p:cNvPr id="3" name="Content Placeholder 2">
            <a:extLst>
              <a:ext uri="{FF2B5EF4-FFF2-40B4-BE49-F238E27FC236}">
                <a16:creationId xmlns:a16="http://schemas.microsoft.com/office/drawing/2014/main" id="{965783E3-6D04-C440-D883-ADAADE9076AC}"/>
              </a:ext>
            </a:extLst>
          </p:cNvPr>
          <p:cNvSpPr>
            <a:spLocks noGrp="1"/>
          </p:cNvSpPr>
          <p:nvPr>
            <p:ph idx="1"/>
          </p:nvPr>
        </p:nvSpPr>
        <p:spPr/>
        <p:txBody>
          <a:bodyPr>
            <a:normAutofit/>
          </a:bodyPr>
          <a:lstStyle/>
          <a:p>
            <a:r>
              <a:rPr lang="ar-SA" sz="5400" dirty="0">
                <a:solidFill>
                  <a:schemeClr val="accent1"/>
                </a:solidFill>
              </a:rPr>
              <a:t>1.	توحيد العمليات: </a:t>
            </a:r>
          </a:p>
          <a:p>
            <a:r>
              <a:rPr lang="ar-SA" sz="5400" dirty="0"/>
              <a:t>يتضمن ذلك مساعدة الموردين والمصنعين والشركاء اللوجستيين الآخرين على تبسيط العمليات وتوحيد الإجراءات بحيث يكون هناك توافق واضح في أداء المهام.</a:t>
            </a:r>
          </a:p>
        </p:txBody>
      </p:sp>
      <p:sp>
        <p:nvSpPr>
          <p:cNvPr id="4" name="Slide Number Placeholder 3">
            <a:extLst>
              <a:ext uri="{FF2B5EF4-FFF2-40B4-BE49-F238E27FC236}">
                <a16:creationId xmlns:a16="http://schemas.microsoft.com/office/drawing/2014/main" id="{3585B8D9-B9A7-EFCC-FEEC-6BAF41885CFD}"/>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Tree>
    <p:extLst>
      <p:ext uri="{BB962C8B-B14F-4D97-AF65-F5344CB8AC3E}">
        <p14:creationId xmlns:p14="http://schemas.microsoft.com/office/powerpoint/2010/main" val="1365630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170F-4AF2-CFDC-516E-01BFB1F9E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39BEF-0709-A529-BD5E-33A84769F175}"/>
              </a:ext>
            </a:extLst>
          </p:cNvPr>
          <p:cNvSpPr>
            <a:spLocks noGrp="1"/>
          </p:cNvSpPr>
          <p:nvPr>
            <p:ph type="title"/>
          </p:nvPr>
        </p:nvSpPr>
        <p:spPr/>
        <p:txBody>
          <a:bodyPr/>
          <a:lstStyle/>
          <a:p>
            <a:r>
              <a:rPr lang="ar-SA" dirty="0"/>
              <a:t>تكامل سلسلة التوريد في مجال التجارة الإلكترونية</a:t>
            </a:r>
            <a:endParaRPr lang="en-AE" dirty="0"/>
          </a:p>
        </p:txBody>
      </p:sp>
      <p:sp>
        <p:nvSpPr>
          <p:cNvPr id="3" name="Content Placeholder 2">
            <a:extLst>
              <a:ext uri="{FF2B5EF4-FFF2-40B4-BE49-F238E27FC236}">
                <a16:creationId xmlns:a16="http://schemas.microsoft.com/office/drawing/2014/main" id="{10587A7A-FF30-2C35-2890-599EE7B38F5C}"/>
              </a:ext>
            </a:extLst>
          </p:cNvPr>
          <p:cNvSpPr>
            <a:spLocks noGrp="1"/>
          </p:cNvSpPr>
          <p:nvPr>
            <p:ph idx="1"/>
          </p:nvPr>
        </p:nvSpPr>
        <p:spPr/>
        <p:txBody>
          <a:bodyPr>
            <a:normAutofit/>
          </a:bodyPr>
          <a:lstStyle/>
          <a:p>
            <a:r>
              <a:rPr lang="ar-SA" sz="5400" dirty="0"/>
              <a:t>2.	</a:t>
            </a:r>
            <a:r>
              <a:rPr lang="ar-SA" sz="5400" dirty="0">
                <a:solidFill>
                  <a:schemeClr val="accent1"/>
                </a:solidFill>
              </a:rPr>
              <a:t>مشاركة المعلومات: </a:t>
            </a:r>
          </a:p>
          <a:p>
            <a:r>
              <a:rPr lang="ar-SA" sz="5400" dirty="0"/>
              <a:t>يعتمد تكامل سلسلة التوريد على تبادل المعلومات بين جميع الأطراف المعنية، مثل معلومات الطلبات، والمخزون، والتوقيتات، وأي تحديثات أخرى ذات صلة.</a:t>
            </a:r>
          </a:p>
        </p:txBody>
      </p:sp>
      <p:sp>
        <p:nvSpPr>
          <p:cNvPr id="4" name="Slide Number Placeholder 3">
            <a:extLst>
              <a:ext uri="{FF2B5EF4-FFF2-40B4-BE49-F238E27FC236}">
                <a16:creationId xmlns:a16="http://schemas.microsoft.com/office/drawing/2014/main" id="{871BCDDC-F774-FB0C-D8A5-86FDA9105FBF}"/>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184205797"/>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a:bodyPr>
          <a:lstStyle/>
          <a:p>
            <a:pPr>
              <a:lnSpc>
                <a:spcPct val="150000"/>
              </a:lnSpc>
            </a:pPr>
            <a:r>
              <a:rPr lang="ar-SA" sz="3200" dirty="0"/>
              <a:t>5. استراتيجيات تسويق التجارة الإلكترونية</a:t>
            </a:r>
          </a:p>
          <a:p>
            <a:pPr>
              <a:lnSpc>
                <a:spcPct val="150000"/>
              </a:lnSpc>
            </a:pPr>
            <a:r>
              <a:rPr lang="ar-SA" sz="3200" dirty="0"/>
              <a:t>6. </a:t>
            </a:r>
            <a:r>
              <a:rPr lang="ar-SA" sz="3200" dirty="0">
                <a:solidFill>
                  <a:srgbClr val="FF0000"/>
                </a:solidFill>
              </a:rPr>
              <a:t>خدمات الدعم اللوجستي للتجارة الالكترونية</a:t>
            </a:r>
          </a:p>
          <a:p>
            <a:pPr>
              <a:lnSpc>
                <a:spcPct val="150000"/>
              </a:lnSpc>
            </a:pPr>
            <a:r>
              <a:rPr lang="ar-SA" sz="3200" dirty="0"/>
              <a:t>7. التجارة الإلكترونية الدولية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a:bodyPr>
          <a:lstStyle/>
          <a:p>
            <a:pPr marL="514350" indent="-514350">
              <a:lnSpc>
                <a:spcPct val="150000"/>
              </a:lnSpc>
              <a:buAutoNum type="arabicPeriod"/>
            </a:pPr>
            <a:r>
              <a:rPr lang="ar-SA" sz="3200" dirty="0"/>
              <a:t>مقدمة في التجارة الإلكترونية	</a:t>
            </a:r>
          </a:p>
          <a:p>
            <a:pPr marL="514350" indent="-514350">
              <a:lnSpc>
                <a:spcPct val="150000"/>
              </a:lnSpc>
              <a:buAutoNum type="arabicPeriod"/>
            </a:pPr>
            <a:r>
              <a:rPr lang="ar-SA" sz="3200" dirty="0"/>
              <a:t>أسس التجارة الإلكترونية</a:t>
            </a:r>
          </a:p>
          <a:p>
            <a:pPr marL="514350" indent="-514350">
              <a:lnSpc>
                <a:spcPct val="150000"/>
              </a:lnSpc>
              <a:buAutoNum type="arabicPeriod"/>
            </a:pPr>
            <a:r>
              <a:rPr lang="ar-SA" sz="3200" dirty="0"/>
              <a:t>الاعتبارات الفنية والقانونية والأخلاقية للتجارة الالكترونية</a:t>
            </a:r>
          </a:p>
          <a:p>
            <a:pPr marL="514350" indent="-514350">
              <a:lnSpc>
                <a:spcPct val="150000"/>
              </a:lnSpc>
              <a:buAutoNum type="arabicPeriod"/>
            </a:pPr>
            <a:r>
              <a:rPr lang="ar-SA" sz="3200" dirty="0"/>
              <a:t>بناء موقع التجارة الإلكترونية</a:t>
            </a:r>
            <a:endParaRPr lang="en-AE" sz="3200" dirty="0"/>
          </a:p>
        </p:txBody>
      </p:sp>
      <p:sp>
        <p:nvSpPr>
          <p:cNvPr id="5" name="Slide Number Placeholder 4">
            <a:extLst>
              <a:ext uri="{FF2B5EF4-FFF2-40B4-BE49-F238E27FC236}">
                <a16:creationId xmlns:a16="http://schemas.microsoft.com/office/drawing/2014/main" id="{DB56C8C6-51B6-7EFD-9127-594FC92721EF}"/>
              </a:ext>
            </a:extLst>
          </p:cNvPr>
          <p:cNvSpPr>
            <a:spLocks noGrp="1"/>
          </p:cNvSpPr>
          <p:nvPr>
            <p:ph type="sldNum" sz="quarter" idx="12"/>
          </p:nvPr>
        </p:nvSpPr>
        <p:spPr/>
        <p:txBody>
          <a:bodyPr/>
          <a:lstStyle/>
          <a:p>
            <a:fld id="{24E1593F-C6A5-48D7-8322-BC8526C86B25}" type="slidenum">
              <a:rPr lang="en-AE" smtClean="0"/>
              <a:pPr/>
              <a:t>2</a:t>
            </a:fld>
            <a:endParaRPr lang="en-AE" dirty="0"/>
          </a:p>
        </p:txBody>
      </p:sp>
    </p:spTree>
    <p:extLst>
      <p:ext uri="{BB962C8B-B14F-4D97-AF65-F5344CB8AC3E}">
        <p14:creationId xmlns:p14="http://schemas.microsoft.com/office/powerpoint/2010/main" val="138820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02E2-2593-0BDB-8D31-DB1255798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1F37F-95E4-DB8D-206D-B5E21300955F}"/>
              </a:ext>
            </a:extLst>
          </p:cNvPr>
          <p:cNvSpPr>
            <a:spLocks noGrp="1"/>
          </p:cNvSpPr>
          <p:nvPr>
            <p:ph type="title"/>
          </p:nvPr>
        </p:nvSpPr>
        <p:spPr/>
        <p:txBody>
          <a:bodyPr/>
          <a:lstStyle/>
          <a:p>
            <a:r>
              <a:rPr lang="ar-SA" dirty="0"/>
              <a:t>تكامل سلسلة التوريد في مجال التجارة الإلكترونية</a:t>
            </a:r>
            <a:endParaRPr lang="en-AE" dirty="0"/>
          </a:p>
        </p:txBody>
      </p:sp>
      <p:sp>
        <p:nvSpPr>
          <p:cNvPr id="3" name="Content Placeholder 2">
            <a:extLst>
              <a:ext uri="{FF2B5EF4-FFF2-40B4-BE49-F238E27FC236}">
                <a16:creationId xmlns:a16="http://schemas.microsoft.com/office/drawing/2014/main" id="{16FBF5D0-5751-7AD7-95F6-82481DF887B6}"/>
              </a:ext>
            </a:extLst>
          </p:cNvPr>
          <p:cNvSpPr>
            <a:spLocks noGrp="1"/>
          </p:cNvSpPr>
          <p:nvPr>
            <p:ph idx="1"/>
          </p:nvPr>
        </p:nvSpPr>
        <p:spPr/>
        <p:txBody>
          <a:bodyPr>
            <a:normAutofit/>
          </a:bodyPr>
          <a:lstStyle/>
          <a:p>
            <a:r>
              <a:rPr lang="ar-SA" sz="5400" dirty="0"/>
              <a:t>3.	</a:t>
            </a:r>
            <a:r>
              <a:rPr lang="ar-SA" sz="5400" dirty="0">
                <a:solidFill>
                  <a:schemeClr val="accent1"/>
                </a:solidFill>
              </a:rPr>
              <a:t>التخطيط المشترك: </a:t>
            </a:r>
          </a:p>
          <a:p>
            <a:r>
              <a:rPr lang="ar-SA" sz="5400" dirty="0"/>
              <a:t>يتضمن ذلك تطوير خطط توريد مشتركة بين الأطراف المعنية، مما يسمح بتحديد احتياجات السوق وضمان توفر المنتجات بالكميات المناسبة وفي الوقت المناسب.</a:t>
            </a:r>
          </a:p>
        </p:txBody>
      </p:sp>
      <p:sp>
        <p:nvSpPr>
          <p:cNvPr id="4" name="Slide Number Placeholder 3">
            <a:extLst>
              <a:ext uri="{FF2B5EF4-FFF2-40B4-BE49-F238E27FC236}">
                <a16:creationId xmlns:a16="http://schemas.microsoft.com/office/drawing/2014/main" id="{B4494CB7-BB85-D792-C98B-A7E4863E554E}"/>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446446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7931-62FA-F3E3-D071-351ED54BA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9C030-269C-E78C-286E-746FD844BB50}"/>
              </a:ext>
            </a:extLst>
          </p:cNvPr>
          <p:cNvSpPr>
            <a:spLocks noGrp="1"/>
          </p:cNvSpPr>
          <p:nvPr>
            <p:ph type="title"/>
          </p:nvPr>
        </p:nvSpPr>
        <p:spPr/>
        <p:txBody>
          <a:bodyPr/>
          <a:lstStyle/>
          <a:p>
            <a:r>
              <a:rPr lang="ar-SA" dirty="0"/>
              <a:t>تكامل سلسلة التوريد في مجال التجارة الإلكترونية</a:t>
            </a:r>
            <a:endParaRPr lang="en-AE" dirty="0"/>
          </a:p>
        </p:txBody>
      </p:sp>
      <p:sp>
        <p:nvSpPr>
          <p:cNvPr id="3" name="Content Placeholder 2">
            <a:extLst>
              <a:ext uri="{FF2B5EF4-FFF2-40B4-BE49-F238E27FC236}">
                <a16:creationId xmlns:a16="http://schemas.microsoft.com/office/drawing/2014/main" id="{6D30EADE-0AD0-71D5-9046-66C6A0E157D9}"/>
              </a:ext>
            </a:extLst>
          </p:cNvPr>
          <p:cNvSpPr>
            <a:spLocks noGrp="1"/>
          </p:cNvSpPr>
          <p:nvPr>
            <p:ph idx="1"/>
          </p:nvPr>
        </p:nvSpPr>
        <p:spPr/>
        <p:txBody>
          <a:bodyPr>
            <a:normAutofit/>
          </a:bodyPr>
          <a:lstStyle/>
          <a:p>
            <a:pPr marL="914400" indent="-914400">
              <a:buAutoNum type="arabicPeriod" startAt="4"/>
            </a:pPr>
            <a:r>
              <a:rPr lang="ar-SA" sz="5400" dirty="0">
                <a:solidFill>
                  <a:schemeClr val="accent1"/>
                </a:solidFill>
              </a:rPr>
              <a:t>التعاون في الابتكار:</a:t>
            </a:r>
          </a:p>
          <a:p>
            <a:r>
              <a:rPr lang="ar-SA" sz="5400" dirty="0"/>
              <a:t> </a:t>
            </a:r>
          </a:p>
          <a:p>
            <a:r>
              <a:rPr lang="ar-SA" sz="5400" dirty="0"/>
              <a:t>يشجع تكامل سلسلة التوريد على التعاون في مجال الابتكار وتطوير منتجات وخدمات جديدة لتلبية احتياجات العملاء بشكل أفضل.</a:t>
            </a:r>
          </a:p>
        </p:txBody>
      </p:sp>
      <p:sp>
        <p:nvSpPr>
          <p:cNvPr id="4" name="Slide Number Placeholder 3">
            <a:extLst>
              <a:ext uri="{FF2B5EF4-FFF2-40B4-BE49-F238E27FC236}">
                <a16:creationId xmlns:a16="http://schemas.microsoft.com/office/drawing/2014/main" id="{2944ADAC-CDBF-6552-E63C-252D927110F8}"/>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40518984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6E26-474D-AA8D-B1CB-18E38FAB5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0E565-A4AE-3F6A-E188-0E22207B4BE1}"/>
              </a:ext>
            </a:extLst>
          </p:cNvPr>
          <p:cNvSpPr>
            <a:spLocks noGrp="1"/>
          </p:cNvSpPr>
          <p:nvPr>
            <p:ph type="title"/>
          </p:nvPr>
        </p:nvSpPr>
        <p:spPr/>
        <p:txBody>
          <a:bodyPr/>
          <a:lstStyle/>
          <a:p>
            <a:r>
              <a:rPr lang="ar-SA" dirty="0"/>
              <a:t>تكامل سلسلة التوريد في مجال التجارة الإلكترونية</a:t>
            </a:r>
            <a:endParaRPr lang="en-AE" dirty="0"/>
          </a:p>
        </p:txBody>
      </p:sp>
      <p:sp>
        <p:nvSpPr>
          <p:cNvPr id="3" name="Content Placeholder 2">
            <a:extLst>
              <a:ext uri="{FF2B5EF4-FFF2-40B4-BE49-F238E27FC236}">
                <a16:creationId xmlns:a16="http://schemas.microsoft.com/office/drawing/2014/main" id="{217C2824-677B-13C2-A51E-8FE9FE05F29D}"/>
              </a:ext>
            </a:extLst>
          </p:cNvPr>
          <p:cNvSpPr>
            <a:spLocks noGrp="1"/>
          </p:cNvSpPr>
          <p:nvPr>
            <p:ph idx="1"/>
          </p:nvPr>
        </p:nvSpPr>
        <p:spPr/>
        <p:txBody>
          <a:bodyPr>
            <a:normAutofit fontScale="92500" lnSpcReduction="10000"/>
          </a:bodyPr>
          <a:lstStyle/>
          <a:p>
            <a:r>
              <a:rPr lang="ar-SA" sz="3600" dirty="0"/>
              <a:t>5.	</a:t>
            </a:r>
            <a:r>
              <a:rPr lang="ar-SA" sz="3600" b="1" dirty="0">
                <a:solidFill>
                  <a:schemeClr val="accent1"/>
                </a:solidFill>
              </a:rPr>
              <a:t>تحسين الاستجابة والمرونة: </a:t>
            </a:r>
          </a:p>
          <a:p>
            <a:r>
              <a:rPr lang="ar-SA" sz="3600" dirty="0"/>
              <a:t>يعزز التكامل في سلسلة التوريد القدرة على التكيف مع التغيرات السريعة في الطلب والأحداث غير المتوقعة، مما يتيح للشركات الاستجابة بفعالية وسرعة لمتطلبات السوق وتحدياتها المتغيرة، وبالتالي تحقيق أداء أفضل وتحقيق ميزة تنافسية.</a:t>
            </a:r>
          </a:p>
          <a:p>
            <a:endParaRPr lang="ar-SA" sz="3600" dirty="0"/>
          </a:p>
          <a:p>
            <a:r>
              <a:rPr lang="ar-SA" sz="3600" dirty="0">
                <a:solidFill>
                  <a:srgbClr val="FF0000"/>
                </a:solidFill>
              </a:rPr>
              <a:t>من خلال تكامل سلسلة التوريد، يمكن لشركات التجارة الإلكترونية تحسين كفاءة الإنتاج وإدارة المخزون، وتحسين تجربة العملاء، وتقليل التكاليف العامة للعمليات.</a:t>
            </a:r>
          </a:p>
        </p:txBody>
      </p:sp>
      <p:sp>
        <p:nvSpPr>
          <p:cNvPr id="4" name="Slide Number Placeholder 3">
            <a:extLst>
              <a:ext uri="{FF2B5EF4-FFF2-40B4-BE49-F238E27FC236}">
                <a16:creationId xmlns:a16="http://schemas.microsoft.com/office/drawing/2014/main" id="{1140185F-D5B0-CD48-F798-FDC356B82D5D}"/>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7197717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29B5-9325-870D-6D00-39A2C6A74CE6}"/>
              </a:ext>
            </a:extLst>
          </p:cNvPr>
          <p:cNvSpPr>
            <a:spLocks noGrp="1"/>
          </p:cNvSpPr>
          <p:nvPr>
            <p:ph type="title"/>
          </p:nvPr>
        </p:nvSpPr>
        <p:spPr>
          <a:blipFill>
            <a:blip r:embed="rId2"/>
            <a:tile tx="0" ty="0" sx="100000" sy="100000" flip="none" algn="tl"/>
          </a:blipFill>
        </p:spPr>
        <p:txBody>
          <a:bodyPr>
            <a:normAutofit/>
          </a:bodyPr>
          <a:lstStyle/>
          <a:p>
            <a:r>
              <a:rPr lang="ar-SA" sz="6000" dirty="0"/>
              <a:t>تتبع الطلبات في التجارة الالكترونية</a:t>
            </a:r>
            <a:endParaRPr lang="en-AE" sz="6000" dirty="0"/>
          </a:p>
        </p:txBody>
      </p:sp>
      <p:sp>
        <p:nvSpPr>
          <p:cNvPr id="3" name="Content Placeholder 2">
            <a:extLst>
              <a:ext uri="{FF2B5EF4-FFF2-40B4-BE49-F238E27FC236}">
                <a16:creationId xmlns:a16="http://schemas.microsoft.com/office/drawing/2014/main" id="{2C0A571D-C9FB-0C01-906B-C618BB57C4BF}"/>
              </a:ext>
            </a:extLst>
          </p:cNvPr>
          <p:cNvSpPr>
            <a:spLocks noGrp="1"/>
          </p:cNvSpPr>
          <p:nvPr>
            <p:ph idx="1"/>
          </p:nvPr>
        </p:nvSpPr>
        <p:spPr/>
        <p:txBody>
          <a:bodyPr>
            <a:normAutofit/>
          </a:bodyPr>
          <a:lstStyle/>
          <a:p>
            <a:r>
              <a:rPr lang="ar-SA" sz="4800" dirty="0"/>
              <a:t>تتبع الطلبات هو عملية توفير معلومات محدثة وفي الوقت الفعلي للعملاء بشأن حالة طلباتهم من لحظة تقديم الطلب حتى وصولها إلى وجهتها النهائية. يُعتبر هذا الجانب من الخدمة ذو أهمية بالغة في التجارة الإلكترونية نظرًا لأنه يساهم في تحقيق الشفافية وتحسين تجربة التسوق للعملاء.</a:t>
            </a:r>
            <a:endParaRPr lang="en-AE" sz="4800" dirty="0"/>
          </a:p>
        </p:txBody>
      </p:sp>
      <p:sp>
        <p:nvSpPr>
          <p:cNvPr id="4" name="Slide Number Placeholder 3">
            <a:extLst>
              <a:ext uri="{FF2B5EF4-FFF2-40B4-BE49-F238E27FC236}">
                <a16:creationId xmlns:a16="http://schemas.microsoft.com/office/drawing/2014/main" id="{AE676FD3-C42D-E0A9-31CA-8C7AC983104A}"/>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1704665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8ED6-C9F6-5DF2-A618-BF34FD3FE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32D97-7D0C-5858-160F-A132ACD7ED1A}"/>
              </a:ext>
            </a:extLst>
          </p:cNvPr>
          <p:cNvSpPr>
            <a:spLocks noGrp="1"/>
          </p:cNvSpPr>
          <p:nvPr>
            <p:ph type="title"/>
          </p:nvPr>
        </p:nvSpPr>
        <p:spPr>
          <a:blipFill>
            <a:blip r:embed="rId2"/>
            <a:tile tx="0" ty="0" sx="100000" sy="100000" flip="none" algn="tl"/>
          </a:blipFill>
        </p:spPr>
        <p:txBody>
          <a:bodyPr>
            <a:normAutofit/>
          </a:bodyPr>
          <a:lstStyle/>
          <a:p>
            <a:r>
              <a:rPr lang="ar-SA" sz="6000" dirty="0"/>
              <a:t>تتبع الطلبات في التجارة الالكترونية</a:t>
            </a:r>
            <a:endParaRPr lang="en-AE" sz="6000" dirty="0"/>
          </a:p>
        </p:txBody>
      </p:sp>
      <p:sp>
        <p:nvSpPr>
          <p:cNvPr id="3" name="Content Placeholder 2">
            <a:extLst>
              <a:ext uri="{FF2B5EF4-FFF2-40B4-BE49-F238E27FC236}">
                <a16:creationId xmlns:a16="http://schemas.microsoft.com/office/drawing/2014/main" id="{1B18967A-6F64-4C33-6E38-DEB263C1C6C1}"/>
              </a:ext>
            </a:extLst>
          </p:cNvPr>
          <p:cNvSpPr>
            <a:spLocks noGrp="1"/>
          </p:cNvSpPr>
          <p:nvPr>
            <p:ph idx="1"/>
          </p:nvPr>
        </p:nvSpPr>
        <p:spPr/>
        <p:txBody>
          <a:bodyPr>
            <a:normAutofit/>
          </a:bodyPr>
          <a:lstStyle/>
          <a:p>
            <a:r>
              <a:rPr lang="ar-SA" sz="4000" dirty="0"/>
              <a:t>عندما يتمكن العملاء من تتبع طلباتهم بسهولة ودقة، يشعرون بالثقة في العملية ويشعرون بالطمأنينة بشأن مكان وصول طلباتهم. يُمكن للشركات الإلكترونية تحقيق هذا من خلال استخدام أنظمة تتبع الطلبات الذكية وفعالة، التي توفر معلومات محدثة بشكل دوري للعملاء بشأن مراحل مختلفة من عملية التسليم.</a:t>
            </a:r>
          </a:p>
          <a:p>
            <a:endParaRPr lang="ar-SA" sz="4000" dirty="0"/>
          </a:p>
          <a:p>
            <a:r>
              <a:rPr lang="ar-SA" sz="4000" dirty="0">
                <a:solidFill>
                  <a:srgbClr val="FF0000"/>
                </a:solidFill>
              </a:rPr>
              <a:t>تتضمن الفوائد الرئيسية لتتبع الطلبات:</a:t>
            </a:r>
          </a:p>
        </p:txBody>
      </p:sp>
      <p:sp>
        <p:nvSpPr>
          <p:cNvPr id="4" name="Slide Number Placeholder 3">
            <a:extLst>
              <a:ext uri="{FF2B5EF4-FFF2-40B4-BE49-F238E27FC236}">
                <a16:creationId xmlns:a16="http://schemas.microsoft.com/office/drawing/2014/main" id="{A27C6465-63B9-B6E0-C77E-B7E9DDE4D97F}"/>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41604836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DEC7-B9AE-6A92-5D5E-742FD5ED1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79F51-02AB-1A49-45FE-924B42FBDB9E}"/>
              </a:ext>
            </a:extLst>
          </p:cNvPr>
          <p:cNvSpPr>
            <a:spLocks noGrp="1"/>
          </p:cNvSpPr>
          <p:nvPr>
            <p:ph type="title"/>
          </p:nvPr>
        </p:nvSpPr>
        <p:spPr>
          <a:blipFill>
            <a:blip r:embed="rId2"/>
            <a:tile tx="0" ty="0" sx="100000" sy="100000" flip="none" algn="tl"/>
          </a:blipFill>
        </p:spPr>
        <p:txBody>
          <a:bodyPr>
            <a:normAutofit/>
          </a:bodyPr>
          <a:lstStyle/>
          <a:p>
            <a:r>
              <a:rPr lang="ar-SA" sz="6000" dirty="0"/>
              <a:t>فوائد تتبع الطلبات في التجارة الالكترونية</a:t>
            </a:r>
            <a:endParaRPr lang="en-AE" sz="6000" dirty="0"/>
          </a:p>
        </p:txBody>
      </p:sp>
      <p:sp>
        <p:nvSpPr>
          <p:cNvPr id="3" name="Content Placeholder 2">
            <a:extLst>
              <a:ext uri="{FF2B5EF4-FFF2-40B4-BE49-F238E27FC236}">
                <a16:creationId xmlns:a16="http://schemas.microsoft.com/office/drawing/2014/main" id="{2338F3D6-A396-C47A-5C3C-6D295EA9CB69}"/>
              </a:ext>
            </a:extLst>
          </p:cNvPr>
          <p:cNvSpPr>
            <a:spLocks noGrp="1"/>
          </p:cNvSpPr>
          <p:nvPr>
            <p:ph idx="1"/>
          </p:nvPr>
        </p:nvSpPr>
        <p:spPr/>
        <p:txBody>
          <a:bodyPr>
            <a:normAutofit lnSpcReduction="10000"/>
          </a:bodyPr>
          <a:lstStyle/>
          <a:p>
            <a:r>
              <a:rPr lang="ar-SA" sz="4000" dirty="0"/>
              <a:t>1.	</a:t>
            </a:r>
            <a:r>
              <a:rPr lang="ar-SA" sz="4000" dirty="0">
                <a:solidFill>
                  <a:schemeClr val="accent1"/>
                </a:solidFill>
              </a:rPr>
              <a:t>زيادة الثقة والرضا: </a:t>
            </a:r>
          </a:p>
          <a:p>
            <a:r>
              <a:rPr lang="ar-SA" sz="4000" dirty="0"/>
              <a:t>يشعر العملاء بالثقة والرضا عندما يتمكنون من معرفة مكان وصول طلباتهم وحالتها في الوقت الحقيقي.</a:t>
            </a:r>
          </a:p>
          <a:p>
            <a:endParaRPr lang="ar-SA" sz="4000" dirty="0"/>
          </a:p>
          <a:p>
            <a:r>
              <a:rPr lang="ar-SA" sz="4000" dirty="0"/>
              <a:t>2.	</a:t>
            </a:r>
            <a:r>
              <a:rPr lang="ar-SA" sz="4000" dirty="0">
                <a:solidFill>
                  <a:schemeClr val="accent1"/>
                </a:solidFill>
              </a:rPr>
              <a:t>تقديم تجربة تسوق محسنة: </a:t>
            </a:r>
          </a:p>
          <a:p>
            <a:r>
              <a:rPr lang="ar-SA" sz="4000" dirty="0"/>
              <a:t>يُعتبر تتبع الطلبات جزءًا من توفير تجربة تسوق سلسة ومريحة للعملاء، حيث يمكنهم متابعة طلباتهم بسهولة دون أي إرباك.</a:t>
            </a:r>
          </a:p>
        </p:txBody>
      </p:sp>
      <p:sp>
        <p:nvSpPr>
          <p:cNvPr id="4" name="Slide Number Placeholder 3">
            <a:extLst>
              <a:ext uri="{FF2B5EF4-FFF2-40B4-BE49-F238E27FC236}">
                <a16:creationId xmlns:a16="http://schemas.microsoft.com/office/drawing/2014/main" id="{E64D31AB-34A5-9401-EBE8-D333AA3CA899}"/>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5337376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842C-B250-E0A5-4548-9059578B7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94E37-7EA1-57FD-AABE-19741440A023}"/>
              </a:ext>
            </a:extLst>
          </p:cNvPr>
          <p:cNvSpPr>
            <a:spLocks noGrp="1"/>
          </p:cNvSpPr>
          <p:nvPr>
            <p:ph type="title"/>
          </p:nvPr>
        </p:nvSpPr>
        <p:spPr>
          <a:blipFill>
            <a:blip r:embed="rId2"/>
            <a:tile tx="0" ty="0" sx="100000" sy="100000" flip="none" algn="tl"/>
          </a:blipFill>
        </p:spPr>
        <p:txBody>
          <a:bodyPr>
            <a:normAutofit/>
          </a:bodyPr>
          <a:lstStyle/>
          <a:p>
            <a:r>
              <a:rPr lang="ar-SA" sz="6000" dirty="0"/>
              <a:t>فوائد تتبع الطلبات في التجارة الالكترونية</a:t>
            </a:r>
            <a:endParaRPr lang="en-AE" sz="6000" dirty="0"/>
          </a:p>
        </p:txBody>
      </p:sp>
      <p:sp>
        <p:nvSpPr>
          <p:cNvPr id="3" name="Content Placeholder 2">
            <a:extLst>
              <a:ext uri="{FF2B5EF4-FFF2-40B4-BE49-F238E27FC236}">
                <a16:creationId xmlns:a16="http://schemas.microsoft.com/office/drawing/2014/main" id="{644239E4-E91D-E635-72E8-8DA4DB303BBB}"/>
              </a:ext>
            </a:extLst>
          </p:cNvPr>
          <p:cNvSpPr>
            <a:spLocks noGrp="1"/>
          </p:cNvSpPr>
          <p:nvPr>
            <p:ph idx="1"/>
          </p:nvPr>
        </p:nvSpPr>
        <p:spPr/>
        <p:txBody>
          <a:bodyPr>
            <a:normAutofit fontScale="92500" lnSpcReduction="10000"/>
          </a:bodyPr>
          <a:lstStyle/>
          <a:p>
            <a:r>
              <a:rPr lang="ar-SA" sz="4000" dirty="0"/>
              <a:t>3.	</a:t>
            </a:r>
            <a:r>
              <a:rPr lang="ar-SA" sz="4000" dirty="0">
                <a:solidFill>
                  <a:schemeClr val="accent1"/>
                </a:solidFill>
              </a:rPr>
              <a:t>التواصل الفعال: </a:t>
            </a:r>
          </a:p>
          <a:p>
            <a:r>
              <a:rPr lang="ar-SA" sz="4000" dirty="0"/>
              <a:t>يتيح توفير معلومات تتبع الطلبات للشركات التواصل بشكل فعال مع العملاء وإبقائهم على علم بتطورات الطلبات والتغييرات المتعلقة بالتسليم.</a:t>
            </a:r>
          </a:p>
          <a:p>
            <a:endParaRPr lang="ar-SA" sz="4000" dirty="0"/>
          </a:p>
          <a:p>
            <a:r>
              <a:rPr lang="ar-SA" sz="4000" dirty="0"/>
              <a:t>4.	</a:t>
            </a:r>
            <a:r>
              <a:rPr lang="ar-SA" sz="4000" dirty="0">
                <a:solidFill>
                  <a:schemeClr val="accent1"/>
                </a:solidFill>
              </a:rPr>
              <a:t>الحد من الاستفسارات: </a:t>
            </a:r>
          </a:p>
          <a:p>
            <a:r>
              <a:rPr lang="ar-SA" sz="4000" dirty="0"/>
              <a:t>يمكن لتتبع الطلبات تقليل عدد الاستفسارات التي تتلقاها الشركة بشأن حالة الطلبات، مما يوفر الوقت والجهد لفريق خدمة العملاء.</a:t>
            </a:r>
          </a:p>
        </p:txBody>
      </p:sp>
      <p:sp>
        <p:nvSpPr>
          <p:cNvPr id="4" name="Slide Number Placeholder 3">
            <a:extLst>
              <a:ext uri="{FF2B5EF4-FFF2-40B4-BE49-F238E27FC236}">
                <a16:creationId xmlns:a16="http://schemas.microsoft.com/office/drawing/2014/main" id="{E6462550-00B9-7ADD-A1D3-523C60E41E78}"/>
              </a:ext>
            </a:extLst>
          </p:cNvPr>
          <p:cNvSpPr>
            <a:spLocks noGrp="1"/>
          </p:cNvSpPr>
          <p:nvPr>
            <p:ph type="sldNum" sz="quarter" idx="12"/>
          </p:nvPr>
        </p:nvSpPr>
        <p:spPr/>
        <p:txBody>
          <a:bodyPr/>
          <a:lstStyle/>
          <a:p>
            <a:fld id="{9D7E10A5-D6BE-49F1-B6B0-3994C46CDFDC}" type="slidenum">
              <a:rPr lang="en-AE" smtClean="0"/>
              <a:pPr/>
              <a:t>26</a:t>
            </a:fld>
            <a:endParaRPr lang="en-AE" dirty="0"/>
          </a:p>
        </p:txBody>
      </p:sp>
    </p:spTree>
    <p:extLst>
      <p:ext uri="{BB962C8B-B14F-4D97-AF65-F5344CB8AC3E}">
        <p14:creationId xmlns:p14="http://schemas.microsoft.com/office/powerpoint/2010/main" val="11803473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46CE-22EF-9C83-C548-B6EBE0114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C9E19-2DA7-6518-029A-7642F6A315E1}"/>
              </a:ext>
            </a:extLst>
          </p:cNvPr>
          <p:cNvSpPr>
            <a:spLocks noGrp="1"/>
          </p:cNvSpPr>
          <p:nvPr>
            <p:ph type="title"/>
          </p:nvPr>
        </p:nvSpPr>
        <p:spPr>
          <a:blipFill>
            <a:blip r:embed="rId2"/>
            <a:tile tx="0" ty="0" sx="100000" sy="100000" flip="none" algn="tl"/>
          </a:blipFill>
        </p:spPr>
        <p:txBody>
          <a:bodyPr>
            <a:normAutofit/>
          </a:bodyPr>
          <a:lstStyle/>
          <a:p>
            <a:r>
              <a:rPr lang="ar-SA" sz="6000" dirty="0"/>
              <a:t>فوائد تتبع الطلبات في التجارة الالكترونية</a:t>
            </a:r>
            <a:endParaRPr lang="en-AE" sz="6000" dirty="0"/>
          </a:p>
        </p:txBody>
      </p:sp>
      <p:sp>
        <p:nvSpPr>
          <p:cNvPr id="3" name="Content Placeholder 2">
            <a:extLst>
              <a:ext uri="{FF2B5EF4-FFF2-40B4-BE49-F238E27FC236}">
                <a16:creationId xmlns:a16="http://schemas.microsoft.com/office/drawing/2014/main" id="{07DD6277-E00E-31C4-57F5-1C9F8EE23E37}"/>
              </a:ext>
            </a:extLst>
          </p:cNvPr>
          <p:cNvSpPr>
            <a:spLocks noGrp="1"/>
          </p:cNvSpPr>
          <p:nvPr>
            <p:ph idx="1"/>
          </p:nvPr>
        </p:nvSpPr>
        <p:spPr/>
        <p:txBody>
          <a:bodyPr>
            <a:normAutofit lnSpcReduction="10000"/>
          </a:bodyPr>
          <a:lstStyle/>
          <a:p>
            <a:r>
              <a:rPr lang="ar-SA" sz="3600" dirty="0"/>
              <a:t>5.	</a:t>
            </a:r>
            <a:r>
              <a:rPr lang="ar-SA" sz="3600" dirty="0">
                <a:solidFill>
                  <a:schemeClr val="accent1"/>
                </a:solidFill>
              </a:rPr>
              <a:t>تحسين التخطيط وإدارة المخزون: </a:t>
            </a:r>
          </a:p>
          <a:p>
            <a:r>
              <a:rPr lang="ar-SA" sz="3600" dirty="0"/>
              <a:t>يُعتبر تتبع الطلبات أداة قوية لمساعدة الشركات في تحديد النماذج الاستهلاكية وتوقعات الطلب، مما يساعدها في التخطيط الاستراتيجي للمخزون وتحسين إدارته. من خلال فهم توقيت وكميات الطلبات، يمكن للشركات تقليل تكاليف المخزون وتحسين كفاءة التوريد والتوزيع.</a:t>
            </a:r>
          </a:p>
          <a:p>
            <a:endParaRPr lang="ar-SA" sz="3600" dirty="0"/>
          </a:p>
          <a:p>
            <a:r>
              <a:rPr lang="ar-SA" sz="3600" dirty="0">
                <a:solidFill>
                  <a:srgbClr val="FF0000"/>
                </a:solidFill>
              </a:rPr>
              <a:t>تعتمد فعالية تتبع الطلبات على دقة وسرعة تحديث المعلومات، والتواصل المستمر مع العملاء لتقديم معلومات محدثة وشافية.</a:t>
            </a:r>
          </a:p>
        </p:txBody>
      </p:sp>
      <p:sp>
        <p:nvSpPr>
          <p:cNvPr id="4" name="Slide Number Placeholder 3">
            <a:extLst>
              <a:ext uri="{FF2B5EF4-FFF2-40B4-BE49-F238E27FC236}">
                <a16:creationId xmlns:a16="http://schemas.microsoft.com/office/drawing/2014/main" id="{B3B0F94D-388A-191C-8CE4-DD7C0921A5BB}"/>
              </a:ext>
            </a:extLst>
          </p:cNvPr>
          <p:cNvSpPr>
            <a:spLocks noGrp="1"/>
          </p:cNvSpPr>
          <p:nvPr>
            <p:ph type="sldNum" sz="quarter" idx="12"/>
          </p:nvPr>
        </p:nvSpPr>
        <p:spPr/>
        <p:txBody>
          <a:bodyPr/>
          <a:lstStyle/>
          <a:p>
            <a:fld id="{9D7E10A5-D6BE-49F1-B6B0-3994C46CDFDC}" type="slidenum">
              <a:rPr lang="en-AE" smtClean="0"/>
              <a:pPr/>
              <a:t>27</a:t>
            </a:fld>
            <a:endParaRPr lang="en-AE" dirty="0"/>
          </a:p>
        </p:txBody>
      </p:sp>
    </p:spTree>
    <p:extLst>
      <p:ext uri="{BB962C8B-B14F-4D97-AF65-F5344CB8AC3E}">
        <p14:creationId xmlns:p14="http://schemas.microsoft.com/office/powerpoint/2010/main" val="3409098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B106-509A-0983-1B53-CEFF94A219F0}"/>
              </a:ext>
            </a:extLst>
          </p:cNvPr>
          <p:cNvSpPr>
            <a:spLocks noGrp="1"/>
          </p:cNvSpPr>
          <p:nvPr>
            <p:ph type="title"/>
          </p:nvPr>
        </p:nvSpPr>
        <p:spPr/>
        <p:txBody>
          <a:bodyPr/>
          <a:lstStyle/>
          <a:p>
            <a:r>
              <a:rPr lang="ar-SA" dirty="0"/>
              <a:t>إدارة المخزون في الوقت المناسب للتجارة الالكترونية</a:t>
            </a:r>
            <a:endParaRPr lang="en-AE" dirty="0"/>
          </a:p>
        </p:txBody>
      </p:sp>
      <p:sp>
        <p:nvSpPr>
          <p:cNvPr id="3" name="Content Placeholder 2">
            <a:extLst>
              <a:ext uri="{FF2B5EF4-FFF2-40B4-BE49-F238E27FC236}">
                <a16:creationId xmlns:a16="http://schemas.microsoft.com/office/drawing/2014/main" id="{9CDEF804-D80A-B44D-E725-7489FA3D2152}"/>
              </a:ext>
            </a:extLst>
          </p:cNvPr>
          <p:cNvSpPr>
            <a:spLocks noGrp="1"/>
          </p:cNvSpPr>
          <p:nvPr>
            <p:ph idx="1"/>
          </p:nvPr>
        </p:nvSpPr>
        <p:spPr/>
        <p:txBody>
          <a:bodyPr>
            <a:normAutofit fontScale="92500"/>
          </a:bodyPr>
          <a:lstStyle/>
          <a:p>
            <a:r>
              <a:rPr lang="ar-SA" sz="4400" dirty="0"/>
              <a:t>إدارة المخزون في الوقت المناسب (</a:t>
            </a:r>
            <a:r>
              <a:rPr lang="en-US" sz="4400" dirty="0"/>
              <a:t>Just-In-Time Inventory) </a:t>
            </a:r>
            <a:r>
              <a:rPr lang="ar-SA" sz="4400" dirty="0"/>
              <a:t>هي استراتيجية تُستخدم في التجارة الإلكترونية لتحسين إدارة المخزون من خلال ضمان استلام السلع فقط عندما يكون هناك حاجة إليها في عملية الإنتاج أو لتلبية طلبات العملاء. تهدف هذه النهج إلى تقليل التكاليف المرتبطة بحيازة المخزون الزائد، مثل نفقات التخزين والاستهلاك والبتر، مع ضمان توفر المنتجات عند الحاجة.</a:t>
            </a:r>
          </a:p>
        </p:txBody>
      </p:sp>
      <p:sp>
        <p:nvSpPr>
          <p:cNvPr id="4" name="Slide Number Placeholder 3">
            <a:extLst>
              <a:ext uri="{FF2B5EF4-FFF2-40B4-BE49-F238E27FC236}">
                <a16:creationId xmlns:a16="http://schemas.microsoft.com/office/drawing/2014/main" id="{1A70F098-9C1F-FC74-52E0-B4DA873669E6}"/>
              </a:ext>
            </a:extLst>
          </p:cNvPr>
          <p:cNvSpPr>
            <a:spLocks noGrp="1"/>
          </p:cNvSpPr>
          <p:nvPr>
            <p:ph type="sldNum" sz="quarter" idx="12"/>
          </p:nvPr>
        </p:nvSpPr>
        <p:spPr/>
        <p:txBody>
          <a:bodyPr/>
          <a:lstStyle/>
          <a:p>
            <a:fld id="{9D7E10A5-D6BE-49F1-B6B0-3994C46CDFDC}" type="slidenum">
              <a:rPr lang="en-AE" smtClean="0"/>
              <a:pPr/>
              <a:t>28</a:t>
            </a:fld>
            <a:endParaRPr lang="en-AE" dirty="0"/>
          </a:p>
        </p:txBody>
      </p:sp>
    </p:spTree>
    <p:extLst>
      <p:ext uri="{BB962C8B-B14F-4D97-AF65-F5344CB8AC3E}">
        <p14:creationId xmlns:p14="http://schemas.microsoft.com/office/powerpoint/2010/main" val="148183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0CC51-5D88-B889-B284-4DBC86FF8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91D31-011E-469A-F71C-11C848E1C866}"/>
              </a:ext>
            </a:extLst>
          </p:cNvPr>
          <p:cNvSpPr>
            <a:spLocks noGrp="1"/>
          </p:cNvSpPr>
          <p:nvPr>
            <p:ph type="title"/>
          </p:nvPr>
        </p:nvSpPr>
        <p:spPr/>
        <p:txBody>
          <a:bodyPr/>
          <a:lstStyle/>
          <a:p>
            <a:r>
              <a:rPr lang="ar-SA" dirty="0"/>
              <a:t>إدارة المخزون في الوقت المناسب للتجارة الالكترونية</a:t>
            </a:r>
            <a:endParaRPr lang="en-AE" dirty="0"/>
          </a:p>
        </p:txBody>
      </p:sp>
      <p:sp>
        <p:nvSpPr>
          <p:cNvPr id="3" name="Content Placeholder 2">
            <a:extLst>
              <a:ext uri="{FF2B5EF4-FFF2-40B4-BE49-F238E27FC236}">
                <a16:creationId xmlns:a16="http://schemas.microsoft.com/office/drawing/2014/main" id="{F775A75B-EDD1-41D3-6BDB-E5F3B1425412}"/>
              </a:ext>
            </a:extLst>
          </p:cNvPr>
          <p:cNvSpPr>
            <a:spLocks noGrp="1"/>
          </p:cNvSpPr>
          <p:nvPr>
            <p:ph idx="1"/>
          </p:nvPr>
        </p:nvSpPr>
        <p:spPr/>
        <p:txBody>
          <a:bodyPr>
            <a:normAutofit/>
          </a:bodyPr>
          <a:lstStyle/>
          <a:p>
            <a:r>
              <a:rPr lang="ar-SA" sz="4400" dirty="0"/>
              <a:t>في سياق التجارة الإلكترونية، تتضمن إدارة المخزون في الوقت المناسب التنسيق الوثيق مع الموردين لضمان توصيل البضائع بالضبط عندما تكون مطلوبة، دون الحاجة إلى مخزونات كبيرة. </a:t>
            </a:r>
          </a:p>
          <a:p>
            <a:r>
              <a:rPr lang="ar-SA" sz="4400" dirty="0">
                <a:solidFill>
                  <a:srgbClr val="FF0000"/>
                </a:solidFill>
              </a:rPr>
              <a:t>إليك كيفية (آلية) عمل إدارة المخزون في الوقت المناسب في التجارة الإلكترونية:</a:t>
            </a:r>
          </a:p>
        </p:txBody>
      </p:sp>
      <p:sp>
        <p:nvSpPr>
          <p:cNvPr id="4" name="Slide Number Placeholder 3">
            <a:extLst>
              <a:ext uri="{FF2B5EF4-FFF2-40B4-BE49-F238E27FC236}">
                <a16:creationId xmlns:a16="http://schemas.microsoft.com/office/drawing/2014/main" id="{95AEFE19-D906-1A04-4773-F33E2F09112E}"/>
              </a:ext>
            </a:extLst>
          </p:cNvPr>
          <p:cNvSpPr>
            <a:spLocks noGrp="1"/>
          </p:cNvSpPr>
          <p:nvPr>
            <p:ph type="sldNum" sz="quarter" idx="12"/>
          </p:nvPr>
        </p:nvSpPr>
        <p:spPr/>
        <p:txBody>
          <a:bodyPr/>
          <a:lstStyle/>
          <a:p>
            <a:fld id="{9D7E10A5-D6BE-49F1-B6B0-3994C46CDFDC}" type="slidenum">
              <a:rPr lang="en-AE" smtClean="0"/>
              <a:pPr/>
              <a:t>29</a:t>
            </a:fld>
            <a:endParaRPr lang="en-AE" dirty="0"/>
          </a:p>
        </p:txBody>
      </p:sp>
    </p:spTree>
    <p:extLst>
      <p:ext uri="{BB962C8B-B14F-4D97-AF65-F5344CB8AC3E}">
        <p14:creationId xmlns:p14="http://schemas.microsoft.com/office/powerpoint/2010/main" val="36000171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4877-7EE3-6C8D-6A44-4D0D9413B901}"/>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5" name="Content Placeholder 4">
            <a:extLst>
              <a:ext uri="{FF2B5EF4-FFF2-40B4-BE49-F238E27FC236}">
                <a16:creationId xmlns:a16="http://schemas.microsoft.com/office/drawing/2014/main" id="{4BEB9432-DB33-CDCC-37D3-1C97FC037BF4}"/>
              </a:ext>
            </a:extLst>
          </p:cNvPr>
          <p:cNvGraphicFramePr>
            <a:graphicFrameLocks noGrp="1"/>
          </p:cNvGraphicFramePr>
          <p:nvPr>
            <p:ph idx="1"/>
          </p:nvPr>
        </p:nvGraphicFramePr>
        <p:xfrm>
          <a:off x="838200" y="1825624"/>
          <a:ext cx="10515597" cy="4361815"/>
        </p:xfrm>
        <a:graphic>
          <a:graphicData uri="http://schemas.openxmlformats.org/drawingml/2006/table">
            <a:tbl>
              <a:tblPr firstRow="1" bandRow="1">
                <a:tableStyleId>{5C22544A-7EE6-4342-B048-85BDC9FD1C3A}</a:tableStyleId>
              </a:tblPr>
              <a:tblGrid>
                <a:gridCol w="4759960">
                  <a:extLst>
                    <a:ext uri="{9D8B030D-6E8A-4147-A177-3AD203B41FA5}">
                      <a16:colId xmlns:a16="http://schemas.microsoft.com/office/drawing/2014/main" val="475574126"/>
                    </a:ext>
                  </a:extLst>
                </a:gridCol>
                <a:gridCol w="2499360">
                  <a:extLst>
                    <a:ext uri="{9D8B030D-6E8A-4147-A177-3AD203B41FA5}">
                      <a16:colId xmlns:a16="http://schemas.microsoft.com/office/drawing/2014/main" val="3696497780"/>
                    </a:ext>
                  </a:extLst>
                </a:gridCol>
                <a:gridCol w="3256277">
                  <a:extLst>
                    <a:ext uri="{9D8B030D-6E8A-4147-A177-3AD203B41FA5}">
                      <a16:colId xmlns:a16="http://schemas.microsoft.com/office/drawing/2014/main" val="1627790403"/>
                    </a:ext>
                  </a:extLst>
                </a:gridCol>
              </a:tblGrid>
              <a:tr h="1482404">
                <a:tc>
                  <a:txBody>
                    <a:bodyPr/>
                    <a:lstStyle/>
                    <a:p>
                      <a:pPr algn="ctr" fontAlgn="b"/>
                      <a:r>
                        <a:rPr lang="en-US" sz="4000" b="1"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1" i="0" u="none" strike="noStrike" dirty="0">
                          <a:solidFill>
                            <a:srgbClr val="000000"/>
                          </a:solidFill>
                          <a:effectLst/>
                          <a:latin typeface="Calibri" panose="020F0502020204030204" pitchFamily="34" charset="0"/>
                        </a:rPr>
                        <a:t>Marks</a:t>
                      </a:r>
                    </a:p>
                  </a:txBody>
                  <a:tcPr marL="6350" marR="6350" marT="6350" marB="0" anchor="ct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8716844"/>
                  </a:ext>
                </a:extLst>
              </a:tr>
              <a:tr h="746676">
                <a:tc>
                  <a:txBody>
                    <a:bodyPr/>
                    <a:lstStyle/>
                    <a:p>
                      <a:pPr algn="ctr" fontAlgn="b"/>
                      <a:r>
                        <a:rPr lang="en-US" sz="2800" b="0" i="0" u="none" strike="noStrike" dirty="0">
                          <a:solidFill>
                            <a:srgbClr val="000000"/>
                          </a:solidFill>
                          <a:effectLst/>
                          <a:latin typeface="Calibri" panose="020F0502020204030204" pitchFamily="34" charset="0"/>
                        </a:rPr>
                        <a:t>Semester Exam</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30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9103006"/>
                  </a:ext>
                </a:extLst>
              </a:tr>
              <a:tr h="746676">
                <a:tc>
                  <a:txBody>
                    <a:bodyPr/>
                    <a:lstStyle/>
                    <a:p>
                      <a:pPr algn="ctr" fontAlgn="b"/>
                      <a:r>
                        <a:rPr lang="en-US" sz="2800" b="0" i="0" u="none" strike="noStrike" dirty="0">
                          <a:solidFill>
                            <a:srgbClr val="000000"/>
                          </a:solidFill>
                          <a:effectLst/>
                          <a:latin typeface="Calibri" panose="020F0502020204030204" pitchFamily="34" charset="0"/>
                        </a:rPr>
                        <a:t>Assignment</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14325578"/>
                  </a:ext>
                </a:extLst>
              </a:tr>
              <a:tr h="746676">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Absenteeism &amp; Participation</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52910183"/>
                  </a:ext>
                </a:extLst>
              </a:tr>
              <a:tr h="639383">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Final Exam</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50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AE" dirty="0"/>
                    </a:p>
                  </a:txBody>
                  <a:tcPr/>
                </a:tc>
                <a:extLst>
                  <a:ext uri="{0D108BD9-81ED-4DB2-BD59-A6C34878D82A}">
                    <a16:rowId xmlns:a16="http://schemas.microsoft.com/office/drawing/2014/main" val="1236857145"/>
                  </a:ext>
                </a:extLst>
              </a:tr>
            </a:tbl>
          </a:graphicData>
        </a:graphic>
      </p:graphicFrame>
      <p:sp>
        <p:nvSpPr>
          <p:cNvPr id="4" name="Slide Number Placeholder 3">
            <a:extLst>
              <a:ext uri="{FF2B5EF4-FFF2-40B4-BE49-F238E27FC236}">
                <a16:creationId xmlns:a16="http://schemas.microsoft.com/office/drawing/2014/main" id="{C6FCD6E5-3556-C515-3D03-C9A5C86C66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7E10A5-D6BE-49F1-B6B0-3994C46CDFDC}"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28508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34D6-ACA1-25CA-571D-0184172DE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641D6-9F26-56D4-F44A-2BD9CE55D467}"/>
              </a:ext>
            </a:extLst>
          </p:cNvPr>
          <p:cNvSpPr>
            <a:spLocks noGrp="1"/>
          </p:cNvSpPr>
          <p:nvPr>
            <p:ph type="title"/>
          </p:nvPr>
        </p:nvSpPr>
        <p:spPr/>
        <p:txBody>
          <a:bodyPr/>
          <a:lstStyle/>
          <a:p>
            <a:r>
              <a:rPr lang="ar-SA" dirty="0"/>
              <a:t>آلية عمل إدارة المخزون في الوقت المناسب </a:t>
            </a:r>
            <a:br>
              <a:rPr lang="ar-SA" dirty="0"/>
            </a:br>
            <a:r>
              <a:rPr lang="ar-SA" dirty="0"/>
              <a:t>للتجارة الالكترونية</a:t>
            </a:r>
            <a:endParaRPr lang="en-AE" dirty="0"/>
          </a:p>
        </p:txBody>
      </p:sp>
      <p:sp>
        <p:nvSpPr>
          <p:cNvPr id="3" name="Content Placeholder 2">
            <a:extLst>
              <a:ext uri="{FF2B5EF4-FFF2-40B4-BE49-F238E27FC236}">
                <a16:creationId xmlns:a16="http://schemas.microsoft.com/office/drawing/2014/main" id="{B8E1C8CB-336C-04F8-BE3B-D80AF5041280}"/>
              </a:ext>
            </a:extLst>
          </p:cNvPr>
          <p:cNvSpPr>
            <a:spLocks noGrp="1"/>
          </p:cNvSpPr>
          <p:nvPr>
            <p:ph idx="1"/>
          </p:nvPr>
        </p:nvSpPr>
        <p:spPr/>
        <p:txBody>
          <a:bodyPr>
            <a:normAutofit/>
          </a:bodyPr>
          <a:lstStyle/>
          <a:p>
            <a:pPr marL="742950" indent="-742950">
              <a:buAutoNum type="arabicPeriod"/>
            </a:pPr>
            <a:r>
              <a:rPr lang="ar-SA" sz="4400" dirty="0">
                <a:solidFill>
                  <a:schemeClr val="accent1"/>
                </a:solidFill>
              </a:rPr>
              <a:t>توقعات الطلب:</a:t>
            </a:r>
          </a:p>
          <a:p>
            <a:r>
              <a:rPr lang="ar-SA" sz="4400" dirty="0">
                <a:solidFill>
                  <a:srgbClr val="FF0000"/>
                </a:solidFill>
              </a:rPr>
              <a:t> </a:t>
            </a:r>
          </a:p>
          <a:p>
            <a:r>
              <a:rPr lang="ar-SA" sz="4400" dirty="0"/>
              <a:t>تحليل شركات التجارة الإلكترونية للبيانات التاريخية للمبيعات والاتجاهات السوقية لتوقع الطلب بدقة. من خلال فهم تفضيلات العملاء وأنماط شرائهم، يمكنهم التنبؤ بالمنتجات التي من المحتمل أن تكون في الطلب ومتى.</a:t>
            </a:r>
          </a:p>
        </p:txBody>
      </p:sp>
      <p:sp>
        <p:nvSpPr>
          <p:cNvPr id="4" name="Slide Number Placeholder 3">
            <a:extLst>
              <a:ext uri="{FF2B5EF4-FFF2-40B4-BE49-F238E27FC236}">
                <a16:creationId xmlns:a16="http://schemas.microsoft.com/office/drawing/2014/main" id="{476BBB12-D7AB-454C-D151-A50EE771DC03}"/>
              </a:ext>
            </a:extLst>
          </p:cNvPr>
          <p:cNvSpPr>
            <a:spLocks noGrp="1"/>
          </p:cNvSpPr>
          <p:nvPr>
            <p:ph type="sldNum" sz="quarter" idx="12"/>
          </p:nvPr>
        </p:nvSpPr>
        <p:spPr/>
        <p:txBody>
          <a:bodyPr/>
          <a:lstStyle/>
          <a:p>
            <a:fld id="{9D7E10A5-D6BE-49F1-B6B0-3994C46CDFDC}" type="slidenum">
              <a:rPr lang="en-AE" smtClean="0"/>
              <a:pPr/>
              <a:t>30</a:t>
            </a:fld>
            <a:endParaRPr lang="en-AE" dirty="0"/>
          </a:p>
        </p:txBody>
      </p:sp>
    </p:spTree>
    <p:extLst>
      <p:ext uri="{BB962C8B-B14F-4D97-AF65-F5344CB8AC3E}">
        <p14:creationId xmlns:p14="http://schemas.microsoft.com/office/powerpoint/2010/main" val="2052396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77425-11FC-D8E0-9F34-92272F32F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583D2-9A08-8D55-C1EE-7F38E6A66628}"/>
              </a:ext>
            </a:extLst>
          </p:cNvPr>
          <p:cNvSpPr>
            <a:spLocks noGrp="1"/>
          </p:cNvSpPr>
          <p:nvPr>
            <p:ph type="title"/>
          </p:nvPr>
        </p:nvSpPr>
        <p:spPr/>
        <p:txBody>
          <a:bodyPr/>
          <a:lstStyle/>
          <a:p>
            <a:r>
              <a:rPr lang="ar-SA" dirty="0"/>
              <a:t>آلية عمل إدارة المخزون في الوقت المناسب </a:t>
            </a:r>
            <a:br>
              <a:rPr lang="ar-SA" dirty="0"/>
            </a:br>
            <a:r>
              <a:rPr lang="ar-SA" dirty="0"/>
              <a:t>للتجارة الالكترونية</a:t>
            </a:r>
            <a:endParaRPr lang="en-AE" dirty="0"/>
          </a:p>
        </p:txBody>
      </p:sp>
      <p:sp>
        <p:nvSpPr>
          <p:cNvPr id="3" name="Content Placeholder 2">
            <a:extLst>
              <a:ext uri="{FF2B5EF4-FFF2-40B4-BE49-F238E27FC236}">
                <a16:creationId xmlns:a16="http://schemas.microsoft.com/office/drawing/2014/main" id="{B84DF108-242D-5513-E720-5276139CA5FB}"/>
              </a:ext>
            </a:extLst>
          </p:cNvPr>
          <p:cNvSpPr>
            <a:spLocks noGrp="1"/>
          </p:cNvSpPr>
          <p:nvPr>
            <p:ph idx="1"/>
          </p:nvPr>
        </p:nvSpPr>
        <p:spPr/>
        <p:txBody>
          <a:bodyPr>
            <a:normAutofit lnSpcReduction="10000"/>
          </a:bodyPr>
          <a:lstStyle/>
          <a:p>
            <a:pPr marL="742950" indent="-742950">
              <a:buAutoNum type="arabicPeriod" startAt="2"/>
            </a:pPr>
            <a:r>
              <a:rPr lang="ar-SA" sz="4400" dirty="0">
                <a:solidFill>
                  <a:schemeClr val="accent1"/>
                </a:solidFill>
              </a:rPr>
              <a:t>تتبع المخزون في الوقت الفعلي:</a:t>
            </a:r>
          </a:p>
          <a:p>
            <a:r>
              <a:rPr lang="ar-SA" sz="4400" dirty="0"/>
              <a:t> </a:t>
            </a:r>
          </a:p>
          <a:p>
            <a:r>
              <a:rPr lang="ar-SA" sz="4400" dirty="0"/>
              <a:t>باستخدام أنظمة إدارة المخزون المتقدمة، تراقب شركات التجارة الإلكترونية مستويات المخزون في الوقت الفعلي. يتيح ذلك لهم مراقبة مستويات المخزون وطلب المنتجات فور وصولها إلى الحدود المحددة مسبقًا، مما يضمن عدم نفاد المخزون أو حمل المخزون الزائد.</a:t>
            </a:r>
          </a:p>
        </p:txBody>
      </p:sp>
      <p:sp>
        <p:nvSpPr>
          <p:cNvPr id="4" name="Slide Number Placeholder 3">
            <a:extLst>
              <a:ext uri="{FF2B5EF4-FFF2-40B4-BE49-F238E27FC236}">
                <a16:creationId xmlns:a16="http://schemas.microsoft.com/office/drawing/2014/main" id="{C2C21CDD-D5B8-75B2-CC30-94A631DF3879}"/>
              </a:ext>
            </a:extLst>
          </p:cNvPr>
          <p:cNvSpPr>
            <a:spLocks noGrp="1"/>
          </p:cNvSpPr>
          <p:nvPr>
            <p:ph type="sldNum" sz="quarter" idx="12"/>
          </p:nvPr>
        </p:nvSpPr>
        <p:spPr/>
        <p:txBody>
          <a:bodyPr/>
          <a:lstStyle/>
          <a:p>
            <a:fld id="{9D7E10A5-D6BE-49F1-B6B0-3994C46CDFDC}" type="slidenum">
              <a:rPr lang="en-AE" smtClean="0"/>
              <a:pPr/>
              <a:t>31</a:t>
            </a:fld>
            <a:endParaRPr lang="en-AE" dirty="0"/>
          </a:p>
        </p:txBody>
      </p:sp>
    </p:spTree>
    <p:extLst>
      <p:ext uri="{BB962C8B-B14F-4D97-AF65-F5344CB8AC3E}">
        <p14:creationId xmlns:p14="http://schemas.microsoft.com/office/powerpoint/2010/main" val="3951344291"/>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2C7D-3591-34E6-154F-AA9EE07E0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82D89-8890-F749-4C47-7D8BA60A4CE9}"/>
              </a:ext>
            </a:extLst>
          </p:cNvPr>
          <p:cNvSpPr>
            <a:spLocks noGrp="1"/>
          </p:cNvSpPr>
          <p:nvPr>
            <p:ph type="title"/>
          </p:nvPr>
        </p:nvSpPr>
        <p:spPr/>
        <p:txBody>
          <a:bodyPr/>
          <a:lstStyle/>
          <a:p>
            <a:r>
              <a:rPr lang="ar-SA" dirty="0"/>
              <a:t>آلية عمل إدارة المخزون في الوقت المناسب </a:t>
            </a:r>
            <a:br>
              <a:rPr lang="ar-SA" dirty="0"/>
            </a:br>
            <a:r>
              <a:rPr lang="ar-SA" dirty="0"/>
              <a:t>للتجارة الالكترونية</a:t>
            </a:r>
            <a:endParaRPr lang="en-AE" dirty="0"/>
          </a:p>
        </p:txBody>
      </p:sp>
      <p:sp>
        <p:nvSpPr>
          <p:cNvPr id="3" name="Content Placeholder 2">
            <a:extLst>
              <a:ext uri="{FF2B5EF4-FFF2-40B4-BE49-F238E27FC236}">
                <a16:creationId xmlns:a16="http://schemas.microsoft.com/office/drawing/2014/main" id="{7261C753-19DD-FAB9-1B99-3CC6EC2319E5}"/>
              </a:ext>
            </a:extLst>
          </p:cNvPr>
          <p:cNvSpPr>
            <a:spLocks noGrp="1"/>
          </p:cNvSpPr>
          <p:nvPr>
            <p:ph idx="1"/>
          </p:nvPr>
        </p:nvSpPr>
        <p:spPr/>
        <p:txBody>
          <a:bodyPr>
            <a:normAutofit/>
          </a:bodyPr>
          <a:lstStyle/>
          <a:p>
            <a:r>
              <a:rPr lang="ar-SA" sz="4400" dirty="0"/>
              <a:t>3.	</a:t>
            </a:r>
            <a:r>
              <a:rPr lang="ar-SA" sz="4400" dirty="0">
                <a:solidFill>
                  <a:schemeClr val="accent1"/>
                </a:solidFill>
              </a:rPr>
              <a:t>التعاون الوثيق مع الموردين</a:t>
            </a:r>
            <a:r>
              <a:rPr lang="ar-SA" sz="4400" dirty="0"/>
              <a:t>:                                                                                                  تقوم شركات التجارة الإلكترونية بإقامة علاقات قوية مع مورديها وشركاء اللوجستيات لتسهيل توصيل البضائع في الوقت المحدد. يتم إبلاغ الموردين عن مستويات المخزون وتوقعات الطلب، مما يتيح لهم ضبط جداول الإنتاج وتوصيل المنتجات في الوقت المناسب لتلبية طلبات العملاء.</a:t>
            </a:r>
          </a:p>
        </p:txBody>
      </p:sp>
      <p:sp>
        <p:nvSpPr>
          <p:cNvPr id="4" name="Slide Number Placeholder 3">
            <a:extLst>
              <a:ext uri="{FF2B5EF4-FFF2-40B4-BE49-F238E27FC236}">
                <a16:creationId xmlns:a16="http://schemas.microsoft.com/office/drawing/2014/main" id="{BEC17433-6452-6498-E038-447CFC26BBFD}"/>
              </a:ext>
            </a:extLst>
          </p:cNvPr>
          <p:cNvSpPr>
            <a:spLocks noGrp="1"/>
          </p:cNvSpPr>
          <p:nvPr>
            <p:ph type="sldNum" sz="quarter" idx="12"/>
          </p:nvPr>
        </p:nvSpPr>
        <p:spPr/>
        <p:txBody>
          <a:bodyPr/>
          <a:lstStyle/>
          <a:p>
            <a:fld id="{9D7E10A5-D6BE-49F1-B6B0-3994C46CDFDC}" type="slidenum">
              <a:rPr lang="en-AE" smtClean="0"/>
              <a:pPr/>
              <a:t>32</a:t>
            </a:fld>
            <a:endParaRPr lang="en-AE" dirty="0"/>
          </a:p>
        </p:txBody>
      </p:sp>
    </p:spTree>
    <p:extLst>
      <p:ext uri="{BB962C8B-B14F-4D97-AF65-F5344CB8AC3E}">
        <p14:creationId xmlns:p14="http://schemas.microsoft.com/office/powerpoint/2010/main" val="9445457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AE19-64DC-B3D4-E845-6056D3DEA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471B1-8E6C-C6A6-A4E0-7EBF20028BCB}"/>
              </a:ext>
            </a:extLst>
          </p:cNvPr>
          <p:cNvSpPr>
            <a:spLocks noGrp="1"/>
          </p:cNvSpPr>
          <p:nvPr>
            <p:ph type="title"/>
          </p:nvPr>
        </p:nvSpPr>
        <p:spPr/>
        <p:txBody>
          <a:bodyPr/>
          <a:lstStyle/>
          <a:p>
            <a:r>
              <a:rPr lang="ar-SA" dirty="0"/>
              <a:t>آلية عمل إدارة المخزون في الوقت المناسب </a:t>
            </a:r>
            <a:br>
              <a:rPr lang="ar-SA" dirty="0"/>
            </a:br>
            <a:r>
              <a:rPr lang="ar-SA" dirty="0"/>
              <a:t>للتجارة الالكترونية</a:t>
            </a:r>
            <a:endParaRPr lang="en-AE" dirty="0"/>
          </a:p>
        </p:txBody>
      </p:sp>
      <p:sp>
        <p:nvSpPr>
          <p:cNvPr id="3" name="Content Placeholder 2">
            <a:extLst>
              <a:ext uri="{FF2B5EF4-FFF2-40B4-BE49-F238E27FC236}">
                <a16:creationId xmlns:a16="http://schemas.microsoft.com/office/drawing/2014/main" id="{25F363E7-C15B-5679-27AD-C73DD8DFC85C}"/>
              </a:ext>
            </a:extLst>
          </p:cNvPr>
          <p:cNvSpPr>
            <a:spLocks noGrp="1"/>
          </p:cNvSpPr>
          <p:nvPr>
            <p:ph idx="1"/>
          </p:nvPr>
        </p:nvSpPr>
        <p:spPr/>
        <p:txBody>
          <a:bodyPr>
            <a:normAutofit lnSpcReduction="10000"/>
          </a:bodyPr>
          <a:lstStyle/>
          <a:p>
            <a:pPr marL="742950" indent="-742950">
              <a:buAutoNum type="arabicPeriod" startAt="4"/>
            </a:pPr>
            <a:r>
              <a:rPr lang="ar-SA" sz="4400" dirty="0">
                <a:solidFill>
                  <a:schemeClr val="accent1"/>
                </a:solidFill>
              </a:rPr>
              <a:t>تقليل أوقات الانتظار:</a:t>
            </a:r>
          </a:p>
          <a:p>
            <a:r>
              <a:rPr lang="ar-SA" sz="4400" dirty="0"/>
              <a:t> </a:t>
            </a:r>
          </a:p>
          <a:p>
            <a:r>
              <a:rPr lang="ar-SA" sz="4400" dirty="0"/>
              <a:t>تقليل إدارة المخزون في الوقت المناسب للفترات بين تقديم الطلبات للموردين واستلام السلع. من خلال تبسيط سلسلة التوريد والقضاء على التأخيرات غير الضرورية، يمكن لشركات التجارة الإلكترونية الاستجابة بسرعة للتغيرات في الطلب والظروف السوقية.</a:t>
            </a:r>
          </a:p>
        </p:txBody>
      </p:sp>
      <p:sp>
        <p:nvSpPr>
          <p:cNvPr id="4" name="Slide Number Placeholder 3">
            <a:extLst>
              <a:ext uri="{FF2B5EF4-FFF2-40B4-BE49-F238E27FC236}">
                <a16:creationId xmlns:a16="http://schemas.microsoft.com/office/drawing/2014/main" id="{5B35E742-0AA1-1B99-5A98-AD91608C92B5}"/>
              </a:ext>
            </a:extLst>
          </p:cNvPr>
          <p:cNvSpPr>
            <a:spLocks noGrp="1"/>
          </p:cNvSpPr>
          <p:nvPr>
            <p:ph type="sldNum" sz="quarter" idx="12"/>
          </p:nvPr>
        </p:nvSpPr>
        <p:spPr/>
        <p:txBody>
          <a:bodyPr/>
          <a:lstStyle/>
          <a:p>
            <a:fld id="{9D7E10A5-D6BE-49F1-B6B0-3994C46CDFDC}" type="slidenum">
              <a:rPr lang="en-AE" smtClean="0"/>
              <a:pPr/>
              <a:t>33</a:t>
            </a:fld>
            <a:endParaRPr lang="en-AE" dirty="0"/>
          </a:p>
        </p:txBody>
      </p:sp>
    </p:spTree>
    <p:extLst>
      <p:ext uri="{BB962C8B-B14F-4D97-AF65-F5344CB8AC3E}">
        <p14:creationId xmlns:p14="http://schemas.microsoft.com/office/powerpoint/2010/main" val="292081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B2B6-1E72-283D-7989-2D73D41A8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41105-CA06-F49C-BCE6-980FDFB8BF26}"/>
              </a:ext>
            </a:extLst>
          </p:cNvPr>
          <p:cNvSpPr>
            <a:spLocks noGrp="1"/>
          </p:cNvSpPr>
          <p:nvPr>
            <p:ph type="title"/>
          </p:nvPr>
        </p:nvSpPr>
        <p:spPr/>
        <p:txBody>
          <a:bodyPr/>
          <a:lstStyle/>
          <a:p>
            <a:r>
              <a:rPr lang="ar-SA" dirty="0"/>
              <a:t>آلية عمل إدارة المخزون في الوقت المناسب </a:t>
            </a:r>
            <a:br>
              <a:rPr lang="ar-SA" dirty="0"/>
            </a:br>
            <a:r>
              <a:rPr lang="ar-SA" dirty="0"/>
              <a:t>للتجارة الالكترونية</a:t>
            </a:r>
            <a:endParaRPr lang="en-AE" dirty="0"/>
          </a:p>
        </p:txBody>
      </p:sp>
      <p:sp>
        <p:nvSpPr>
          <p:cNvPr id="3" name="Content Placeholder 2">
            <a:extLst>
              <a:ext uri="{FF2B5EF4-FFF2-40B4-BE49-F238E27FC236}">
                <a16:creationId xmlns:a16="http://schemas.microsoft.com/office/drawing/2014/main" id="{52F2682E-89DE-4587-58D4-FBE8E03BC4AF}"/>
              </a:ext>
            </a:extLst>
          </p:cNvPr>
          <p:cNvSpPr>
            <a:spLocks noGrp="1"/>
          </p:cNvSpPr>
          <p:nvPr>
            <p:ph idx="1"/>
          </p:nvPr>
        </p:nvSpPr>
        <p:spPr/>
        <p:txBody>
          <a:bodyPr>
            <a:normAutofit lnSpcReduction="10000"/>
          </a:bodyPr>
          <a:lstStyle/>
          <a:p>
            <a:r>
              <a:rPr lang="ar-SA" sz="4400" dirty="0"/>
              <a:t>5.	</a:t>
            </a:r>
            <a:r>
              <a:rPr lang="ar-SA" sz="4400" dirty="0">
                <a:solidFill>
                  <a:schemeClr val="accent1"/>
                </a:solidFill>
              </a:rPr>
              <a:t>توفير التكاليف: </a:t>
            </a:r>
          </a:p>
          <a:p>
            <a:r>
              <a:rPr lang="ar-SA" sz="4400" dirty="0"/>
              <a:t>تساعد إدارة المخزون في الوقت المناسب شركات التجارة الإلكترونية على تقليل تكاليف حمل المخزون، بما في ذلك نفقات التخزين والتعامل والتأمين. من خلال الحفاظ على مستويات أقل من المخزون، يمكنهم توجيه الموارد بشكل أكثر فعالية واستثمار رأس المال في مجالات أخرى من الأعمال مثل التسويق أو تطوير المنتجات.</a:t>
            </a:r>
          </a:p>
        </p:txBody>
      </p:sp>
      <p:sp>
        <p:nvSpPr>
          <p:cNvPr id="4" name="Slide Number Placeholder 3">
            <a:extLst>
              <a:ext uri="{FF2B5EF4-FFF2-40B4-BE49-F238E27FC236}">
                <a16:creationId xmlns:a16="http://schemas.microsoft.com/office/drawing/2014/main" id="{6AAFDFF8-9EAA-3A25-BEFE-C47B2DDA7C33}"/>
              </a:ext>
            </a:extLst>
          </p:cNvPr>
          <p:cNvSpPr>
            <a:spLocks noGrp="1"/>
          </p:cNvSpPr>
          <p:nvPr>
            <p:ph type="sldNum" sz="quarter" idx="12"/>
          </p:nvPr>
        </p:nvSpPr>
        <p:spPr/>
        <p:txBody>
          <a:bodyPr/>
          <a:lstStyle/>
          <a:p>
            <a:fld id="{9D7E10A5-D6BE-49F1-B6B0-3994C46CDFDC}" type="slidenum">
              <a:rPr lang="en-AE" smtClean="0"/>
              <a:pPr/>
              <a:t>34</a:t>
            </a:fld>
            <a:endParaRPr lang="en-AE" dirty="0"/>
          </a:p>
        </p:txBody>
      </p:sp>
    </p:spTree>
    <p:extLst>
      <p:ext uri="{BB962C8B-B14F-4D97-AF65-F5344CB8AC3E}">
        <p14:creationId xmlns:p14="http://schemas.microsoft.com/office/powerpoint/2010/main" val="24175912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1D3C-D168-0EE5-D56B-B8BF8E967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944F2-CB0D-2402-373D-B7E4BB8813DA}"/>
              </a:ext>
            </a:extLst>
          </p:cNvPr>
          <p:cNvSpPr>
            <a:spLocks noGrp="1"/>
          </p:cNvSpPr>
          <p:nvPr>
            <p:ph type="title"/>
          </p:nvPr>
        </p:nvSpPr>
        <p:spPr/>
        <p:txBody>
          <a:bodyPr/>
          <a:lstStyle/>
          <a:p>
            <a:r>
              <a:rPr lang="ar-SA" dirty="0"/>
              <a:t>إدارة المخزون في الوقت المناسب للتجارة الالكترونية</a:t>
            </a:r>
            <a:endParaRPr lang="en-AE" dirty="0"/>
          </a:p>
        </p:txBody>
      </p:sp>
      <p:sp>
        <p:nvSpPr>
          <p:cNvPr id="3" name="Content Placeholder 2">
            <a:extLst>
              <a:ext uri="{FF2B5EF4-FFF2-40B4-BE49-F238E27FC236}">
                <a16:creationId xmlns:a16="http://schemas.microsoft.com/office/drawing/2014/main" id="{77795A62-F94A-A58B-CB03-57C2BACBB940}"/>
              </a:ext>
            </a:extLst>
          </p:cNvPr>
          <p:cNvSpPr>
            <a:spLocks noGrp="1"/>
          </p:cNvSpPr>
          <p:nvPr>
            <p:ph idx="1"/>
          </p:nvPr>
        </p:nvSpPr>
        <p:spPr/>
        <p:txBody>
          <a:bodyPr>
            <a:normAutofit/>
          </a:bodyPr>
          <a:lstStyle/>
          <a:p>
            <a:r>
              <a:rPr lang="ar-SA" sz="4400" dirty="0"/>
              <a:t>بشكل عام، تمكّن إدارة المخزون في الوقت المناسب لشركات التجارة الإلكترونية من العمل بشكل أكثر كفاءة، وتقليل الهدر، وتعزيز رضا العملاء من خلال ضمان توفر المنتجات عند الحاجة، دون عبء المخزون الزائد. </a:t>
            </a:r>
          </a:p>
          <a:p>
            <a:r>
              <a:rPr lang="ar-SA" sz="4400" dirty="0"/>
              <a:t>ومع ذلك، يتطلب الأمر تخطيطًا دقيقًا وتواصلًا فعّالًا مع الموردين، وأنظمة قوية لتتبع المخزون لتحقيق النجاح.</a:t>
            </a:r>
          </a:p>
        </p:txBody>
      </p:sp>
      <p:sp>
        <p:nvSpPr>
          <p:cNvPr id="4" name="Slide Number Placeholder 3">
            <a:extLst>
              <a:ext uri="{FF2B5EF4-FFF2-40B4-BE49-F238E27FC236}">
                <a16:creationId xmlns:a16="http://schemas.microsoft.com/office/drawing/2014/main" id="{00A2BEDB-4CE1-F1EF-485C-4A221BE27913}"/>
              </a:ext>
            </a:extLst>
          </p:cNvPr>
          <p:cNvSpPr>
            <a:spLocks noGrp="1"/>
          </p:cNvSpPr>
          <p:nvPr>
            <p:ph type="sldNum" sz="quarter" idx="12"/>
          </p:nvPr>
        </p:nvSpPr>
        <p:spPr/>
        <p:txBody>
          <a:bodyPr/>
          <a:lstStyle/>
          <a:p>
            <a:fld id="{9D7E10A5-D6BE-49F1-B6B0-3994C46CDFDC}" type="slidenum">
              <a:rPr lang="en-AE" smtClean="0"/>
              <a:pPr/>
              <a:t>35</a:t>
            </a:fld>
            <a:endParaRPr lang="en-AE" dirty="0"/>
          </a:p>
        </p:txBody>
      </p:sp>
    </p:spTree>
    <p:extLst>
      <p:ext uri="{BB962C8B-B14F-4D97-AF65-F5344CB8AC3E}">
        <p14:creationId xmlns:p14="http://schemas.microsoft.com/office/powerpoint/2010/main" val="2850058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AD869D-A663-FA45-F181-20FC8CE3E648}"/>
              </a:ext>
            </a:extLst>
          </p:cNvPr>
          <p:cNvPicPr>
            <a:picLocks noChangeAspect="1"/>
          </p:cNvPicPr>
          <p:nvPr/>
        </p:nvPicPr>
        <p:blipFill>
          <a:blip r:embed="rId3"/>
          <a:stretch>
            <a:fillRect/>
          </a:stretch>
        </p:blipFill>
        <p:spPr>
          <a:xfrm>
            <a:off x="0" y="4003040"/>
            <a:ext cx="2836493" cy="2854960"/>
          </a:xfrm>
          <a:prstGeom prst="rect">
            <a:avLst/>
          </a:prstGeom>
        </p:spPr>
      </p:pic>
      <p:sp>
        <p:nvSpPr>
          <p:cNvPr id="2" name="Title 1">
            <a:extLst>
              <a:ext uri="{FF2B5EF4-FFF2-40B4-BE49-F238E27FC236}">
                <a16:creationId xmlns:a16="http://schemas.microsoft.com/office/drawing/2014/main" id="{5BD04002-688C-09C3-DD2D-80DC7615CD5F}"/>
              </a:ext>
            </a:extLst>
          </p:cNvPr>
          <p:cNvSpPr>
            <a:spLocks noGrp="1"/>
          </p:cNvSpPr>
          <p:nvPr>
            <p:ph type="title"/>
          </p:nvPr>
        </p:nvSpPr>
        <p:spPr/>
        <p:txBody>
          <a:bodyPr>
            <a:normAutofit/>
          </a:bodyPr>
          <a:lstStyle/>
          <a:p>
            <a:r>
              <a:rPr lang="ar-SA" sz="8000" b="0" dirty="0"/>
              <a:t>مقال </a:t>
            </a:r>
            <a:r>
              <a:rPr lang="en-US" sz="8000" b="0" dirty="0"/>
              <a:t>Essay</a:t>
            </a:r>
            <a:endParaRPr lang="en-AE" sz="8000" b="0" dirty="0"/>
          </a:p>
        </p:txBody>
      </p:sp>
      <p:sp>
        <p:nvSpPr>
          <p:cNvPr id="3" name="Content Placeholder 2">
            <a:extLst>
              <a:ext uri="{FF2B5EF4-FFF2-40B4-BE49-F238E27FC236}">
                <a16:creationId xmlns:a16="http://schemas.microsoft.com/office/drawing/2014/main" id="{C0FF9DE5-CAAC-01AB-5739-C3508EAAB259}"/>
              </a:ext>
            </a:extLst>
          </p:cNvPr>
          <p:cNvSpPr>
            <a:spLocks noGrp="1"/>
          </p:cNvSpPr>
          <p:nvPr>
            <p:ph idx="1"/>
          </p:nvPr>
        </p:nvSpPr>
        <p:spPr/>
        <p:txBody>
          <a:bodyPr>
            <a:normAutofit fontScale="85000" lnSpcReduction="20000"/>
          </a:bodyPr>
          <a:lstStyle/>
          <a:p>
            <a:pPr>
              <a:lnSpc>
                <a:spcPct val="100000"/>
              </a:lnSpc>
            </a:pPr>
            <a:r>
              <a:rPr lang="ar-SA" dirty="0"/>
              <a:t>1. </a:t>
            </a:r>
            <a:r>
              <a:rPr lang="ar-SA" dirty="0">
                <a:latin typeface="Simplified Arabic" panose="02020603050405020304" pitchFamily="18" charset="-78"/>
                <a:cs typeface="Simplified Arabic" panose="02020603050405020304" pitchFamily="18" charset="-78"/>
              </a:rPr>
              <a:t>اكتب مقالا بصفحتين فقط عن أحد تطبيقات التجارة الإلكترونية مثل </a:t>
            </a:r>
            <a:r>
              <a:rPr lang="en-US" dirty="0">
                <a:latin typeface="Simplified Arabic" panose="02020603050405020304" pitchFamily="18" charset="-78"/>
                <a:cs typeface="Simplified Arabic" panose="02020603050405020304" pitchFamily="18" charset="-78"/>
              </a:rPr>
              <a:t>Amazon</a:t>
            </a:r>
            <a:r>
              <a:rPr lang="ar-SA"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eBay and</a:t>
            </a:r>
            <a:r>
              <a:rPr lang="ar-SA" dirty="0">
                <a:latin typeface="Simplified Arabic" panose="02020603050405020304" pitchFamily="18" charset="-78"/>
                <a:cs typeface="Simplified Arabic" panose="02020603050405020304" pitchFamily="18" charset="-78"/>
              </a:rPr>
              <a:t>.</a:t>
            </a:r>
          </a:p>
          <a:p>
            <a:pPr>
              <a:lnSpc>
                <a:spcPct val="100000"/>
              </a:lnSpc>
            </a:pPr>
            <a:r>
              <a:rPr lang="ar-SA" dirty="0">
                <a:latin typeface="Simplified Arabic" panose="02020603050405020304" pitchFamily="18" charset="-78"/>
                <a:cs typeface="Simplified Arabic" panose="02020603050405020304" pitchFamily="18" charset="-78"/>
              </a:rPr>
              <a:t>2. </a:t>
            </a:r>
            <a:r>
              <a:rPr lang="ar-SA" dirty="0">
                <a:solidFill>
                  <a:srgbClr val="C00000"/>
                </a:solidFill>
                <a:latin typeface="Simplified Arabic" panose="02020603050405020304" pitchFamily="18" charset="-78"/>
                <a:cs typeface="Simplified Arabic" panose="02020603050405020304" pitchFamily="18" charset="-78"/>
              </a:rPr>
              <a:t>أبحث عن مقالات او بحوث ذات صلة باللغتين العربية والإنكليزية في الانترنت.</a:t>
            </a:r>
          </a:p>
          <a:p>
            <a:r>
              <a:rPr lang="ar-SA" dirty="0">
                <a:latin typeface="Simplified Arabic" panose="02020603050405020304" pitchFamily="18" charset="-78"/>
                <a:cs typeface="Simplified Arabic" panose="02020603050405020304" pitchFamily="18" charset="-78"/>
              </a:rPr>
              <a:t>3. يتضمن المقال مقدمة وفقرات وخاتمة. </a:t>
            </a:r>
            <a:r>
              <a:rPr lang="ar-SA" dirty="0">
                <a:latin typeface="Simplified Arabic" panose="02020603050405020304" pitchFamily="18" charset="-78"/>
                <a:cs typeface="Simplified Arabic" panose="02020603050405020304" pitchFamily="18" charset="-78"/>
                <a:hlinkClick r:id="rId4"/>
              </a:rPr>
              <a:t>كيف تكتب مقالا أكاديميا؟ </a:t>
            </a:r>
            <a:endParaRPr lang="ar-SA"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4. </a:t>
            </a:r>
            <a:r>
              <a:rPr lang="ar-SA" dirty="0">
                <a:solidFill>
                  <a:srgbClr val="C00000"/>
                </a:solidFill>
                <a:latin typeface="Simplified Arabic" panose="02020603050405020304" pitchFamily="18" charset="-78"/>
                <a:cs typeface="Simplified Arabic" panose="02020603050405020304" pitchFamily="18" charset="-78"/>
              </a:rPr>
              <a:t>ضع عنوانا للبحث والاسم والشعبة (صباحي، مسائي)</a:t>
            </a:r>
            <a:endParaRPr lang="en-US" dirty="0">
              <a:solidFill>
                <a:srgbClr val="C00000"/>
              </a:solidFill>
              <a:latin typeface="Simplified Arabic" panose="02020603050405020304" pitchFamily="18" charset="-78"/>
              <a:cs typeface="Simplified Arabic" panose="02020603050405020304" pitchFamily="18" charset="-78"/>
            </a:endParaRPr>
          </a:p>
          <a:p>
            <a:pPr algn="r"/>
            <a:r>
              <a:rPr lang="ar-SA" dirty="0">
                <a:latin typeface="Simplified Arabic" panose="02020603050405020304" pitchFamily="18" charset="-78"/>
                <a:cs typeface="Simplified Arabic" panose="02020603050405020304" pitchFamily="18" charset="-78"/>
              </a:rPr>
              <a:t>5. أرسل ملف</a:t>
            </a:r>
            <a:r>
              <a:rPr lang="en-US" dirty="0">
                <a:latin typeface="Simplified Arabic" panose="02020603050405020304" pitchFamily="18" charset="-78"/>
                <a:cs typeface="Simplified Arabic" panose="02020603050405020304" pitchFamily="18" charset="-78"/>
              </a:rPr>
              <a:t> PDF  </a:t>
            </a:r>
            <a:r>
              <a:rPr lang="ar-SA" dirty="0">
                <a:latin typeface="Simplified Arabic" panose="02020603050405020304" pitchFamily="18" charset="-78"/>
                <a:cs typeface="Simplified Arabic" panose="02020603050405020304" pitchFamily="18" charset="-78"/>
              </a:rPr>
              <a:t>الى </a:t>
            </a:r>
            <a:r>
              <a:rPr lang="en-US" sz="2400" dirty="0">
                <a:latin typeface="Simplified Arabic" panose="02020603050405020304" pitchFamily="18" charset="-78"/>
                <a:cs typeface="Simplified Arabic" panose="02020603050405020304" pitchFamily="18" charset="-78"/>
                <a:hlinkClick r:id="rId5"/>
              </a:rPr>
              <a:t>salem.aljundi@kunoozu.edu.iq</a:t>
            </a:r>
            <a:r>
              <a:rPr lang="ar-SA" sz="2400"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وأبتدأ البريد الالكتروني بالاسم والشعبة وعنوان المقال، وانتظر تأكيد الاستلام</a:t>
            </a:r>
          </a:p>
          <a:p>
            <a:r>
              <a:rPr lang="ar-SA" dirty="0">
                <a:latin typeface="Simplified Arabic" panose="02020603050405020304" pitchFamily="18" charset="-78"/>
                <a:cs typeface="Simplified Arabic" panose="02020603050405020304" pitchFamily="18" charset="-78"/>
              </a:rPr>
              <a:t>6. </a:t>
            </a:r>
            <a:r>
              <a:rPr lang="ar-SA" dirty="0">
                <a:solidFill>
                  <a:srgbClr val="C00000"/>
                </a:solidFill>
                <a:latin typeface="Simplified Arabic" panose="02020603050405020304" pitchFamily="18" charset="-78"/>
                <a:cs typeface="Simplified Arabic" panose="02020603050405020304" pitchFamily="18" charset="-78"/>
              </a:rPr>
              <a:t>أستخدم نمط الخط </a:t>
            </a:r>
            <a:r>
              <a:rPr lang="en-US" dirty="0">
                <a:solidFill>
                  <a:srgbClr val="C00000"/>
                </a:solidFill>
                <a:latin typeface="Simplified Arabic" panose="02020603050405020304" pitchFamily="18" charset="-78"/>
                <a:cs typeface="Simplified Arabic" panose="02020603050405020304" pitchFamily="18" charset="-78"/>
              </a:rPr>
              <a:t> Simplified Arabic </a:t>
            </a:r>
            <a:r>
              <a:rPr lang="ar-SA" dirty="0">
                <a:solidFill>
                  <a:srgbClr val="C00000"/>
                </a:solidFill>
                <a:latin typeface="Simplified Arabic" panose="02020603050405020304" pitchFamily="18" charset="-78"/>
                <a:cs typeface="Simplified Arabic" panose="02020603050405020304" pitchFamily="18" charset="-78"/>
              </a:rPr>
              <a:t>وبحجم خط 14 وأستخدم </a:t>
            </a:r>
            <a:r>
              <a:rPr lang="en-US" dirty="0">
                <a:solidFill>
                  <a:srgbClr val="C00000"/>
                </a:solidFill>
                <a:latin typeface="Simplified Arabic" panose="02020603050405020304" pitchFamily="18" charset="-78"/>
                <a:cs typeface="Simplified Arabic" panose="02020603050405020304" pitchFamily="18" charset="-78"/>
              </a:rPr>
              <a:t> Bold </a:t>
            </a:r>
            <a:r>
              <a:rPr lang="ar-SA" b="1" dirty="0">
                <a:solidFill>
                  <a:srgbClr val="C00000"/>
                </a:solidFill>
                <a:latin typeface="Simplified Arabic" panose="02020603050405020304" pitchFamily="18" charset="-78"/>
                <a:cs typeface="Simplified Arabic" panose="02020603050405020304" pitchFamily="18" charset="-78"/>
              </a:rPr>
              <a:t>للعناوين</a:t>
            </a:r>
            <a:r>
              <a:rPr lang="ar-SA" dirty="0">
                <a:solidFill>
                  <a:srgbClr val="C00000"/>
                </a:solidFill>
                <a:latin typeface="Simplified Arabic" panose="02020603050405020304" pitchFamily="18" charset="-78"/>
                <a:cs typeface="Simplified Arabic" panose="02020603050405020304" pitchFamily="18" charset="-78"/>
              </a:rPr>
              <a:t> الفرعية</a:t>
            </a:r>
            <a:r>
              <a:rPr lang="en-US" dirty="0">
                <a:solidFill>
                  <a:srgbClr val="C00000"/>
                </a:solidFill>
                <a:latin typeface="Simplified Arabic" panose="02020603050405020304" pitchFamily="18" charset="-78"/>
                <a:cs typeface="Simplified Arabic" panose="02020603050405020304" pitchFamily="18" charset="-78"/>
              </a:rPr>
              <a:t> </a:t>
            </a:r>
            <a:r>
              <a:rPr lang="ar-SA" dirty="0">
                <a:solidFill>
                  <a:srgbClr val="C00000"/>
                </a:solidFill>
                <a:latin typeface="Simplified Arabic" panose="02020603050405020304" pitchFamily="18" charset="-78"/>
                <a:cs typeface="Simplified Arabic" panose="02020603050405020304" pitchFamily="18" charset="-78"/>
              </a:rPr>
              <a:t> و </a:t>
            </a:r>
            <a:r>
              <a:rPr lang="en-US" dirty="0">
                <a:solidFill>
                  <a:srgbClr val="C00000"/>
                </a:solidFill>
                <a:latin typeface="Simplified Arabic" panose="02020603050405020304" pitchFamily="18" charset="-78"/>
                <a:cs typeface="Simplified Arabic" panose="02020603050405020304" pitchFamily="18" charset="-78"/>
              </a:rPr>
              <a:t>Line spacing 1</a:t>
            </a:r>
            <a:endParaRPr lang="ar-SA"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7. يمكنك وضع صورة واحدة لتوضيح التطبيق المختار.</a:t>
            </a:r>
            <a:endParaRPr lang="en-US"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8</a:t>
            </a:r>
            <a:r>
              <a:rPr lang="ar-SA" dirty="0">
                <a:solidFill>
                  <a:srgbClr val="FF0000"/>
                </a:solidFill>
                <a:latin typeface="Simplified Arabic" panose="02020603050405020304" pitchFamily="18" charset="-78"/>
                <a:cs typeface="Simplified Arabic" panose="02020603050405020304" pitchFamily="18" charset="-78"/>
              </a:rPr>
              <a:t>. أرجو تسمية الملف باسمك الثنائي وباللغة الإنكليزية.</a:t>
            </a:r>
            <a:endParaRPr lang="en-US" dirty="0">
              <a:solidFill>
                <a:srgbClr val="FF0000"/>
              </a:solidFill>
              <a:latin typeface="Simplified Arabic" panose="02020603050405020304" pitchFamily="18" charset="-78"/>
              <a:cs typeface="Simplified Arabic" panose="02020603050405020304" pitchFamily="18" charset="-78"/>
            </a:endParaRPr>
          </a:p>
          <a:p>
            <a:r>
              <a:rPr lang="ar-SA" dirty="0">
                <a:solidFill>
                  <a:srgbClr val="FF0000"/>
                </a:solidFill>
                <a:latin typeface="Simplified Arabic" panose="02020603050405020304" pitchFamily="18" charset="-78"/>
                <a:cs typeface="Simplified Arabic" panose="02020603050405020304" pitchFamily="18" charset="-78"/>
              </a:rPr>
              <a:t>9</a:t>
            </a:r>
            <a:r>
              <a:rPr lang="ar-SA" dirty="0">
                <a:latin typeface="Simplified Arabic" panose="02020603050405020304" pitchFamily="18" charset="-78"/>
                <a:cs typeface="Simplified Arabic" panose="02020603050405020304" pitchFamily="18" charset="-78"/>
              </a:rPr>
              <a:t>. احذر التشابه مع أي مقال لأحد زملائك.</a:t>
            </a:r>
          </a:p>
        </p:txBody>
      </p:sp>
      <p:sp>
        <p:nvSpPr>
          <p:cNvPr id="4" name="Slide Number Placeholder 3">
            <a:extLst>
              <a:ext uri="{FF2B5EF4-FFF2-40B4-BE49-F238E27FC236}">
                <a16:creationId xmlns:a16="http://schemas.microsoft.com/office/drawing/2014/main" id="{872DFDCA-2C99-59E2-B943-B611E9F5BDBD}"/>
              </a:ext>
            </a:extLst>
          </p:cNvPr>
          <p:cNvSpPr>
            <a:spLocks noGrp="1"/>
          </p:cNvSpPr>
          <p:nvPr>
            <p:ph type="sldNum" sz="quarter" idx="12"/>
          </p:nvPr>
        </p:nvSpPr>
        <p:spPr/>
        <p:txBody>
          <a:bodyPr/>
          <a:lstStyle/>
          <a:p>
            <a:fld id="{9D7E10A5-D6BE-49F1-B6B0-3994C46CDFDC}" type="slidenum">
              <a:rPr lang="en-AE" smtClean="0"/>
              <a:pPr/>
              <a:t>4</a:t>
            </a:fld>
            <a:endParaRPr lang="en-AE" dirty="0"/>
          </a:p>
        </p:txBody>
      </p:sp>
    </p:spTree>
    <p:extLst>
      <p:ext uri="{BB962C8B-B14F-4D97-AF65-F5344CB8AC3E}">
        <p14:creationId xmlns:p14="http://schemas.microsoft.com/office/powerpoint/2010/main" val="146856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332E-4D5C-FCCB-E1C1-7D264FEF7D12}"/>
              </a:ext>
            </a:extLst>
          </p:cNvPr>
          <p:cNvSpPr>
            <a:spLocks noGrp="1"/>
          </p:cNvSpPr>
          <p:nvPr>
            <p:ph type="title"/>
          </p:nvPr>
        </p:nvSpPr>
        <p:spPr/>
        <p:txBody>
          <a:bodyPr/>
          <a:lstStyle/>
          <a:p>
            <a:r>
              <a:rPr lang="ar-SA" dirty="0"/>
              <a:t>تطبيقات التجارة الالكترونية</a:t>
            </a:r>
            <a:endParaRPr lang="en-AE" dirty="0"/>
          </a:p>
        </p:txBody>
      </p:sp>
      <p:sp>
        <p:nvSpPr>
          <p:cNvPr id="3" name="Content Placeholder 2">
            <a:extLst>
              <a:ext uri="{FF2B5EF4-FFF2-40B4-BE49-F238E27FC236}">
                <a16:creationId xmlns:a16="http://schemas.microsoft.com/office/drawing/2014/main" id="{2A732CBB-58AB-E31E-4624-7DA226478DDA}"/>
              </a:ext>
            </a:extLst>
          </p:cNvPr>
          <p:cNvSpPr>
            <a:spLocks noGrp="1"/>
          </p:cNvSpPr>
          <p:nvPr>
            <p:ph sz="half" idx="1"/>
          </p:nvPr>
        </p:nvSpPr>
        <p:spPr/>
        <p:txBody>
          <a:bodyPr/>
          <a:lstStyle/>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Amazon (</a:t>
            </a:r>
            <a:r>
              <a:rPr lang="en-AE" sz="1800" kern="100" dirty="0">
                <a:effectLst/>
                <a:latin typeface="Times New Roman" panose="02020603050405020304" pitchFamily="18" charset="0"/>
                <a:ea typeface="Calibri" panose="020F0502020204030204" pitchFamily="34" charset="0"/>
                <a:hlinkClick r:id="rId2"/>
              </a:rPr>
              <a:t>www.amazon.com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eBay (</a:t>
            </a:r>
            <a:r>
              <a:rPr lang="en-AE" sz="1800" kern="100" dirty="0">
                <a:effectLst/>
                <a:latin typeface="Times New Roman" panose="02020603050405020304" pitchFamily="18" charset="0"/>
                <a:ea typeface="Calibri" panose="020F0502020204030204" pitchFamily="34" charset="0"/>
                <a:hlinkClick r:id="rId3"/>
              </a:rPr>
              <a:t>www.ebay.com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Alibaba (</a:t>
            </a:r>
            <a:r>
              <a:rPr lang="en-AE" sz="1800" kern="100" dirty="0">
                <a:effectLst/>
                <a:latin typeface="Times New Roman" panose="02020603050405020304" pitchFamily="18" charset="0"/>
                <a:ea typeface="Calibri" panose="020F0502020204030204" pitchFamily="34" charset="0"/>
                <a:hlinkClick r:id="rId4"/>
              </a:rPr>
              <a:t>www.alibaba.com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Etsy (</a:t>
            </a:r>
            <a:r>
              <a:rPr lang="en-AE" sz="1800" kern="100" dirty="0">
                <a:effectLst/>
                <a:latin typeface="Times New Roman" panose="02020603050405020304" pitchFamily="18" charset="0"/>
                <a:ea typeface="Calibri" panose="020F0502020204030204" pitchFamily="34" charset="0"/>
                <a:hlinkClick r:id="rId5"/>
              </a:rPr>
              <a:t>www.etsy.com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Walmart (</a:t>
            </a:r>
            <a:r>
              <a:rPr lang="en-AE" sz="1800" kern="100" dirty="0">
                <a:effectLst/>
                <a:latin typeface="Times New Roman" panose="02020603050405020304" pitchFamily="18" charset="0"/>
                <a:ea typeface="Calibri" panose="020F0502020204030204" pitchFamily="34" charset="0"/>
                <a:hlinkClick r:id="rId6"/>
              </a:rPr>
              <a:t>www.walmart.com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Best Buy (</a:t>
            </a:r>
            <a:r>
              <a:rPr lang="en-AE" sz="1800" kern="100" dirty="0">
                <a:effectLst/>
                <a:latin typeface="Times New Roman" panose="02020603050405020304" pitchFamily="18" charset="0"/>
                <a:ea typeface="Calibri" panose="020F0502020204030204" pitchFamily="34" charset="0"/>
                <a:hlinkClick r:id="rId7"/>
              </a:rPr>
              <a:t>www.bestbuy.com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Target (</a:t>
            </a:r>
            <a:r>
              <a:rPr lang="en-AE" sz="1800" kern="100" dirty="0">
                <a:effectLst/>
                <a:latin typeface="Times New Roman" panose="02020603050405020304" pitchFamily="18" charset="0"/>
                <a:ea typeface="Calibri" panose="020F0502020204030204" pitchFamily="34" charset="0"/>
                <a:hlinkClick r:id="rId8"/>
              </a:rPr>
              <a:t>www.target.com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Shopify (</a:t>
            </a:r>
            <a:r>
              <a:rPr lang="en-AE" sz="1800" kern="100" dirty="0">
                <a:effectLst/>
                <a:latin typeface="Times New Roman" panose="02020603050405020304" pitchFamily="18" charset="0"/>
                <a:ea typeface="Calibri" panose="020F0502020204030204" pitchFamily="34" charset="0"/>
                <a:hlinkClick r:id="rId9"/>
              </a:rPr>
              <a:t>www.shopify.com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Flipkart (</a:t>
            </a:r>
            <a:r>
              <a:rPr lang="en-AE" sz="1800" u="sng" kern="100" dirty="0">
                <a:solidFill>
                  <a:srgbClr val="0563C1"/>
                </a:solidFill>
                <a:effectLst/>
                <a:latin typeface="Times New Roman" panose="02020603050405020304" pitchFamily="18" charset="0"/>
                <a:ea typeface="Calibri" panose="020F0502020204030204" pitchFamily="34" charset="0"/>
                <a:hlinkClick r:id="rId10"/>
              </a:rPr>
              <a:t>www.flipkart.com</a:t>
            </a:r>
            <a:r>
              <a:rPr lang="en-AE" sz="1800" kern="100" dirty="0">
                <a:effectLst/>
                <a:latin typeface="Times New Roman" panose="02020603050405020304" pitchFamily="18" charset="0"/>
                <a:ea typeface="Calibri" panose="020F0502020204030204" pitchFamily="34" charset="0"/>
              </a:rPr>
              <a:t>)</a:t>
            </a:r>
          </a:p>
          <a:p>
            <a:pPr marL="342900" lvl="0" indent="-342900" algn="l" rtl="0">
              <a:lnSpc>
                <a:spcPct val="107000"/>
              </a:lnSpc>
              <a:spcAft>
                <a:spcPts val="800"/>
              </a:spcAft>
              <a:buFont typeface="+mj-lt"/>
              <a:buAutoNum type="arabicPeriod"/>
            </a:pPr>
            <a:r>
              <a:rPr lang="en-AE" sz="1800" kern="100" dirty="0">
                <a:effectLst/>
                <a:latin typeface="Times New Roman" panose="02020603050405020304" pitchFamily="18" charset="0"/>
                <a:ea typeface="Calibri" panose="020F0502020204030204" pitchFamily="34" charset="0"/>
              </a:rPr>
              <a:t>Rakuten (</a:t>
            </a:r>
            <a:r>
              <a:rPr lang="en-AE" sz="1800" u="sng" kern="100" dirty="0">
                <a:solidFill>
                  <a:srgbClr val="0563C1"/>
                </a:solidFill>
                <a:effectLst/>
                <a:latin typeface="Times New Roman" panose="02020603050405020304" pitchFamily="18" charset="0"/>
                <a:ea typeface="Calibri" panose="020F0502020204030204" pitchFamily="34" charset="0"/>
                <a:hlinkClick r:id="rId11"/>
              </a:rPr>
              <a:t>www.rakuten.com</a:t>
            </a:r>
            <a:r>
              <a:rPr lang="en-AE" sz="1800" kern="100" dirty="0">
                <a:effectLst/>
                <a:latin typeface="Times New Roman" panose="02020603050405020304" pitchFamily="18" charset="0"/>
                <a:ea typeface="Calibri" panose="020F0502020204030204" pitchFamily="34" charset="0"/>
              </a:rPr>
              <a:t>)</a:t>
            </a:r>
          </a:p>
          <a:p>
            <a:pPr algn="l" rtl="0"/>
            <a:endParaRPr lang="en-AE" dirty="0"/>
          </a:p>
        </p:txBody>
      </p:sp>
      <p:sp>
        <p:nvSpPr>
          <p:cNvPr id="4" name="Content Placeholder 3">
            <a:extLst>
              <a:ext uri="{FF2B5EF4-FFF2-40B4-BE49-F238E27FC236}">
                <a16:creationId xmlns:a16="http://schemas.microsoft.com/office/drawing/2014/main" id="{6173AD87-6C56-5FDB-5E09-7BFA19B242F2}"/>
              </a:ext>
            </a:extLst>
          </p:cNvPr>
          <p:cNvSpPr>
            <a:spLocks noGrp="1"/>
          </p:cNvSpPr>
          <p:nvPr>
            <p:ph sz="half" idx="2"/>
          </p:nvPr>
        </p:nvSpPr>
        <p:spPr/>
        <p:txBody>
          <a:bodyPr/>
          <a:lstStyle/>
          <a:p>
            <a:pPr lvl="0" algn="l" rtl="0">
              <a:lnSpc>
                <a:spcPct val="107000"/>
              </a:lnSpc>
            </a:pPr>
            <a:r>
              <a:rPr lang="en-AE" sz="1800" kern="100" dirty="0">
                <a:effectLst/>
                <a:latin typeface="Times New Roman" panose="02020603050405020304" pitchFamily="18" charset="0"/>
                <a:ea typeface="Calibri" panose="020F0502020204030204" pitchFamily="34" charset="0"/>
              </a:rPr>
              <a:t>11. Zalando (</a:t>
            </a:r>
            <a:r>
              <a:rPr lang="en-AE" sz="1800" kern="100" dirty="0">
                <a:effectLst/>
                <a:latin typeface="Times New Roman" panose="02020603050405020304" pitchFamily="18" charset="0"/>
                <a:ea typeface="Calibri" panose="020F0502020204030204" pitchFamily="34" charset="0"/>
                <a:hlinkClick r:id="rId12"/>
              </a:rPr>
              <a:t>www.zalando.com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12. ASOS (</a:t>
            </a:r>
            <a:r>
              <a:rPr lang="en-AE" sz="1800" kern="100" dirty="0">
                <a:effectLst/>
                <a:latin typeface="Times New Roman" panose="02020603050405020304" pitchFamily="18" charset="0"/>
                <a:ea typeface="Calibri" panose="020F0502020204030204" pitchFamily="34" charset="0"/>
                <a:hlinkClick r:id="rId13"/>
              </a:rPr>
              <a:t>www.asos.com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13. Newegg (</a:t>
            </a:r>
            <a:r>
              <a:rPr lang="en-AE" sz="1800" kern="100" dirty="0">
                <a:effectLst/>
                <a:latin typeface="Times New Roman" panose="02020603050405020304" pitchFamily="18" charset="0"/>
                <a:ea typeface="Calibri" panose="020F0502020204030204" pitchFamily="34" charset="0"/>
                <a:hlinkClick r:id="rId14"/>
              </a:rPr>
              <a:t>www.newegg.com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14. Overstock (</a:t>
            </a:r>
            <a:r>
              <a:rPr lang="en-AE" sz="1800" kern="100" dirty="0">
                <a:effectLst/>
                <a:latin typeface="Times New Roman" panose="02020603050405020304" pitchFamily="18" charset="0"/>
                <a:ea typeface="Calibri" panose="020F0502020204030204" pitchFamily="34" charset="0"/>
                <a:hlinkClick r:id="rId15"/>
              </a:rPr>
              <a:t>www.overstock.com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15. AliExpress (</a:t>
            </a:r>
            <a:r>
              <a:rPr lang="en-AE" sz="1800" kern="100" dirty="0">
                <a:effectLst/>
                <a:latin typeface="Times New Roman" panose="02020603050405020304" pitchFamily="18" charset="0"/>
                <a:ea typeface="Calibri" panose="020F0502020204030204" pitchFamily="34" charset="0"/>
                <a:hlinkClick r:id="rId16"/>
              </a:rPr>
              <a:t>www.aliexpress.com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16. Wayfair (</a:t>
            </a:r>
            <a:r>
              <a:rPr lang="en-AE" sz="1800" kern="100" dirty="0">
                <a:effectLst/>
                <a:latin typeface="Times New Roman" panose="02020603050405020304" pitchFamily="18" charset="0"/>
                <a:ea typeface="Calibri" panose="020F0502020204030204" pitchFamily="34" charset="0"/>
                <a:hlinkClick r:id="rId17"/>
              </a:rPr>
              <a:t>www.wayfair.com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17. Macy's (</a:t>
            </a:r>
            <a:r>
              <a:rPr lang="en-AE" sz="1800" kern="100" dirty="0">
                <a:effectLst/>
                <a:latin typeface="Times New Roman" panose="02020603050405020304" pitchFamily="18" charset="0"/>
                <a:ea typeface="Calibri" panose="020F0502020204030204" pitchFamily="34" charset="0"/>
                <a:hlinkClick r:id="rId18"/>
              </a:rPr>
              <a:t>www.macys.com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18 Home Depot (</a:t>
            </a:r>
            <a:r>
              <a:rPr lang="en-AE" sz="1800" kern="100" dirty="0">
                <a:effectLst/>
                <a:latin typeface="Times New Roman" panose="02020603050405020304" pitchFamily="18" charset="0"/>
                <a:ea typeface="Calibri" panose="020F0502020204030204" pitchFamily="34" charset="0"/>
                <a:hlinkClick r:id="rId19"/>
              </a:rPr>
              <a:t>www.homedepot.com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19 JD.com (</a:t>
            </a:r>
            <a:r>
              <a:rPr lang="en-AE" sz="1800" kern="100" dirty="0">
                <a:effectLst/>
                <a:latin typeface="Times New Roman" panose="02020603050405020304" pitchFamily="18" charset="0"/>
                <a:ea typeface="Calibri" panose="020F0502020204030204" pitchFamily="34" charset="0"/>
                <a:hlinkClick r:id="rId20"/>
              </a:rPr>
              <a:t>www.jd.com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spcAft>
                <a:spcPts val="800"/>
              </a:spcAft>
            </a:pPr>
            <a:r>
              <a:rPr lang="en-AE" sz="1800" kern="100" dirty="0">
                <a:effectLst/>
                <a:latin typeface="Times New Roman" panose="02020603050405020304" pitchFamily="18" charset="0"/>
                <a:ea typeface="Calibri" panose="020F0502020204030204" pitchFamily="34" charset="0"/>
              </a:rPr>
              <a:t>20. Costco (</a:t>
            </a:r>
            <a:r>
              <a:rPr lang="en-AE" sz="1800" kern="100" dirty="0">
                <a:effectLst/>
                <a:latin typeface="Times New Roman" panose="02020603050405020304" pitchFamily="18" charset="0"/>
                <a:ea typeface="Calibri" panose="020F0502020204030204" pitchFamily="34" charset="0"/>
                <a:hlinkClick r:id="rId21"/>
              </a:rPr>
              <a:t>www.costco.com</a:t>
            </a:r>
            <a:r>
              <a:rPr lang="en-AE" sz="1800" kern="100" dirty="0">
                <a:effectLst/>
                <a:latin typeface="Times New Roman" panose="02020603050405020304" pitchFamily="18" charset="0"/>
                <a:ea typeface="Calibri" panose="020F0502020204030204" pitchFamily="34" charset="0"/>
              </a:rPr>
              <a:t>) </a:t>
            </a:r>
          </a:p>
          <a:p>
            <a:pPr algn="l" rtl="0"/>
            <a:endParaRPr lang="en-AE" dirty="0"/>
          </a:p>
        </p:txBody>
      </p:sp>
      <p:sp>
        <p:nvSpPr>
          <p:cNvPr id="5" name="Slide Number Placeholder 4">
            <a:extLst>
              <a:ext uri="{FF2B5EF4-FFF2-40B4-BE49-F238E27FC236}">
                <a16:creationId xmlns:a16="http://schemas.microsoft.com/office/drawing/2014/main" id="{636914B1-0D66-2FB6-1747-0251B4183DF4}"/>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3450990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ar-SA" sz="4800" dirty="0"/>
              <a:t>الفصل السادس: </a:t>
            </a:r>
            <a:br>
              <a:rPr lang="ar-SA" sz="4800" dirty="0"/>
            </a:br>
            <a:r>
              <a:rPr lang="ar-SA" sz="4800" dirty="0"/>
              <a:t>خدمات الدعم اللوجستي للتجارة الالكترونية</a:t>
            </a:r>
            <a:endParaRPr lang="en-AE" sz="66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p:txBody>
          <a:bodyPr>
            <a:normAutofit fontScale="47500" lnSpcReduction="20000"/>
          </a:bodyPr>
          <a:lstStyle/>
          <a:p>
            <a:pPr marL="857250" lvl="0" indent="-857250">
              <a:lnSpc>
                <a:spcPct val="107000"/>
              </a:lnSpc>
              <a:spcAft>
                <a:spcPts val="800"/>
              </a:spcAft>
              <a:buFont typeface="Wingdings" panose="05000000000000000000" pitchFamily="2" charset="2"/>
              <a:buChar char="q"/>
            </a:pPr>
            <a:r>
              <a:rPr lang="ar-SA" sz="6000" b="1" kern="100" dirty="0">
                <a:latin typeface="Times New Roman" panose="02020603050405020304" pitchFamily="18" charset="0"/>
                <a:ea typeface="Calibri" panose="020F0502020204030204" pitchFamily="34" charset="0"/>
              </a:rPr>
              <a:t>اللوجستيات في التجارة الإلكترونية	</a:t>
            </a:r>
          </a:p>
          <a:p>
            <a:pPr marL="857250" lvl="0" indent="-857250">
              <a:lnSpc>
                <a:spcPct val="107000"/>
              </a:lnSpc>
              <a:spcAft>
                <a:spcPts val="800"/>
              </a:spcAft>
              <a:buFont typeface="Wingdings" panose="05000000000000000000" pitchFamily="2" charset="2"/>
              <a:buChar char="q"/>
            </a:pPr>
            <a:r>
              <a:rPr lang="ar-SA" sz="6000" b="1" kern="100" dirty="0">
                <a:latin typeface="Times New Roman" panose="02020603050405020304" pitchFamily="18" charset="0"/>
                <a:ea typeface="Calibri" panose="020F0502020204030204" pitchFamily="34" charset="0"/>
              </a:rPr>
              <a:t>تكامل سلسلة التوريد في مجال التجارة الإلكترونية	</a:t>
            </a:r>
          </a:p>
          <a:p>
            <a:pPr marL="857250" lvl="0" indent="-857250">
              <a:lnSpc>
                <a:spcPct val="107000"/>
              </a:lnSpc>
              <a:spcAft>
                <a:spcPts val="800"/>
              </a:spcAft>
              <a:buFont typeface="Wingdings" panose="05000000000000000000" pitchFamily="2" charset="2"/>
              <a:buChar char="q"/>
            </a:pPr>
            <a:r>
              <a:rPr lang="ar-SA" sz="6000" b="1" kern="100" dirty="0">
                <a:latin typeface="Times New Roman" panose="02020603050405020304" pitchFamily="18" charset="0"/>
                <a:ea typeface="Calibri" panose="020F0502020204030204" pitchFamily="34" charset="0"/>
              </a:rPr>
              <a:t>تتبع الطلبات في التجارة الالكترونية	</a:t>
            </a:r>
          </a:p>
          <a:p>
            <a:pPr marL="857250" lvl="0" indent="-857250">
              <a:lnSpc>
                <a:spcPct val="107000"/>
              </a:lnSpc>
              <a:spcAft>
                <a:spcPts val="800"/>
              </a:spcAft>
              <a:buFont typeface="Wingdings" panose="05000000000000000000" pitchFamily="2" charset="2"/>
              <a:buChar char="q"/>
            </a:pPr>
            <a:r>
              <a:rPr lang="ar-SA" sz="6000" b="1" kern="100" dirty="0">
                <a:latin typeface="Times New Roman" panose="02020603050405020304" pitchFamily="18" charset="0"/>
                <a:ea typeface="Calibri" panose="020F0502020204030204" pitchFamily="34" charset="0"/>
              </a:rPr>
              <a:t>إدارة المخزون في الوقت المناسب للتجارة الالكترونية</a:t>
            </a:r>
            <a:r>
              <a:rPr lang="ar-SA" sz="6000" kern="100" dirty="0">
                <a:latin typeface="Times New Roman" panose="02020603050405020304" pitchFamily="18" charset="0"/>
                <a:ea typeface="Calibri" panose="020F0502020204030204" pitchFamily="34" charset="0"/>
              </a:rPr>
              <a:t>	</a:t>
            </a:r>
          </a:p>
          <a:p>
            <a:pPr lvl="0" algn="r" rtl="1">
              <a:lnSpc>
                <a:spcPct val="107000"/>
              </a:lnSpc>
              <a:spcAft>
                <a:spcPts val="800"/>
              </a:spcAft>
            </a:pPr>
            <a:endParaRPr lang="ar-SA" sz="6000" kern="100" dirty="0">
              <a:effectLst/>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8" name="Content Placeholder 7">
            <a:extLst>
              <a:ext uri="{FF2B5EF4-FFF2-40B4-BE49-F238E27FC236}">
                <a16:creationId xmlns:a16="http://schemas.microsoft.com/office/drawing/2014/main" id="{2E507DCE-FE6E-CCFA-D78A-0DD0244FEF85}"/>
              </a:ext>
            </a:extLst>
          </p:cNvPr>
          <p:cNvPicPr>
            <a:picLocks noGrp="1" noChangeAspect="1"/>
          </p:cNvPicPr>
          <p:nvPr>
            <p:ph sz="half" idx="1"/>
          </p:nvPr>
        </p:nvPicPr>
        <p:blipFill>
          <a:blip r:embed="rId2"/>
          <a:stretch>
            <a:fillRect/>
          </a:stretch>
        </p:blipFill>
        <p:spPr>
          <a:xfrm>
            <a:off x="757623" y="2403157"/>
            <a:ext cx="5414577" cy="3342007"/>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D04-55E5-F6CD-0C67-81A02BB68DE8}"/>
              </a:ext>
            </a:extLst>
          </p:cNvPr>
          <p:cNvSpPr>
            <a:spLocks noGrp="1"/>
          </p:cNvSpPr>
          <p:nvPr>
            <p:ph type="title"/>
          </p:nvPr>
        </p:nvSpPr>
        <p:spPr>
          <a:blipFill>
            <a:blip r:embed="rId2"/>
            <a:tile tx="0" ty="0" sx="100000" sy="100000" flip="none" algn="tl"/>
          </a:blipFill>
        </p:spPr>
        <p:txBody>
          <a:bodyPr>
            <a:noAutofit/>
          </a:bodyPr>
          <a:lstStyle/>
          <a:p>
            <a:r>
              <a:rPr lang="ar-SA" sz="6600" dirty="0"/>
              <a:t>اللوجستيات في التجارة الإلكترونية</a:t>
            </a:r>
            <a:endParaRPr lang="en-AE" sz="6600" dirty="0"/>
          </a:p>
        </p:txBody>
      </p:sp>
      <p:sp>
        <p:nvSpPr>
          <p:cNvPr id="3" name="Content Placeholder 2">
            <a:extLst>
              <a:ext uri="{FF2B5EF4-FFF2-40B4-BE49-F238E27FC236}">
                <a16:creationId xmlns:a16="http://schemas.microsoft.com/office/drawing/2014/main" id="{356BF0D8-B664-DAE9-3766-C161A9F14772}"/>
              </a:ext>
            </a:extLst>
          </p:cNvPr>
          <p:cNvSpPr>
            <a:spLocks noGrp="1"/>
          </p:cNvSpPr>
          <p:nvPr>
            <p:ph idx="1"/>
          </p:nvPr>
        </p:nvSpPr>
        <p:spPr/>
        <p:txBody>
          <a:bodyPr>
            <a:noAutofit/>
          </a:bodyPr>
          <a:lstStyle/>
          <a:p>
            <a:r>
              <a:rPr lang="ar-SA" sz="4400" b="1" dirty="0"/>
              <a:t>اللوجستيات في التجارة الإلكترونية تشير إلى عملية إدارة تدفق السلع والخدمات والمعلومات من نقطة الأصل إلى نقطة الاستهلاك في بيئة التجزئة عبر الإنترنت. تشمل العديد من الأنشطة مثل التخزين، وإدارة المخزون، وتنفيذ الطلبات، والشحن، والتسليم. </a:t>
            </a:r>
            <a:endParaRPr lang="en-US" sz="4400" b="1" dirty="0"/>
          </a:p>
          <a:p>
            <a:r>
              <a:rPr lang="ar-SA" sz="4400" b="1" dirty="0">
                <a:solidFill>
                  <a:schemeClr val="accent1"/>
                </a:solidFill>
              </a:rPr>
              <a:t>فيما يلي تفصيل للمكونات الرئيسية للوجستيات في التجارة الإلكترونية:</a:t>
            </a:r>
          </a:p>
        </p:txBody>
      </p:sp>
      <p:sp>
        <p:nvSpPr>
          <p:cNvPr id="4" name="Slide Number Placeholder 3">
            <a:extLst>
              <a:ext uri="{FF2B5EF4-FFF2-40B4-BE49-F238E27FC236}">
                <a16:creationId xmlns:a16="http://schemas.microsoft.com/office/drawing/2014/main" id="{8B5A9C3E-9B6E-F98D-638B-7000FD674886}"/>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101095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5628A-16F8-BED0-C56D-363A2F73D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0C64B-2EBE-30E7-206F-D5826A6696C1}"/>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8BFEE7EE-1A46-EDF1-AEFF-AA55DD9BE13A}"/>
              </a:ext>
            </a:extLst>
          </p:cNvPr>
          <p:cNvSpPr>
            <a:spLocks noGrp="1"/>
          </p:cNvSpPr>
          <p:nvPr>
            <p:ph idx="1"/>
          </p:nvPr>
        </p:nvSpPr>
        <p:spPr/>
        <p:txBody>
          <a:bodyPr>
            <a:noAutofit/>
          </a:bodyPr>
          <a:lstStyle/>
          <a:p>
            <a:pPr marL="742950" indent="-742950">
              <a:buAutoNum type="arabicPeriod"/>
            </a:pPr>
            <a:r>
              <a:rPr lang="ar-SA" sz="4400" b="1" dirty="0">
                <a:solidFill>
                  <a:schemeClr val="accent1"/>
                </a:solidFill>
              </a:rPr>
              <a:t>التخزين وإدارة المخزون:</a:t>
            </a:r>
          </a:p>
          <a:p>
            <a:endParaRPr lang="ar-SA" b="1" dirty="0">
              <a:solidFill>
                <a:schemeClr val="accent1"/>
              </a:solidFill>
            </a:endParaRPr>
          </a:p>
          <a:p>
            <a:r>
              <a:rPr lang="ar-SA" sz="4400" b="1" dirty="0"/>
              <a:t>غالبًا ما تقوم الشركات التجارية الإلكترونية بالاحتفاظ بمستودعات أو مراكز توزيع حيث يتم تخزين المخزون. تضمن إدارة المخزون الفعالة توفر المنتجات عندما يقوم العملاء بطلبها، مما يقلل من نفاد المخزون والأوضاع الزائدة.</a:t>
            </a:r>
          </a:p>
        </p:txBody>
      </p:sp>
      <p:sp>
        <p:nvSpPr>
          <p:cNvPr id="4" name="Slide Number Placeholder 3">
            <a:extLst>
              <a:ext uri="{FF2B5EF4-FFF2-40B4-BE49-F238E27FC236}">
                <a16:creationId xmlns:a16="http://schemas.microsoft.com/office/drawing/2014/main" id="{38891CAC-FCC0-CB99-55E4-09780C8F526B}"/>
              </a:ext>
            </a:extLst>
          </p:cNvPr>
          <p:cNvSpPr>
            <a:spLocks noGrp="1"/>
          </p:cNvSpPr>
          <p:nvPr>
            <p:ph type="sldNum" sz="quarter" idx="12"/>
          </p:nvPr>
        </p:nvSpPr>
        <p:spPr/>
        <p:txBody>
          <a:bodyPr/>
          <a:lstStyle/>
          <a:p>
            <a:fld id="{9D7E10A5-D6BE-49F1-B6B0-3994C46CDFDC}" type="slidenum">
              <a:rPr lang="en-AE" smtClean="0"/>
              <a:pPr/>
              <a:t>8</a:t>
            </a:fld>
            <a:endParaRPr lang="en-AE" dirty="0"/>
          </a:p>
        </p:txBody>
      </p:sp>
    </p:spTree>
    <p:extLst>
      <p:ext uri="{BB962C8B-B14F-4D97-AF65-F5344CB8AC3E}">
        <p14:creationId xmlns:p14="http://schemas.microsoft.com/office/powerpoint/2010/main" val="15678475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D809-DADF-D6D4-EE30-43D19E089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7CE8E-8D70-9089-6FDB-AEA2A4AD4150}"/>
              </a:ext>
            </a:extLst>
          </p:cNvPr>
          <p:cNvSpPr>
            <a:spLocks noGrp="1"/>
          </p:cNvSpPr>
          <p:nvPr>
            <p:ph type="title"/>
          </p:nvPr>
        </p:nvSpPr>
        <p:spPr>
          <a:blipFill>
            <a:blip r:embed="rId2"/>
            <a:tile tx="0" ty="0" sx="100000" sy="100000" flip="none" algn="tl"/>
          </a:blipFill>
        </p:spPr>
        <p:txBody>
          <a:bodyPr>
            <a:noAutofit/>
          </a:bodyPr>
          <a:lstStyle/>
          <a:p>
            <a:r>
              <a:rPr lang="ar-SA" sz="5400" dirty="0"/>
              <a:t>مكونات اللوجستيات في التجارة الإلكترونية</a:t>
            </a:r>
            <a:endParaRPr lang="en-AE" sz="5400" dirty="0"/>
          </a:p>
        </p:txBody>
      </p:sp>
      <p:sp>
        <p:nvSpPr>
          <p:cNvPr id="3" name="Content Placeholder 2">
            <a:extLst>
              <a:ext uri="{FF2B5EF4-FFF2-40B4-BE49-F238E27FC236}">
                <a16:creationId xmlns:a16="http://schemas.microsoft.com/office/drawing/2014/main" id="{DCD8122A-F650-E7D5-D012-B741584A74F3}"/>
              </a:ext>
            </a:extLst>
          </p:cNvPr>
          <p:cNvSpPr>
            <a:spLocks noGrp="1"/>
          </p:cNvSpPr>
          <p:nvPr>
            <p:ph idx="1"/>
          </p:nvPr>
        </p:nvSpPr>
        <p:spPr/>
        <p:txBody>
          <a:bodyPr>
            <a:noAutofit/>
          </a:bodyPr>
          <a:lstStyle/>
          <a:p>
            <a:pPr marL="742950" indent="-742950">
              <a:buAutoNum type="arabicPeriod" startAt="2"/>
            </a:pPr>
            <a:r>
              <a:rPr lang="ar-SA" sz="4400" b="1" dirty="0">
                <a:solidFill>
                  <a:schemeClr val="accent1"/>
                </a:solidFill>
              </a:rPr>
              <a:t>معالجة الطلبات والتنفيذ:</a:t>
            </a:r>
          </a:p>
          <a:p>
            <a:endParaRPr lang="ar-SA" sz="4400" b="1" dirty="0"/>
          </a:p>
          <a:p>
            <a:r>
              <a:rPr lang="ar-SA" sz="4400" b="1" dirty="0"/>
              <a:t>   - يشمل ذلك استلام الطلبات من العملاء، واختيار العناصر من المخزون، وتعبئتها بشكل آمن، وتجهيزها للشحن. تضمن معالجة الطلبات الفعالة توصيلًا في الوقت المناسب ورضا العملاء.</a:t>
            </a:r>
          </a:p>
        </p:txBody>
      </p:sp>
      <p:sp>
        <p:nvSpPr>
          <p:cNvPr id="4" name="Slide Number Placeholder 3">
            <a:extLst>
              <a:ext uri="{FF2B5EF4-FFF2-40B4-BE49-F238E27FC236}">
                <a16:creationId xmlns:a16="http://schemas.microsoft.com/office/drawing/2014/main" id="{B6053E09-1458-9507-08BA-48B6D180F42C}"/>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1352854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1017</TotalTime>
  <Words>2019</Words>
  <Application>Microsoft Office PowerPoint</Application>
  <PresentationFormat>Widescreen</PresentationFormat>
  <Paragraphs>200</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Simplified Arabic</vt:lpstr>
      <vt:lpstr>Tahoma,Bold</vt:lpstr>
      <vt:lpstr>Times New Roman</vt:lpstr>
      <vt:lpstr>Wingdings</vt:lpstr>
      <vt:lpstr>Office Theme</vt:lpstr>
      <vt:lpstr>التجارة الإلكترونية</vt:lpstr>
      <vt:lpstr>المحتويات</vt:lpstr>
      <vt:lpstr>MODE OF ASSESSMENTS</vt:lpstr>
      <vt:lpstr>مقال Essay</vt:lpstr>
      <vt:lpstr>تطبيقات التجارة الالكترونية</vt:lpstr>
      <vt:lpstr>الفصل السادس:  خدمات الدعم اللوجستي للتجارة الالكترونية</vt:lpstr>
      <vt:lpstr>اللوجستيات في التجارة الإلكترونية</vt:lpstr>
      <vt:lpstr>مكونات اللوجستيات في التجارة الإلكترونية</vt:lpstr>
      <vt:lpstr>مكونات اللوجستيات في التجارة الإلكترونية</vt:lpstr>
      <vt:lpstr>مكونات اللوجستيات في التجارة الإلكترونية</vt:lpstr>
      <vt:lpstr>مكونات اللوجستيات في التجارة الإلكترونية</vt:lpstr>
      <vt:lpstr>مكونات اللوجستيات في التجارة الإلكترونية</vt:lpstr>
      <vt:lpstr>مكونات اللوجستيات في التجارة الإلكترونية</vt:lpstr>
      <vt:lpstr>مكونات اللوجستيات في التجارة الإلكترونية</vt:lpstr>
      <vt:lpstr>مكونات اللوجستيات في التجارة الإلكترونية</vt:lpstr>
      <vt:lpstr>اللوجستيات في التجارة الإلكترونية</vt:lpstr>
      <vt:lpstr>تكامل سلسلة التوريد في مجال التجارة الإلكترونية</vt:lpstr>
      <vt:lpstr>تكامل سلسلة التوريد في مجال التجارة الإلكترونية</vt:lpstr>
      <vt:lpstr>تكامل سلسلة التوريد في مجال التجارة الإلكترونية</vt:lpstr>
      <vt:lpstr>تكامل سلسلة التوريد في مجال التجارة الإلكترونية</vt:lpstr>
      <vt:lpstr>تكامل سلسلة التوريد في مجال التجارة الإلكترونية</vt:lpstr>
      <vt:lpstr>تكامل سلسلة التوريد في مجال التجارة الإلكترونية</vt:lpstr>
      <vt:lpstr>تتبع الطلبات في التجارة الالكترونية</vt:lpstr>
      <vt:lpstr>تتبع الطلبات في التجارة الالكترونية</vt:lpstr>
      <vt:lpstr>فوائد تتبع الطلبات في التجارة الالكترونية</vt:lpstr>
      <vt:lpstr>فوائد تتبع الطلبات في التجارة الالكترونية</vt:lpstr>
      <vt:lpstr>فوائد تتبع الطلبات في التجارة الالكترونية</vt:lpstr>
      <vt:lpstr>إدارة المخزون في الوقت المناسب للتجارة الالكترونية</vt:lpstr>
      <vt:lpstr>إدارة المخزون في الوقت المناسب للتجارة الالكترونية</vt:lpstr>
      <vt:lpstr>آلية عمل إدارة المخزون في الوقت المناسب  للتجارة الالكترونية</vt:lpstr>
      <vt:lpstr>آلية عمل إدارة المخزون في الوقت المناسب  للتجارة الالكترونية</vt:lpstr>
      <vt:lpstr>آلية عمل إدارة المخزون في الوقت المناسب  للتجارة الالكترونية</vt:lpstr>
      <vt:lpstr>آلية عمل إدارة المخزون في الوقت المناسب  للتجارة الالكترونية</vt:lpstr>
      <vt:lpstr>آلية عمل إدارة المخزون في الوقت المناسب  للتجارة الالكترونية</vt:lpstr>
      <vt:lpstr>إدارة المخزون في الوقت المناسب للتجارة الالكترونية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138</cp:revision>
  <cp:lastPrinted>2023-11-12T11:55:14Z</cp:lastPrinted>
  <dcterms:created xsi:type="dcterms:W3CDTF">2023-10-15T14:15:01Z</dcterms:created>
  <dcterms:modified xsi:type="dcterms:W3CDTF">2024-02-13T10:27:59Z</dcterms:modified>
</cp:coreProperties>
</file>