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3"/>
  </p:notesMasterIdLst>
  <p:sldIdLst>
    <p:sldId id="256" r:id="rId2"/>
    <p:sldId id="28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4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167A3D-6286-4677-988E-16F6E73C0CAD}" type="datetimeFigureOut">
              <a:rPr lang="en-US" smtClean="0"/>
              <a:t>17-Jan-16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9C9C0E-DF6E-415F-9CFA-FD9394833908}" type="slidenum">
              <a:rPr lang="en-US" smtClean="0"/>
              <a:t>‹#›</a:t>
            </a:fld>
            <a:endParaRPr lang="en-US"/>
          </a:p>
        </p:txBody>
      </p:sp>
    </p:spTree>
    <p:extLst>
      <p:ext uri="{BB962C8B-B14F-4D97-AF65-F5344CB8AC3E}">
        <p14:creationId xmlns:p14="http://schemas.microsoft.com/office/powerpoint/2010/main" val="425670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7" name="Date Placeholder 6"/>
          <p:cNvSpPr>
            <a:spLocks noGrp="1"/>
          </p:cNvSpPr>
          <p:nvPr>
            <p:ph type="dt" sz="half" idx="10"/>
          </p:nvPr>
        </p:nvSpPr>
        <p:spPr/>
        <p:txBody>
          <a:bodyPr/>
          <a:lstStyle/>
          <a:p>
            <a:fld id="{DB2D02AC-135B-43D2-8CC8-A19E2EE3DC6B}" type="datetime1">
              <a:rPr lang="en-US" smtClean="0"/>
              <a:t>17-Jan-16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B71B57-FC95-44B7-B5AD-0946EFCA4FA7}"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FC59CB19-AAC3-4E09-9921-3EF1251C334B}" type="datetime1">
              <a:rPr lang="en-US" smtClean="0"/>
              <a:t>17-Jan-16</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32F06126-A194-434D-A2FA-9E5830C4BDE8}" type="datetime1">
              <a:rPr lang="en-US" smtClean="0"/>
              <a:t>17-Jan-16</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A3FE6548-CBFB-4DBC-8143-C27F0A4DE6F8}" type="datetime1">
              <a:rPr lang="en-US" smtClean="0"/>
              <a:t>17-Jan-16</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218B65C-345D-462A-95D7-286BDC5B832A}" type="datetime1">
              <a:rPr lang="en-US" smtClean="0"/>
              <a:t>17-Jan-16</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fld id="{04A969EE-6F5E-4600-B669-C8D3ECD5636E}" type="datetime1">
              <a:rPr lang="en-US" smtClean="0"/>
              <a:t>17-Jan-16</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fld id="{D338EB0B-67DE-4B50-9A53-A972B09B055A}" type="datetime1">
              <a:rPr lang="en-US" smtClean="0"/>
              <a:t>17-Jan-16</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C18F94D7-12B9-4A6C-84CC-808B6FEA9C68}" type="datetime1">
              <a:rPr lang="en-US" smtClean="0"/>
              <a:t>17-Jan-16</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8673300-6FF6-4D93-BD4B-C558E68CE149}" type="datetime1">
              <a:rPr lang="en-US" smtClean="0"/>
              <a:t>17-Jan-16</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3CD6DD0-735D-42B1-A53C-6C6C7F9950FC}" type="datetime1">
              <a:rPr lang="en-US" smtClean="0"/>
              <a:t>17-Jan-16</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B88F05E-1D23-468F-AC75-37560987A27D}" type="datetime1">
              <a:rPr lang="en-US" smtClean="0"/>
              <a:t>17-Jan-16</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AAB71B57-FC95-44B7-B5AD-0946EFCA4FA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B2D02AC-135B-43D2-8CC8-A19E2EE3DC6B}" type="datetime1">
              <a:rPr lang="en-US" smtClean="0"/>
              <a:t>17-Jan-16</a:t>
            </a:fld>
            <a:endParaRPr lang="en-US"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AB71B57-FC95-44B7-B5AD-0946EFCA4FA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419600" y="533400"/>
            <a:ext cx="3886200" cy="5867400"/>
          </a:xfrm>
        </p:spPr>
        <p:txBody>
          <a:bodyPr>
            <a:normAutofit fontScale="92500" lnSpcReduction="10000"/>
          </a:bodyPr>
          <a:lstStyle/>
          <a:p>
            <a:pPr rtl="1"/>
            <a:r>
              <a:rPr lang="ar-JO" sz="3600" b="1" dirty="0" smtClean="0">
                <a:solidFill>
                  <a:srgbClr val="FF0000"/>
                </a:solidFill>
              </a:rPr>
              <a:t>اسم المساق : مهارات </a:t>
            </a:r>
            <a:r>
              <a:rPr lang="ar-JO" sz="3600" b="1" dirty="0" smtClean="0">
                <a:solidFill>
                  <a:srgbClr val="FF0000"/>
                </a:solidFill>
              </a:rPr>
              <a:t>البحث</a:t>
            </a:r>
            <a:r>
              <a:rPr lang="ar-AE" sz="3600" b="1" dirty="0" smtClean="0">
                <a:solidFill>
                  <a:srgbClr val="FF0000"/>
                </a:solidFill>
              </a:rPr>
              <a:t> العلمي</a:t>
            </a:r>
            <a:endParaRPr lang="ar-JO" sz="3600" b="1" dirty="0" smtClean="0">
              <a:solidFill>
                <a:srgbClr val="FF0000"/>
              </a:solidFill>
            </a:endParaRPr>
          </a:p>
          <a:p>
            <a:pPr algn="just" rtl="1"/>
            <a:endParaRPr lang="ar-JO" sz="800" dirty="0" smtClean="0">
              <a:solidFill>
                <a:schemeClr val="tx1"/>
              </a:solidFill>
            </a:endParaRPr>
          </a:p>
          <a:p>
            <a:pPr algn="r" rtl="1"/>
            <a:r>
              <a:rPr lang="ar-JO" sz="3600" b="1" dirty="0" smtClean="0">
                <a:solidFill>
                  <a:schemeClr val="tx1"/>
                </a:solidFill>
              </a:rPr>
              <a:t>الكتاب المقرر : </a:t>
            </a:r>
            <a:r>
              <a:rPr lang="ar-JO" sz="3600" dirty="0" smtClean="0">
                <a:solidFill>
                  <a:schemeClr val="tx1"/>
                </a:solidFill>
              </a:rPr>
              <a:t>البحث العلمي واستخدام مصادر المعلومات التقليدية والإلكترونية ( </a:t>
            </a:r>
            <a:r>
              <a:rPr lang="ar-JO" sz="3600" dirty="0" smtClean="0">
                <a:solidFill>
                  <a:schemeClr val="tx1"/>
                </a:solidFill>
              </a:rPr>
              <a:t>أسسه. أساليبه. مفاهيمه. </a:t>
            </a:r>
            <a:r>
              <a:rPr lang="ar-JO" sz="3600" dirty="0" smtClean="0">
                <a:solidFill>
                  <a:schemeClr val="tx1"/>
                </a:solidFill>
              </a:rPr>
              <a:t>أدواته </a:t>
            </a:r>
            <a:r>
              <a:rPr lang="ar-JO" sz="3600" dirty="0" smtClean="0">
                <a:solidFill>
                  <a:schemeClr val="tx1"/>
                </a:solidFill>
              </a:rPr>
              <a:t>)</a:t>
            </a:r>
            <a:endParaRPr lang="en-US" sz="3600" dirty="0" smtClean="0">
              <a:solidFill>
                <a:schemeClr val="tx1"/>
              </a:solidFill>
            </a:endParaRPr>
          </a:p>
          <a:p>
            <a:pPr algn="r" rtl="1"/>
            <a:endParaRPr lang="ar-JO" sz="3600" dirty="0" smtClean="0">
              <a:solidFill>
                <a:schemeClr val="tx1"/>
              </a:solidFill>
            </a:endParaRPr>
          </a:p>
          <a:p>
            <a:pPr algn="r" rtl="1"/>
            <a:r>
              <a:rPr lang="ar-JO" sz="3600" b="1" dirty="0" smtClean="0">
                <a:solidFill>
                  <a:schemeClr val="tx1"/>
                </a:solidFill>
              </a:rPr>
              <a:t>مؤلف الكتاب المقرر </a:t>
            </a:r>
            <a:r>
              <a:rPr lang="ar-JO" sz="3600" dirty="0" smtClean="0">
                <a:solidFill>
                  <a:schemeClr val="tx1"/>
                </a:solidFill>
              </a:rPr>
              <a:t>:</a:t>
            </a:r>
            <a:endParaRPr lang="en-US" sz="3600" dirty="0" smtClean="0">
              <a:solidFill>
                <a:schemeClr val="tx1"/>
              </a:solidFill>
            </a:endParaRPr>
          </a:p>
          <a:p>
            <a:pPr algn="r" rtl="1"/>
            <a:r>
              <a:rPr lang="ar-JO" sz="3600" dirty="0" smtClean="0">
                <a:solidFill>
                  <a:schemeClr val="tx1"/>
                </a:solidFill>
              </a:rPr>
              <a:t> الأستاذ الدكتور عامر</a:t>
            </a:r>
            <a:r>
              <a:rPr lang="en-US" sz="3600" dirty="0" smtClean="0">
                <a:solidFill>
                  <a:schemeClr val="tx1"/>
                </a:solidFill>
              </a:rPr>
              <a:t> </a:t>
            </a:r>
            <a:r>
              <a:rPr lang="ar-JO" sz="3600" dirty="0" smtClean="0">
                <a:solidFill>
                  <a:schemeClr val="tx1"/>
                </a:solidFill>
              </a:rPr>
              <a:t>إبراهيم </a:t>
            </a:r>
            <a:r>
              <a:rPr lang="ar-JO" sz="3600" dirty="0" smtClean="0">
                <a:solidFill>
                  <a:schemeClr val="tx1"/>
                </a:solidFill>
              </a:rPr>
              <a:t>قنديلجي</a:t>
            </a:r>
            <a:r>
              <a:rPr lang="ar-JO" dirty="0" smtClean="0">
                <a:solidFill>
                  <a:schemeClr val="tx1"/>
                </a:solidFill>
              </a:rPr>
              <a:t>.</a:t>
            </a:r>
          </a:p>
        </p:txBody>
      </p:sp>
      <p:sp>
        <p:nvSpPr>
          <p:cNvPr id="2" name="Slide Number Placeholder 1"/>
          <p:cNvSpPr>
            <a:spLocks noGrp="1"/>
          </p:cNvSpPr>
          <p:nvPr>
            <p:ph type="sldNum" sz="quarter" idx="12"/>
          </p:nvPr>
        </p:nvSpPr>
        <p:spPr>
          <a:xfrm>
            <a:off x="457200" y="6356350"/>
            <a:ext cx="2133600" cy="365125"/>
          </a:xfrm>
        </p:spPr>
        <p:txBody>
          <a:bodyPr/>
          <a:lstStyle/>
          <a:p>
            <a:fld id="{AAB71B57-FC95-44B7-B5AD-0946EFCA4FA7}" type="slidenum">
              <a:rPr lang="en-US" smtClean="0"/>
              <a:pPr/>
              <a:t>1</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066800"/>
            <a:ext cx="3463734" cy="5105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534400" cy="5086008"/>
          </a:xfrm>
          <a:prstGeom prst="rect">
            <a:avLst/>
          </a:prstGeom>
          <a:noFill/>
        </p:spPr>
        <p:txBody>
          <a:bodyPr wrap="square" rtlCol="0">
            <a:spAutoFit/>
          </a:bodyPr>
          <a:lstStyle/>
          <a:p>
            <a:pPr marL="285750" indent="-285750" algn="r" rtl="1">
              <a:buFont typeface="Wingdings" pitchFamily="2" charset="2"/>
              <a:buChar char="v"/>
            </a:pPr>
            <a:r>
              <a:rPr lang="ar-AE" sz="3000" b="1" u="sng" dirty="0" smtClean="0">
                <a:solidFill>
                  <a:schemeClr val="accent1">
                    <a:lumMod val="75000"/>
                  </a:schemeClr>
                </a:solidFill>
              </a:rPr>
              <a:t>المنهج العلمي في البحث:</a:t>
            </a:r>
          </a:p>
          <a:p>
            <a:pPr marL="285750" indent="-285750" algn="r" rtl="1">
              <a:buFont typeface="Wingdings" pitchFamily="2" charset="2"/>
              <a:buChar char="v"/>
            </a:pPr>
            <a:endParaRPr lang="ar-AE" sz="900" b="1" u="sng" dirty="0" smtClean="0">
              <a:solidFill>
                <a:schemeClr val="accent1">
                  <a:lumMod val="75000"/>
                </a:schemeClr>
              </a:solidFill>
            </a:endParaRPr>
          </a:p>
          <a:p>
            <a:pPr marL="285750" indent="-285750" algn="r" rtl="1">
              <a:buFont typeface="Wingdings" pitchFamily="2" charset="2"/>
              <a:buChar char="v"/>
            </a:pPr>
            <a:endParaRPr lang="ar-AE" sz="900" b="1" u="sng" dirty="0">
              <a:solidFill>
                <a:schemeClr val="accent1">
                  <a:lumMod val="75000"/>
                </a:schemeClr>
              </a:solidFill>
            </a:endParaRPr>
          </a:p>
          <a:p>
            <a:pPr algn="just" rtl="1">
              <a:lnSpc>
                <a:spcPct val="150000"/>
              </a:lnSpc>
            </a:pPr>
            <a:r>
              <a:rPr lang="ar-AE" sz="2800" b="1" i="1" dirty="0" smtClean="0"/>
              <a:t>قبل الحديث عن البحث العلمي يجب تعريف العلم وجوانبه وتحديد أهدافه.</a:t>
            </a:r>
          </a:p>
          <a:p>
            <a:pPr algn="just" rtl="1">
              <a:lnSpc>
                <a:spcPct val="150000"/>
              </a:lnSpc>
            </a:pPr>
            <a:endParaRPr lang="ar-AE" sz="800" b="1" i="1" dirty="0" smtClean="0"/>
          </a:p>
          <a:p>
            <a:pPr algn="just" rtl="1">
              <a:lnSpc>
                <a:spcPct val="150000"/>
              </a:lnSpc>
            </a:pPr>
            <a:endParaRPr lang="ar-AE" sz="800" b="1" i="1" dirty="0" smtClean="0"/>
          </a:p>
          <a:p>
            <a:pPr marL="342900" indent="-342900" algn="just" rtl="1">
              <a:buFont typeface="Wingdings" pitchFamily="2" charset="2"/>
              <a:buChar char="q"/>
            </a:pPr>
            <a:r>
              <a:rPr lang="ar-AE" sz="2800" b="1" dirty="0" smtClean="0"/>
              <a:t> </a:t>
            </a:r>
            <a:r>
              <a:rPr lang="ar-AE" sz="2800" b="1" u="sng" dirty="0" smtClean="0">
                <a:solidFill>
                  <a:srgbClr val="C00000"/>
                </a:solidFill>
              </a:rPr>
              <a:t>العـــلــم:</a:t>
            </a:r>
            <a:r>
              <a:rPr lang="ar-AE" sz="2800" b="1" dirty="0" smtClean="0">
                <a:solidFill>
                  <a:srgbClr val="C00000"/>
                </a:solidFill>
              </a:rPr>
              <a:t> </a:t>
            </a:r>
            <a:r>
              <a:rPr lang="ar-AE" sz="2800" b="1" dirty="0" smtClean="0"/>
              <a:t>هو المعرفة المنسقة التي تنشأ عن الملاحظة والدراسة والتجريب والتي تتم بغرض تحديد طبيعة أو أسس  ما تم دراسته.</a:t>
            </a:r>
          </a:p>
          <a:p>
            <a:pPr marL="342900" indent="-342900" algn="just" rtl="1">
              <a:lnSpc>
                <a:spcPct val="150000"/>
              </a:lnSpc>
              <a:buFont typeface="Wingdings" pitchFamily="2" charset="2"/>
              <a:buChar char="q"/>
            </a:pPr>
            <a:endParaRPr lang="ar-AE" sz="1100" b="1" dirty="0"/>
          </a:p>
          <a:p>
            <a:pPr marL="342900" indent="-342900" algn="just" rtl="1">
              <a:lnSpc>
                <a:spcPct val="150000"/>
              </a:lnSpc>
              <a:buFont typeface="Wingdings" pitchFamily="2" charset="2"/>
              <a:buChar char="q"/>
            </a:pPr>
            <a:r>
              <a:rPr lang="ar-AE" sz="2800" b="1" u="sng" dirty="0" smtClean="0">
                <a:solidFill>
                  <a:srgbClr val="C00000"/>
                </a:solidFill>
              </a:rPr>
              <a:t>و للعلــم جانبان أساسيان هــمـــــا:-</a:t>
            </a:r>
          </a:p>
          <a:p>
            <a:pPr algn="just" rtl="1">
              <a:lnSpc>
                <a:spcPct val="150000"/>
              </a:lnSpc>
            </a:pPr>
            <a:endParaRPr lang="ar-AE" sz="500" b="1" u="sng" dirty="0" smtClean="0">
              <a:solidFill>
                <a:srgbClr val="C00000"/>
              </a:solidFill>
            </a:endParaRPr>
          </a:p>
          <a:p>
            <a:pPr algn="just" rtl="1">
              <a:lnSpc>
                <a:spcPct val="150000"/>
              </a:lnSpc>
            </a:pPr>
            <a:r>
              <a:rPr lang="ar-AE" sz="2800" b="1" dirty="0" smtClean="0"/>
              <a:t>1) العلم هو المعرفة والإدراك.</a:t>
            </a:r>
          </a:p>
          <a:p>
            <a:pPr algn="just" rtl="1">
              <a:lnSpc>
                <a:spcPct val="150000"/>
              </a:lnSpc>
            </a:pPr>
            <a:r>
              <a:rPr lang="ar-AE" sz="2800" b="1" dirty="0"/>
              <a:t>2</a:t>
            </a:r>
            <a:r>
              <a:rPr lang="ar-AE" sz="2800" b="1" dirty="0" smtClean="0"/>
              <a:t>) ينشأ العلم نتيجة للدراسة أو التجارب أو الملاحظة.</a:t>
            </a:r>
            <a:endParaRPr lang="en-US" sz="2800" b="1" dirty="0"/>
          </a:p>
        </p:txBody>
      </p:sp>
      <p:sp>
        <p:nvSpPr>
          <p:cNvPr id="2" name="Slide Number Placeholder 1"/>
          <p:cNvSpPr>
            <a:spLocks noGrp="1"/>
          </p:cNvSpPr>
          <p:nvPr>
            <p:ph type="sldNum" sz="quarter" idx="12"/>
          </p:nvPr>
        </p:nvSpPr>
        <p:spPr/>
        <p:txBody>
          <a:bodyPr/>
          <a:lstStyle/>
          <a:p>
            <a:fld id="{AAB71B57-FC95-44B7-B5AD-0946EFCA4FA7}" type="slidenum">
              <a:rPr lang="en-US" sz="1400" b="1" smtClean="0"/>
              <a:pPr/>
              <a:t>10</a:t>
            </a:fld>
            <a:endParaRPr lang="en-US" sz="1400" b="1" dirty="0"/>
          </a:p>
        </p:txBody>
      </p:sp>
    </p:spTree>
    <p:extLst>
      <p:ext uri="{BB962C8B-B14F-4D97-AF65-F5344CB8AC3E}">
        <p14:creationId xmlns:p14="http://schemas.microsoft.com/office/powerpoint/2010/main" val="3022057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458200" cy="4647426"/>
          </a:xfrm>
          <a:prstGeom prst="rect">
            <a:avLst/>
          </a:prstGeom>
          <a:noFill/>
        </p:spPr>
        <p:txBody>
          <a:bodyPr wrap="square" rtlCol="0">
            <a:spAutoFit/>
          </a:bodyPr>
          <a:lstStyle/>
          <a:p>
            <a:pPr marL="285750" indent="-285750" algn="just" rtl="1">
              <a:lnSpc>
                <a:spcPct val="150000"/>
              </a:lnSpc>
              <a:buFont typeface="Wingdings" pitchFamily="2" charset="2"/>
              <a:buChar char="v"/>
            </a:pPr>
            <a:r>
              <a:rPr lang="ar-AE" sz="3000" b="1" u="sng" dirty="0" smtClean="0">
                <a:solidFill>
                  <a:srgbClr val="C00000"/>
                </a:solidFill>
              </a:rPr>
              <a:t>أهــــداف الـعـلــــم:</a:t>
            </a:r>
          </a:p>
          <a:p>
            <a:pPr algn="just" rtl="1">
              <a:lnSpc>
                <a:spcPct val="150000"/>
              </a:lnSpc>
            </a:pPr>
            <a:endParaRPr lang="ar-AE" sz="900" b="1" u="sng" dirty="0" smtClean="0">
              <a:solidFill>
                <a:srgbClr val="C00000"/>
              </a:solidFill>
            </a:endParaRPr>
          </a:p>
          <a:p>
            <a:pPr algn="just" rtl="1">
              <a:lnSpc>
                <a:spcPct val="150000"/>
              </a:lnSpc>
            </a:pPr>
            <a:endParaRPr lang="ar-AE" sz="900" b="1" u="sng" dirty="0" smtClean="0">
              <a:solidFill>
                <a:srgbClr val="C00000"/>
              </a:solidFill>
            </a:endParaRPr>
          </a:p>
          <a:p>
            <a:pPr marL="342900" indent="-342900" algn="just" rtl="1">
              <a:buAutoNum type="arabicParenR"/>
            </a:pPr>
            <a:r>
              <a:rPr lang="ar-AE" sz="2800" b="1" u="sng" dirty="0" smtClean="0">
                <a:solidFill>
                  <a:srgbClr val="C00000"/>
                </a:solidFill>
              </a:rPr>
              <a:t> الفـهــم:</a:t>
            </a:r>
            <a:r>
              <a:rPr lang="ar-AE" sz="2800" b="1" dirty="0">
                <a:solidFill>
                  <a:srgbClr val="C00000"/>
                </a:solidFill>
              </a:rPr>
              <a:t> </a:t>
            </a:r>
            <a:r>
              <a:rPr lang="ar-AE" sz="2800" b="1" dirty="0" smtClean="0"/>
              <a:t>أي فهم الظواهر المختلفة وتفسيرها بضوء الظروف المحيطة بها والعوامل المؤثرة فيها.</a:t>
            </a:r>
          </a:p>
          <a:p>
            <a:pPr algn="just" rtl="1"/>
            <a:endParaRPr lang="ar-AE" sz="2800" b="1" dirty="0" smtClean="0"/>
          </a:p>
          <a:p>
            <a:pPr algn="just" rtl="1"/>
            <a:r>
              <a:rPr lang="ar-AE" sz="2800" b="1" dirty="0" smtClean="0"/>
              <a:t>2) </a:t>
            </a:r>
            <a:r>
              <a:rPr lang="ar-AE" sz="2800" b="1" u="sng" dirty="0" smtClean="0">
                <a:solidFill>
                  <a:srgbClr val="C00000"/>
                </a:solidFill>
              </a:rPr>
              <a:t>التنـبؤ:</a:t>
            </a:r>
            <a:r>
              <a:rPr lang="ar-AE" sz="2800" b="1" dirty="0" smtClean="0"/>
              <a:t> وهو عمليات الاستنتاج التي يعتمد عليها الباحث واثبات صحة ما توصل اليه الباحث بشكل تحليلي أو تجريبي.</a:t>
            </a:r>
          </a:p>
          <a:p>
            <a:pPr algn="just" rtl="1"/>
            <a:endParaRPr lang="ar-AE" sz="2800" b="1" dirty="0" smtClean="0"/>
          </a:p>
          <a:p>
            <a:pPr algn="just" rtl="1"/>
            <a:r>
              <a:rPr lang="ar-AE" sz="2800" b="1" dirty="0" smtClean="0"/>
              <a:t>3) </a:t>
            </a:r>
            <a:r>
              <a:rPr lang="ar-AE" sz="2800" b="1" u="sng" dirty="0" smtClean="0">
                <a:solidFill>
                  <a:srgbClr val="C00000"/>
                </a:solidFill>
              </a:rPr>
              <a:t>الضبــط:</a:t>
            </a:r>
            <a:r>
              <a:rPr lang="ar-AE" sz="2800" b="1" dirty="0" smtClean="0">
                <a:solidFill>
                  <a:srgbClr val="C00000"/>
                </a:solidFill>
              </a:rPr>
              <a:t> </a:t>
            </a:r>
            <a:r>
              <a:rPr lang="ar-AE" sz="2800" b="1" dirty="0" smtClean="0"/>
              <a:t>وهو السيطرة على الظواهر المختلفة والتحكم بها بغرض انتاج ظواهر مرغوب فيها.</a:t>
            </a:r>
            <a:endParaRPr lang="en-US" sz="2800" b="1"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11</a:t>
            </a:fld>
            <a:endParaRPr lang="en-US" dirty="0"/>
          </a:p>
        </p:txBody>
      </p:sp>
    </p:spTree>
    <p:extLst>
      <p:ext uri="{BB962C8B-B14F-4D97-AF65-F5344CB8AC3E}">
        <p14:creationId xmlns:p14="http://schemas.microsoft.com/office/powerpoint/2010/main" val="1326257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657" y="990600"/>
            <a:ext cx="8458200" cy="4732065"/>
          </a:xfrm>
          <a:prstGeom prst="rect">
            <a:avLst/>
          </a:prstGeom>
          <a:noFill/>
        </p:spPr>
        <p:txBody>
          <a:bodyPr wrap="square" rtlCol="0">
            <a:spAutoFit/>
          </a:bodyPr>
          <a:lstStyle/>
          <a:p>
            <a:pPr algn="ctr" rtl="1">
              <a:lnSpc>
                <a:spcPct val="150000"/>
              </a:lnSpc>
            </a:pPr>
            <a:r>
              <a:rPr lang="ar-AE" sz="3600" b="1" dirty="0">
                <a:solidFill>
                  <a:schemeClr val="accent4">
                    <a:lumMod val="75000"/>
                  </a:schemeClr>
                </a:solidFill>
              </a:rPr>
              <a:t>المنهج العلمي في البحث</a:t>
            </a:r>
            <a:endParaRPr lang="ar-AE" sz="3600" b="1" dirty="0" smtClean="0">
              <a:solidFill>
                <a:schemeClr val="accent4">
                  <a:lumMod val="75000"/>
                </a:schemeClr>
              </a:solidFill>
            </a:endParaRPr>
          </a:p>
          <a:p>
            <a:pPr marL="285750" indent="-285750" algn="just" rtl="1">
              <a:lnSpc>
                <a:spcPct val="150000"/>
              </a:lnSpc>
              <a:buFont typeface="Wingdings" pitchFamily="2" charset="2"/>
              <a:buChar char="q"/>
            </a:pPr>
            <a:r>
              <a:rPr lang="ar-AE" sz="2800" b="1" dirty="0" smtClean="0">
                <a:solidFill>
                  <a:srgbClr val="C00000"/>
                </a:solidFill>
              </a:rPr>
              <a:t> </a:t>
            </a:r>
            <a:r>
              <a:rPr lang="ar-AE" sz="2800" b="1" u="sng" dirty="0" smtClean="0">
                <a:solidFill>
                  <a:srgbClr val="C00000"/>
                </a:solidFill>
              </a:rPr>
              <a:t>تعريف المنهج:</a:t>
            </a:r>
            <a:r>
              <a:rPr lang="ar-AE" sz="2800" b="1" dirty="0" smtClean="0">
                <a:solidFill>
                  <a:srgbClr val="C00000"/>
                </a:solidFill>
              </a:rPr>
              <a:t> </a:t>
            </a:r>
            <a:r>
              <a:rPr lang="ar-AE" sz="2800" b="1" dirty="0" smtClean="0"/>
              <a:t>هو الطريق المؤدي الى الكشف عن الحقيقة في العقل وتحديد عملياته حتى يصل الى نتيجة مقبولة ومعلومة.</a:t>
            </a:r>
          </a:p>
          <a:p>
            <a:pPr marL="285750" indent="-285750" algn="just" rtl="1">
              <a:lnSpc>
                <a:spcPct val="150000"/>
              </a:lnSpc>
              <a:buFont typeface="Wingdings" pitchFamily="2" charset="2"/>
              <a:buChar char="q"/>
            </a:pPr>
            <a:endParaRPr lang="ar-AE" sz="2500" b="1" dirty="0"/>
          </a:p>
          <a:p>
            <a:pPr marL="285750" indent="-285750" algn="just" rtl="1">
              <a:lnSpc>
                <a:spcPct val="150000"/>
              </a:lnSpc>
              <a:buFont typeface="Wingdings" pitchFamily="2" charset="2"/>
              <a:buChar char="q"/>
            </a:pPr>
            <a:r>
              <a:rPr lang="ar-AE" sz="2800" b="1" dirty="0" smtClean="0">
                <a:solidFill>
                  <a:srgbClr val="C00000"/>
                </a:solidFill>
              </a:rPr>
              <a:t> </a:t>
            </a:r>
            <a:r>
              <a:rPr lang="ar-AE" sz="2800" b="1" u="sng" dirty="0" smtClean="0">
                <a:solidFill>
                  <a:srgbClr val="C00000"/>
                </a:solidFill>
              </a:rPr>
              <a:t>تعريف البحث:</a:t>
            </a:r>
            <a:r>
              <a:rPr lang="ar-AE" sz="2800" b="1" dirty="0" smtClean="0">
                <a:solidFill>
                  <a:srgbClr val="C00000"/>
                </a:solidFill>
              </a:rPr>
              <a:t> </a:t>
            </a:r>
            <a:r>
              <a:rPr lang="ar-AE" sz="2800" b="1" dirty="0" smtClean="0"/>
              <a:t>هو مجموعة من القواعد العامة المستخدمة من أجل الوصول الى الحقيقة في العلم بواسطة طائفة من القواعد العامة التي تهيمن على سير العقل وتحدد عملياته حتى يصل الى نتيجة معلومة.</a:t>
            </a:r>
            <a:endParaRPr lang="en-US" sz="2800" b="1" dirty="0"/>
          </a:p>
        </p:txBody>
      </p:sp>
      <p:sp>
        <p:nvSpPr>
          <p:cNvPr id="2" name="Slide Number Placeholder 1"/>
          <p:cNvSpPr>
            <a:spLocks noGrp="1"/>
          </p:cNvSpPr>
          <p:nvPr>
            <p:ph type="sldNum" sz="quarter" idx="12"/>
          </p:nvPr>
        </p:nvSpPr>
        <p:spPr>
          <a:xfrm>
            <a:off x="457200" y="6356350"/>
            <a:ext cx="2133600" cy="365125"/>
          </a:xfrm>
        </p:spPr>
        <p:txBody>
          <a:bodyPr/>
          <a:lstStyle/>
          <a:p>
            <a:fld id="{AAB71B57-FC95-44B7-B5AD-0946EFCA4FA7}" type="slidenum">
              <a:rPr lang="en-US" smtClean="0"/>
              <a:pPr/>
              <a:t>12</a:t>
            </a:fld>
            <a:endParaRPr lang="en-US" dirty="0"/>
          </a:p>
        </p:txBody>
      </p:sp>
    </p:spTree>
    <p:extLst>
      <p:ext uri="{BB962C8B-B14F-4D97-AF65-F5344CB8AC3E}">
        <p14:creationId xmlns:p14="http://schemas.microsoft.com/office/powerpoint/2010/main" val="3020873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6001643"/>
          </a:xfrm>
          <a:prstGeom prst="rect">
            <a:avLst/>
          </a:prstGeom>
          <a:noFill/>
        </p:spPr>
        <p:txBody>
          <a:bodyPr wrap="square" rtlCol="0">
            <a:spAutoFit/>
          </a:bodyPr>
          <a:lstStyle/>
          <a:p>
            <a:pPr lvl="6" algn="r" rtl="1">
              <a:lnSpc>
                <a:spcPct val="200000"/>
              </a:lnSpc>
            </a:pPr>
            <a:r>
              <a:rPr lang="ar-AE" sz="3200" b="1" dirty="0" smtClean="0">
                <a:solidFill>
                  <a:srgbClr val="C00000"/>
                </a:solidFill>
              </a:rPr>
              <a:t>خصائص التفكير العلمي</a:t>
            </a:r>
          </a:p>
          <a:p>
            <a:pPr algn="r" rtl="1"/>
            <a:endParaRPr lang="ar-AE" sz="1200" b="1" u="sng" dirty="0" smtClean="0">
              <a:solidFill>
                <a:srgbClr val="C00000"/>
              </a:solidFill>
            </a:endParaRPr>
          </a:p>
          <a:p>
            <a:pPr marL="342900" indent="-342900" algn="just" rtl="1">
              <a:buAutoNum type="arabicParenR"/>
            </a:pPr>
            <a:r>
              <a:rPr lang="ar-AE" sz="2800" b="1" dirty="0" smtClean="0"/>
              <a:t>الاعتماد على الحقائق والشواهد والابتعاد عن التأملات والمعلومات التي لا تستند على أسس وبراهين.</a:t>
            </a:r>
          </a:p>
          <a:p>
            <a:pPr algn="just" rtl="1"/>
            <a:endParaRPr lang="ar-AE" sz="2800" b="1" dirty="0"/>
          </a:p>
          <a:p>
            <a:pPr algn="just" rtl="1"/>
            <a:r>
              <a:rPr lang="ar-AE" sz="2800" b="1" dirty="0" smtClean="0"/>
              <a:t>2) الاعتماد على استخدام الفرضيات والتي نحتاج الى تأكيدها أو الابتعاد عنها.</a:t>
            </a:r>
          </a:p>
          <a:p>
            <a:pPr algn="just" rtl="1"/>
            <a:endParaRPr lang="ar-AE" sz="2800" b="1" dirty="0" smtClean="0"/>
          </a:p>
          <a:p>
            <a:pPr algn="just" rtl="1"/>
            <a:r>
              <a:rPr lang="ar-AE" sz="2800" b="1" dirty="0" smtClean="0"/>
              <a:t>3) استخدام التحليلات المطلوبة لغرض تبسيط الظواهر المد</a:t>
            </a:r>
            <a:r>
              <a:rPr lang="ar-AE" sz="2800" b="1" dirty="0"/>
              <a:t>ر</a:t>
            </a:r>
            <a:r>
              <a:rPr lang="ar-AE" sz="2800" b="1" dirty="0" smtClean="0"/>
              <a:t>وسة والمبحوثة</a:t>
            </a:r>
          </a:p>
          <a:p>
            <a:pPr algn="just" rtl="1"/>
            <a:endParaRPr lang="ar-AE" sz="2800" b="1" dirty="0" smtClean="0"/>
          </a:p>
          <a:p>
            <a:pPr algn="just" rtl="1"/>
            <a:r>
              <a:rPr lang="ar-AE" sz="2800" b="1" dirty="0" smtClean="0"/>
              <a:t>4) الموضوعية في الوصول الى المعرفة والابتعاد عن العواطف المجردة و التحيز.</a:t>
            </a:r>
            <a:endParaRPr lang="en-US" sz="2800" b="1"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13</a:t>
            </a:fld>
            <a:endParaRPr lang="en-US" dirty="0"/>
          </a:p>
        </p:txBody>
      </p:sp>
    </p:spTree>
    <p:extLst>
      <p:ext uri="{BB962C8B-B14F-4D97-AF65-F5344CB8AC3E}">
        <p14:creationId xmlns:p14="http://schemas.microsoft.com/office/powerpoint/2010/main" val="3626957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1475" y="609600"/>
            <a:ext cx="8382000" cy="5355312"/>
          </a:xfrm>
          <a:prstGeom prst="rect">
            <a:avLst/>
          </a:prstGeom>
          <a:noFill/>
        </p:spPr>
        <p:txBody>
          <a:bodyPr wrap="square" rtlCol="0">
            <a:spAutoFit/>
          </a:bodyPr>
          <a:lstStyle/>
          <a:p>
            <a:pPr algn="ctr" rtl="1"/>
            <a:r>
              <a:rPr lang="ar-AE" sz="3600" b="1" u="sng" dirty="0" smtClean="0">
                <a:solidFill>
                  <a:schemeClr val="accent1">
                    <a:lumMod val="75000"/>
                  </a:schemeClr>
                </a:solidFill>
              </a:rPr>
              <a:t>البحث الجيد والباحث الناجح</a:t>
            </a:r>
          </a:p>
          <a:p>
            <a:pPr algn="r" rtl="1"/>
            <a:endParaRPr lang="ar-AE" sz="2500" b="1" dirty="0"/>
          </a:p>
          <a:p>
            <a:pPr marL="342900" indent="-342900" algn="r" rtl="1">
              <a:buFont typeface="Wingdings" pitchFamily="2" charset="2"/>
              <a:buChar char="v"/>
            </a:pPr>
            <a:r>
              <a:rPr lang="ar-AE" sz="2800" b="1" u="sng" dirty="0" smtClean="0">
                <a:solidFill>
                  <a:srgbClr val="C00000"/>
                </a:solidFill>
              </a:rPr>
              <a:t>شروط ومستلزمات البحث الجديد:</a:t>
            </a:r>
          </a:p>
          <a:p>
            <a:pPr algn="r" rtl="1"/>
            <a:endParaRPr lang="ar-AE" sz="2800" b="1" u="sng" dirty="0" smtClean="0">
              <a:solidFill>
                <a:srgbClr val="C00000"/>
              </a:solidFill>
            </a:endParaRPr>
          </a:p>
          <a:p>
            <a:pPr marL="342900" indent="-342900" algn="just" rtl="1">
              <a:buAutoNum type="arabicParenR"/>
            </a:pPr>
            <a:r>
              <a:rPr lang="ar-AE" sz="2500" b="1" dirty="0" smtClean="0"/>
              <a:t>العنوان الواضح والشامل للبحث: وهذا يعني أن يتوفر بالعنوان ثــــلاث سمات </a:t>
            </a:r>
            <a:r>
              <a:rPr lang="ar-AE" sz="2500" b="1" dirty="0"/>
              <a:t>أ</a:t>
            </a:r>
            <a:r>
              <a:rPr lang="ar-AE" sz="2500" b="1" dirty="0" smtClean="0"/>
              <a:t>ساسية هـــي:- </a:t>
            </a:r>
            <a:r>
              <a:rPr lang="ar-AE" sz="2500" b="1" u="sng" dirty="0" smtClean="0"/>
              <a:t> </a:t>
            </a:r>
            <a:r>
              <a:rPr lang="ar-AE" sz="2500" b="1" i="1" u="sng" dirty="0" smtClean="0"/>
              <a:t>الشمولية</a:t>
            </a:r>
            <a:r>
              <a:rPr lang="ar-AE" sz="2500" b="1" i="1" dirty="0" smtClean="0"/>
              <a:t>، </a:t>
            </a:r>
            <a:r>
              <a:rPr lang="ar-AE" sz="2500" b="1" i="1" u="sng" dirty="0" smtClean="0"/>
              <a:t>والوضوح</a:t>
            </a:r>
            <a:r>
              <a:rPr lang="ar-AE" sz="2500" b="1" i="1" dirty="0" smtClean="0"/>
              <a:t>، </a:t>
            </a:r>
            <a:r>
              <a:rPr lang="ar-AE" sz="2500" b="1" i="1" u="sng" dirty="0" smtClean="0"/>
              <a:t>والدلالة</a:t>
            </a:r>
            <a:r>
              <a:rPr lang="ar-AE" sz="2500" b="1" i="1" dirty="0" smtClean="0"/>
              <a:t>.</a:t>
            </a:r>
          </a:p>
          <a:p>
            <a:pPr algn="just" rtl="1"/>
            <a:endParaRPr lang="ar-AE" sz="2500" b="1" dirty="0" smtClean="0"/>
          </a:p>
          <a:p>
            <a:pPr algn="just" rtl="1"/>
            <a:r>
              <a:rPr lang="ar-AE" sz="2500" b="1" dirty="0" smtClean="0"/>
              <a:t>2) تحديد خطوات البحث وأهدافه وحدوده المطلوبة.</a:t>
            </a:r>
          </a:p>
          <a:p>
            <a:pPr algn="just" rtl="1"/>
            <a:endParaRPr lang="ar-AE" sz="2500" b="1" dirty="0" smtClean="0"/>
          </a:p>
          <a:p>
            <a:pPr algn="just" rtl="1"/>
            <a:r>
              <a:rPr lang="ar-AE" sz="2500" b="1" dirty="0" smtClean="0"/>
              <a:t>3) المعرفة الكافية بموضوع البحث.</a:t>
            </a:r>
          </a:p>
          <a:p>
            <a:pPr algn="just" rtl="1"/>
            <a:endParaRPr lang="ar-AE" sz="2500" b="1" dirty="0" smtClean="0"/>
          </a:p>
          <a:p>
            <a:pPr algn="just" rtl="1"/>
            <a:r>
              <a:rPr lang="ar-AE" sz="2500" b="1" dirty="0" smtClean="0"/>
              <a:t>4) توفر الوقت الكافي لدى الباحث.</a:t>
            </a:r>
          </a:p>
          <a:p>
            <a:pPr algn="just" rtl="1"/>
            <a:endParaRPr lang="ar-AE" sz="2500" b="1"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14</a:t>
            </a:fld>
            <a:endParaRPr lang="en-US" dirty="0"/>
          </a:p>
        </p:txBody>
      </p:sp>
    </p:spTree>
    <p:extLst>
      <p:ext uri="{BB962C8B-B14F-4D97-AF65-F5344CB8AC3E}">
        <p14:creationId xmlns:p14="http://schemas.microsoft.com/office/powerpoint/2010/main" val="3590904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838200"/>
            <a:ext cx="8686800" cy="4601260"/>
          </a:xfrm>
          <a:prstGeom prst="rect">
            <a:avLst/>
          </a:prstGeom>
          <a:noFill/>
        </p:spPr>
        <p:txBody>
          <a:bodyPr wrap="square" rtlCol="0">
            <a:spAutoFit/>
          </a:bodyPr>
          <a:lstStyle/>
          <a:p>
            <a:pPr algn="just" rtl="1"/>
            <a:r>
              <a:rPr lang="ar-AE" sz="2500" b="1" dirty="0" smtClean="0"/>
              <a:t>5) الإسناد: أي الاشارة الى المصدر أو المصادر التي استقى منها الباحث معلوماته.</a:t>
            </a:r>
          </a:p>
          <a:p>
            <a:pPr algn="just" rtl="1"/>
            <a:endParaRPr lang="ar-AE" sz="2500" b="1" dirty="0"/>
          </a:p>
          <a:p>
            <a:pPr algn="just" rtl="1"/>
            <a:r>
              <a:rPr lang="ar-AE" sz="2500" b="1" dirty="0" smtClean="0"/>
              <a:t>6) وضوح أسلوب تقرير البحث.</a:t>
            </a:r>
          </a:p>
          <a:p>
            <a:pPr algn="just" rtl="1"/>
            <a:endParaRPr lang="ar-AE" sz="2500" b="1" dirty="0"/>
          </a:p>
          <a:p>
            <a:pPr algn="just" rtl="1"/>
            <a:r>
              <a:rPr lang="ar-AE" sz="2500" b="1" dirty="0" smtClean="0"/>
              <a:t>7) الترابط بين أجزاء البحث.</a:t>
            </a:r>
          </a:p>
          <a:p>
            <a:pPr algn="just" rtl="1"/>
            <a:endParaRPr lang="ar-AE" sz="2500" b="1" dirty="0"/>
          </a:p>
          <a:p>
            <a:pPr algn="just" rtl="1"/>
            <a:r>
              <a:rPr lang="ar-AE" sz="2500" b="1" dirty="0" smtClean="0"/>
              <a:t>8) مدى الإسهام والإضافة الى المعرفة في مجال تخصص الباحث.</a:t>
            </a:r>
          </a:p>
          <a:p>
            <a:pPr algn="just" rtl="1"/>
            <a:endParaRPr lang="ar-AE" sz="2500" b="1" dirty="0"/>
          </a:p>
          <a:p>
            <a:pPr algn="just" rtl="1"/>
            <a:r>
              <a:rPr lang="ar-AE" sz="2500" b="1" dirty="0" smtClean="0"/>
              <a:t>9) توفير المصادر والمعلومات عن موضوع البحث.</a:t>
            </a:r>
          </a:p>
          <a:p>
            <a:pPr algn="just" rtl="1"/>
            <a:endParaRPr lang="ar-AE" sz="2500" b="1" dirty="0"/>
          </a:p>
          <a:p>
            <a:pPr algn="just" rtl="1"/>
            <a:r>
              <a:rPr lang="ar-AE" sz="2500" b="1" dirty="0" smtClean="0"/>
              <a:t>10) الموضوعية والإبتعاد عن التحيز في الوصول الى النتائج.</a:t>
            </a:r>
            <a:endParaRPr lang="en-US" sz="2500" b="1" dirty="0" smtClean="0"/>
          </a:p>
          <a:p>
            <a:pPr algn="just" rtl="1"/>
            <a:endParaRPr lang="en-US"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15</a:t>
            </a:fld>
            <a:endParaRPr lang="en-US" dirty="0"/>
          </a:p>
        </p:txBody>
      </p:sp>
    </p:spTree>
    <p:extLst>
      <p:ext uri="{BB962C8B-B14F-4D97-AF65-F5344CB8AC3E}">
        <p14:creationId xmlns:p14="http://schemas.microsoft.com/office/powerpoint/2010/main" val="2025564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9" y="533400"/>
            <a:ext cx="8277225" cy="5524589"/>
          </a:xfrm>
          <a:prstGeom prst="rect">
            <a:avLst/>
          </a:prstGeom>
          <a:noFill/>
        </p:spPr>
        <p:txBody>
          <a:bodyPr wrap="square" rtlCol="0">
            <a:spAutoFit/>
          </a:bodyPr>
          <a:lstStyle/>
          <a:p>
            <a:pPr marL="285750" indent="-285750" algn="r" rtl="1">
              <a:buFont typeface="Wingdings" pitchFamily="2" charset="2"/>
              <a:buChar char="v"/>
            </a:pPr>
            <a:r>
              <a:rPr lang="ar-AE" sz="2800" b="1" u="sng" dirty="0" smtClean="0">
                <a:solidFill>
                  <a:srgbClr val="C00000"/>
                </a:solidFill>
              </a:rPr>
              <a:t>صفات الباحث الناجح:</a:t>
            </a:r>
          </a:p>
          <a:p>
            <a:pPr algn="r" rtl="1"/>
            <a:endParaRPr lang="ar-AE" sz="1600" b="1" u="sng" dirty="0" smtClean="0">
              <a:solidFill>
                <a:srgbClr val="C00000"/>
              </a:solidFill>
            </a:endParaRPr>
          </a:p>
          <a:p>
            <a:pPr marL="514350" indent="-514350" algn="just" rtl="1">
              <a:lnSpc>
                <a:spcPct val="150000"/>
              </a:lnSpc>
              <a:buAutoNum type="arabicParenR"/>
            </a:pPr>
            <a:r>
              <a:rPr lang="ar-AE" sz="2400" b="1" dirty="0" smtClean="0"/>
              <a:t>توفر الرغبة الشخصية في موضوع البحث.</a:t>
            </a:r>
          </a:p>
          <a:p>
            <a:pPr marL="514350" indent="-514350" algn="just" rtl="1">
              <a:lnSpc>
                <a:spcPct val="150000"/>
              </a:lnSpc>
              <a:buAutoNum type="arabicParenR"/>
            </a:pPr>
            <a:r>
              <a:rPr lang="ar-AE" sz="2400" b="1" dirty="0" smtClean="0"/>
              <a:t>قابلية الباحث على الصبر والتحمل.</a:t>
            </a:r>
          </a:p>
          <a:p>
            <a:pPr marL="514350" indent="-514350" algn="just" rtl="1">
              <a:lnSpc>
                <a:spcPct val="150000"/>
              </a:lnSpc>
              <a:buAutoNum type="arabicParenR"/>
            </a:pPr>
            <a:r>
              <a:rPr lang="ar-AE" sz="2400" b="1" dirty="0" smtClean="0"/>
              <a:t>تواضع الباحث العلمي.</a:t>
            </a:r>
          </a:p>
          <a:p>
            <a:pPr marL="514350" indent="-514350" algn="just" rtl="1">
              <a:lnSpc>
                <a:spcPct val="150000"/>
              </a:lnSpc>
              <a:buAutoNum type="arabicParenR"/>
            </a:pPr>
            <a:r>
              <a:rPr lang="ar-AE" sz="2400" b="1" dirty="0" smtClean="0"/>
              <a:t>التركيز وقوة الملاحظة.</a:t>
            </a:r>
          </a:p>
          <a:p>
            <a:pPr marL="514350" indent="-514350" algn="just" rtl="1">
              <a:lnSpc>
                <a:spcPct val="150000"/>
              </a:lnSpc>
              <a:buAutoNum type="arabicParenR"/>
            </a:pPr>
            <a:r>
              <a:rPr lang="ar-AE" sz="2400" b="1" dirty="0" smtClean="0"/>
              <a:t>قدرة الباحث على إنجاز البحث.</a:t>
            </a:r>
          </a:p>
          <a:p>
            <a:pPr marL="514350" indent="-514350" algn="just" rtl="1">
              <a:lnSpc>
                <a:spcPct val="150000"/>
              </a:lnSpc>
              <a:buAutoNum type="arabicParenR"/>
            </a:pPr>
            <a:r>
              <a:rPr lang="ar-AE" sz="2400" b="1" dirty="0" smtClean="0"/>
              <a:t>الباحث يجب أن يكون منظم، وهذا يعني أمرين </a:t>
            </a:r>
            <a:r>
              <a:rPr lang="ar-AE" sz="2400" b="1" u="sng" dirty="0" smtClean="0">
                <a:solidFill>
                  <a:srgbClr val="C00000"/>
                </a:solidFill>
              </a:rPr>
              <a:t>هـــــمـا</a:t>
            </a:r>
            <a:r>
              <a:rPr lang="ar-AE" sz="2400" b="1" dirty="0" smtClean="0">
                <a:solidFill>
                  <a:srgbClr val="C00000"/>
                </a:solidFill>
              </a:rPr>
              <a:t>:-</a:t>
            </a:r>
          </a:p>
          <a:p>
            <a:pPr algn="just" rtl="1"/>
            <a:r>
              <a:rPr lang="ar-AE" sz="2400" b="1" dirty="0" smtClean="0"/>
              <a:t>            </a:t>
            </a:r>
            <a:r>
              <a:rPr lang="ar-AE" sz="2400" b="1" dirty="0" smtClean="0">
                <a:solidFill>
                  <a:srgbClr val="C00000"/>
                </a:solidFill>
              </a:rPr>
              <a:t>-</a:t>
            </a:r>
            <a:r>
              <a:rPr lang="ar-AE" sz="2400" b="1" dirty="0" smtClean="0"/>
              <a:t> تنظيم ساعاته وأوقاته المقررة لمراحل البحث.</a:t>
            </a:r>
          </a:p>
          <a:p>
            <a:pPr algn="just" rtl="1"/>
            <a:r>
              <a:rPr lang="ar-AE" sz="2400" b="1" dirty="0"/>
              <a:t> </a:t>
            </a:r>
            <a:r>
              <a:rPr lang="ar-AE" sz="2400" b="1" dirty="0" smtClean="0"/>
              <a:t>           </a:t>
            </a:r>
            <a:r>
              <a:rPr lang="ar-AE" sz="2400" b="1" dirty="0" smtClean="0">
                <a:solidFill>
                  <a:srgbClr val="C00000"/>
                </a:solidFill>
              </a:rPr>
              <a:t>-</a:t>
            </a:r>
            <a:r>
              <a:rPr lang="ar-AE" sz="2400" b="1" dirty="0" smtClean="0"/>
              <a:t> تنظيم وترتيب معلوماته المجمعة بشكل منطقي وعملي.</a:t>
            </a:r>
          </a:p>
          <a:p>
            <a:pPr algn="just" rtl="1"/>
            <a:endParaRPr lang="ar-AE" sz="900" b="1" dirty="0" smtClean="0"/>
          </a:p>
          <a:p>
            <a:pPr algn="just" rtl="1">
              <a:lnSpc>
                <a:spcPct val="150000"/>
              </a:lnSpc>
            </a:pPr>
            <a:r>
              <a:rPr lang="ar-AE" sz="2400" b="1" dirty="0" smtClean="0"/>
              <a:t>7) تجرد الباحث علمياً: أي أن يكون موضوعياً في كتابته وبحثه.</a:t>
            </a:r>
            <a:endParaRPr lang="en-US" sz="2400" b="1"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16</a:t>
            </a:fld>
            <a:endParaRPr lang="en-US" dirty="0"/>
          </a:p>
        </p:txBody>
      </p:sp>
    </p:spTree>
    <p:extLst>
      <p:ext uri="{BB962C8B-B14F-4D97-AF65-F5344CB8AC3E}">
        <p14:creationId xmlns:p14="http://schemas.microsoft.com/office/powerpoint/2010/main" val="3446228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571481"/>
            <a:ext cx="7858180" cy="1000132"/>
          </a:xfrm>
        </p:spPr>
        <p:txBody>
          <a:bodyPr/>
          <a:lstStyle/>
          <a:p>
            <a:r>
              <a:rPr lang="ar-JO" b="1" dirty="0" smtClean="0">
                <a:solidFill>
                  <a:srgbClr val="FF0000"/>
                </a:solidFill>
              </a:rPr>
              <a:t> </a:t>
            </a:r>
            <a:r>
              <a:rPr lang="ar-JO" b="1" dirty="0" smtClean="0">
                <a:solidFill>
                  <a:srgbClr val="002060"/>
                </a:solidFill>
              </a:rPr>
              <a:t>أنواع البحوث</a:t>
            </a:r>
            <a:endParaRPr lang="ar-JO" b="1" dirty="0">
              <a:solidFill>
                <a:srgbClr val="002060"/>
              </a:solidFill>
            </a:endParaRPr>
          </a:p>
        </p:txBody>
      </p:sp>
      <p:sp>
        <p:nvSpPr>
          <p:cNvPr id="3" name="عنوان فرعي 2"/>
          <p:cNvSpPr>
            <a:spLocks noGrp="1"/>
          </p:cNvSpPr>
          <p:nvPr>
            <p:ph type="subTitle" idx="1"/>
          </p:nvPr>
        </p:nvSpPr>
        <p:spPr>
          <a:xfrm>
            <a:off x="714348" y="1714488"/>
            <a:ext cx="7786742" cy="4714908"/>
          </a:xfrm>
        </p:spPr>
        <p:txBody>
          <a:bodyPr>
            <a:normAutofit/>
          </a:bodyPr>
          <a:lstStyle/>
          <a:p>
            <a:pPr marL="457200" indent="-457200" algn="just">
              <a:buFont typeface="Arial" charset="0"/>
              <a:buChar char="•"/>
            </a:pPr>
            <a:r>
              <a:rPr lang="ar-JO" b="1" dirty="0" smtClean="0">
                <a:solidFill>
                  <a:srgbClr val="FF0000"/>
                </a:solidFill>
              </a:rPr>
              <a:t>أنواع البحوث من حيث جهات تنفيذها </a:t>
            </a:r>
            <a:r>
              <a:rPr lang="ar-JO" b="1" dirty="0" smtClean="0">
                <a:solidFill>
                  <a:schemeClr val="tx1"/>
                </a:solidFill>
              </a:rPr>
              <a:t>:</a:t>
            </a:r>
            <a:endParaRPr lang="en-US" b="1" dirty="0" smtClean="0">
              <a:solidFill>
                <a:schemeClr val="tx1"/>
              </a:solidFill>
            </a:endParaRPr>
          </a:p>
          <a:p>
            <a:pPr algn="just"/>
            <a:endParaRPr lang="ar-JO" b="1" dirty="0" smtClean="0">
              <a:solidFill>
                <a:schemeClr val="tx1"/>
              </a:solidFill>
            </a:endParaRPr>
          </a:p>
          <a:p>
            <a:pPr algn="just"/>
            <a:r>
              <a:rPr lang="en-US" b="1" dirty="0" smtClean="0">
                <a:solidFill>
                  <a:srgbClr val="FF0000"/>
                </a:solidFill>
              </a:rPr>
              <a:t>1</a:t>
            </a:r>
            <a:r>
              <a:rPr lang="ar-JO" b="1" dirty="0" smtClean="0">
                <a:solidFill>
                  <a:srgbClr val="FF0000"/>
                </a:solidFill>
              </a:rPr>
              <a:t>- البحوث الأساسية : </a:t>
            </a:r>
            <a:r>
              <a:rPr lang="ar-JO" dirty="0" smtClean="0">
                <a:solidFill>
                  <a:schemeClr val="tx1"/>
                </a:solidFill>
              </a:rPr>
              <a:t>وهي بحوث نظرية ، ونتائج هذه البحوث ترتبط بالمعرفة السابقة في حق</a:t>
            </a:r>
            <a:r>
              <a:rPr lang="ar-AE" dirty="0" smtClean="0">
                <a:solidFill>
                  <a:schemeClr val="tx1"/>
                </a:solidFill>
              </a:rPr>
              <a:t>ل</a:t>
            </a:r>
            <a:r>
              <a:rPr lang="ar-JO" dirty="0" smtClean="0">
                <a:solidFill>
                  <a:schemeClr val="tx1"/>
                </a:solidFill>
              </a:rPr>
              <a:t> التخصص ، هدفها الحصول على المعرفة بحد ذاتها ، وحصيلة هذا النوع إيجاد أو توليد نظريات أو تعميمات ، أو تحديد علاقة بين الظواهر .</a:t>
            </a:r>
            <a:endParaRPr lang="ar-JO" b="1" dirty="0">
              <a:solidFill>
                <a:schemeClr val="tx1"/>
              </a:solidFill>
            </a:endParaRPr>
          </a:p>
        </p:txBody>
      </p:sp>
      <p:sp>
        <p:nvSpPr>
          <p:cNvPr id="4" name="Slide Number Placeholder 3"/>
          <p:cNvSpPr>
            <a:spLocks noGrp="1"/>
          </p:cNvSpPr>
          <p:nvPr>
            <p:ph type="sldNum" sz="quarter" idx="12"/>
          </p:nvPr>
        </p:nvSpPr>
        <p:spPr>
          <a:xfrm>
            <a:off x="457200" y="6356350"/>
            <a:ext cx="2133600" cy="365125"/>
          </a:xfrm>
        </p:spPr>
        <p:txBody>
          <a:bodyPr/>
          <a:lstStyle/>
          <a:p>
            <a:fld id="{AAB71B57-FC95-44B7-B5AD-0946EFCA4FA7}" type="slidenum">
              <a:rPr lang="en-US" smtClean="0"/>
              <a:pPr/>
              <a:t>17</a:t>
            </a:fld>
            <a:endParaRPr lang="en-US" dirty="0"/>
          </a:p>
        </p:txBody>
      </p:sp>
    </p:spTree>
    <p:extLst>
      <p:ext uri="{BB962C8B-B14F-4D97-AF65-F5344CB8AC3E}">
        <p14:creationId xmlns:p14="http://schemas.microsoft.com/office/powerpoint/2010/main" val="1175332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714356"/>
            <a:ext cx="8401080" cy="5715040"/>
          </a:xfrm>
        </p:spPr>
        <p:txBody>
          <a:bodyPr>
            <a:normAutofit fontScale="92500" lnSpcReduction="20000"/>
          </a:bodyPr>
          <a:lstStyle/>
          <a:p>
            <a:pPr>
              <a:buNone/>
            </a:pPr>
            <a:r>
              <a:rPr lang="en-US" b="1" dirty="0" smtClean="0"/>
              <a:t>2</a:t>
            </a:r>
            <a:r>
              <a:rPr lang="ar-JO" b="1" dirty="0" smtClean="0"/>
              <a:t>- </a:t>
            </a:r>
            <a:r>
              <a:rPr lang="ar-JO" b="1" dirty="0" smtClean="0">
                <a:solidFill>
                  <a:srgbClr val="FF0000"/>
                </a:solidFill>
              </a:rPr>
              <a:t>البحوث التطبيقية </a:t>
            </a:r>
            <a:r>
              <a:rPr lang="ar-JO" b="1" dirty="0" smtClean="0"/>
              <a:t>: </a:t>
            </a:r>
          </a:p>
          <a:p>
            <a:pPr>
              <a:buNone/>
            </a:pPr>
            <a:r>
              <a:rPr lang="ar-JO" dirty="0" smtClean="0"/>
              <a:t>- يتم تنفيذ البحث التطبيقي في ممارسات شائعة ، ويكون غالبًا في موضوعات الهندسة أو الطب .</a:t>
            </a:r>
          </a:p>
          <a:p>
            <a:pPr>
              <a:buFontTx/>
              <a:buChar char="-"/>
            </a:pPr>
            <a:r>
              <a:rPr lang="ar-JO" dirty="0" smtClean="0"/>
              <a:t>هدفه إنتاج معرفة مناسبة بغرض حل مشكلة ما .</a:t>
            </a:r>
          </a:p>
          <a:p>
            <a:pPr>
              <a:buFontTx/>
              <a:buChar char="-"/>
            </a:pPr>
            <a:r>
              <a:rPr lang="ar-JO" dirty="0"/>
              <a:t> </a:t>
            </a:r>
            <a:r>
              <a:rPr lang="ar-JO" dirty="0" smtClean="0"/>
              <a:t>يختبر البحث التطبيقي النظريات العلمية وفوائدها في مجال معين .</a:t>
            </a:r>
          </a:p>
          <a:p>
            <a:pPr>
              <a:buNone/>
            </a:pPr>
            <a:r>
              <a:rPr lang="en-US" b="1" dirty="0" smtClean="0"/>
              <a:t>3</a:t>
            </a:r>
            <a:r>
              <a:rPr lang="ar-JO" b="1" dirty="0" smtClean="0"/>
              <a:t>- </a:t>
            </a:r>
            <a:r>
              <a:rPr lang="ar-JO" b="1" dirty="0" smtClean="0">
                <a:solidFill>
                  <a:srgbClr val="FF0000"/>
                </a:solidFill>
              </a:rPr>
              <a:t>البحوث التقويمية </a:t>
            </a:r>
            <a:r>
              <a:rPr lang="ar-JO" b="1" dirty="0" smtClean="0"/>
              <a:t>: </a:t>
            </a:r>
          </a:p>
          <a:p>
            <a:pPr>
              <a:buFontTx/>
              <a:buChar char="-"/>
            </a:pPr>
            <a:r>
              <a:rPr lang="ar-JO" dirty="0" smtClean="0"/>
              <a:t>يركز على ممارسة معينة مثل برنامج أو عملية أو منهج .</a:t>
            </a:r>
          </a:p>
          <a:p>
            <a:pPr>
              <a:buFontTx/>
              <a:buChar char="-"/>
            </a:pPr>
            <a:r>
              <a:rPr lang="ar-JO" dirty="0" smtClean="0"/>
              <a:t>يعمل على تقدير قيمة هذه الممارسة فيما إذا كانت ناجحة أم لا .</a:t>
            </a:r>
          </a:p>
          <a:p>
            <a:pPr>
              <a:buFontTx/>
              <a:buChar char="-"/>
            </a:pPr>
            <a:r>
              <a:rPr lang="ar-JO" dirty="0"/>
              <a:t> </a:t>
            </a:r>
            <a:r>
              <a:rPr lang="ar-JO" dirty="0" smtClean="0"/>
              <a:t>نتائج هذا النوع محددة بالموقع ، وقابليتها للتعميم محدودة ، لكنها ممكنة .</a:t>
            </a:r>
          </a:p>
          <a:p>
            <a:pPr>
              <a:buFontTx/>
              <a:buChar char="-"/>
            </a:pPr>
            <a:r>
              <a:rPr lang="ar-JO" dirty="0" smtClean="0"/>
              <a:t>تضيف المعرفة في ممارسة معينة وتُثير عناوين أخرى لبحوث جديدة .</a:t>
            </a:r>
            <a:endParaRPr lang="ar-JO"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18</a:t>
            </a:fld>
            <a:endParaRPr lang="en-US" dirty="0"/>
          </a:p>
        </p:txBody>
      </p:sp>
    </p:spTree>
    <p:extLst>
      <p:ext uri="{BB962C8B-B14F-4D97-AF65-F5344CB8AC3E}">
        <p14:creationId xmlns:p14="http://schemas.microsoft.com/office/powerpoint/2010/main" val="1499394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642918"/>
            <a:ext cx="8258204" cy="5715040"/>
          </a:xfrm>
        </p:spPr>
        <p:txBody>
          <a:bodyPr/>
          <a:lstStyle/>
          <a:p>
            <a:pPr algn="just">
              <a:buNone/>
            </a:pPr>
            <a:r>
              <a:rPr lang="ar-JO" b="1" dirty="0" smtClean="0">
                <a:solidFill>
                  <a:srgbClr val="FF0000"/>
                </a:solidFill>
              </a:rPr>
              <a:t>أنواع البحوث من حيث مناهجها </a:t>
            </a:r>
            <a:r>
              <a:rPr lang="ar-JO" b="1" dirty="0" smtClean="0"/>
              <a:t>: </a:t>
            </a:r>
          </a:p>
          <a:p>
            <a:pPr algn="just">
              <a:buNone/>
            </a:pPr>
            <a:r>
              <a:rPr lang="en-US" b="1" dirty="0" smtClean="0"/>
              <a:t>1</a:t>
            </a:r>
            <a:r>
              <a:rPr lang="ar-JO" b="1" dirty="0" smtClean="0"/>
              <a:t>- </a:t>
            </a:r>
            <a:r>
              <a:rPr lang="ar-JO" b="1" dirty="0" smtClean="0">
                <a:solidFill>
                  <a:srgbClr val="FF0000"/>
                </a:solidFill>
              </a:rPr>
              <a:t>البحوث الوثائقية </a:t>
            </a:r>
            <a:r>
              <a:rPr lang="ar-JO" b="1" dirty="0" smtClean="0"/>
              <a:t>: </a:t>
            </a:r>
            <a:r>
              <a:rPr lang="ar-JO" dirty="0" smtClean="0"/>
              <a:t>هي التي تعتمد في جمع معلوماتها على المصادر والوثائق المطبوعة وغير المطبوعة ، مثل الكتب ، الدوريات، النشرات والتقارير، والوثائق الإدارية والتاريخية والمواد السمعية والبصرية .</a:t>
            </a:r>
          </a:p>
          <a:p>
            <a:pPr algn="just">
              <a:buFont typeface="Arial" charset="0"/>
              <a:buChar char="•"/>
            </a:pPr>
            <a:r>
              <a:rPr lang="ar-JO" b="1" dirty="0" smtClean="0"/>
              <a:t>ومن أهم أنواع هذه البحوث : </a:t>
            </a:r>
          </a:p>
          <a:p>
            <a:pPr algn="just">
              <a:buNone/>
            </a:pPr>
            <a:r>
              <a:rPr lang="ar-JO" b="1" dirty="0" smtClean="0"/>
              <a:t>أ – </a:t>
            </a:r>
            <a:r>
              <a:rPr lang="ar-JO" dirty="0" smtClean="0"/>
              <a:t>بحوث المنهج الإحصائي .</a:t>
            </a:r>
          </a:p>
          <a:p>
            <a:pPr algn="just">
              <a:buNone/>
            </a:pPr>
            <a:r>
              <a:rPr lang="ar-JO" b="1" dirty="0" smtClean="0"/>
              <a:t>ب – </a:t>
            </a:r>
            <a:r>
              <a:rPr lang="ar-JO" dirty="0" smtClean="0"/>
              <a:t>بحوث المنهج التاريخي .</a:t>
            </a:r>
          </a:p>
          <a:p>
            <a:pPr algn="just">
              <a:buNone/>
            </a:pPr>
            <a:r>
              <a:rPr lang="ar-JO" b="1" dirty="0" smtClean="0"/>
              <a:t>ج – </a:t>
            </a:r>
            <a:r>
              <a:rPr lang="ar-JO" dirty="0" smtClean="0"/>
              <a:t>بحوث المنهج التحليلي ( المضمون ، المحتوى ) .</a:t>
            </a:r>
            <a:endParaRPr lang="ar-JO"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19</a:t>
            </a:fld>
            <a:endParaRPr lang="en-US" dirty="0"/>
          </a:p>
        </p:txBody>
      </p:sp>
    </p:spTree>
    <p:extLst>
      <p:ext uri="{BB962C8B-B14F-4D97-AF65-F5344CB8AC3E}">
        <p14:creationId xmlns:p14="http://schemas.microsoft.com/office/powerpoint/2010/main" val="206805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a:solidFill>
                  <a:srgbClr val="FF0000"/>
                </a:solidFill>
              </a:rPr>
              <a:t>مفاهيم وخصائص البحث العلمي</a:t>
            </a:r>
            <a:endParaRPr lang="en-US"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62000" y="1560710"/>
            <a:ext cx="3276600" cy="4829573"/>
          </a:xfrm>
        </p:spPr>
      </p:pic>
      <p:sp>
        <p:nvSpPr>
          <p:cNvPr id="4" name="Content Placeholder 3"/>
          <p:cNvSpPr>
            <a:spLocks noGrp="1"/>
          </p:cNvSpPr>
          <p:nvPr>
            <p:ph sz="half" idx="2"/>
          </p:nvPr>
        </p:nvSpPr>
        <p:spPr/>
        <p:txBody>
          <a:bodyPr>
            <a:normAutofit/>
          </a:bodyPr>
          <a:lstStyle/>
          <a:p>
            <a:r>
              <a:rPr lang="ar-AE" sz="6000" dirty="0" smtClean="0"/>
              <a:t>21 – 26</a:t>
            </a:r>
          </a:p>
          <a:p>
            <a:r>
              <a:rPr lang="ar-AE" sz="6000" dirty="0" smtClean="0"/>
              <a:t>29 – 30</a:t>
            </a:r>
          </a:p>
          <a:p>
            <a:r>
              <a:rPr lang="ar-AE" sz="6000" dirty="0" smtClean="0"/>
              <a:t>34 - 49</a:t>
            </a:r>
            <a:endParaRPr lang="en-US" sz="6000" dirty="0"/>
          </a:p>
        </p:txBody>
      </p:sp>
      <p:sp>
        <p:nvSpPr>
          <p:cNvPr id="5" name="Slide Number Placeholder 4"/>
          <p:cNvSpPr>
            <a:spLocks noGrp="1"/>
          </p:cNvSpPr>
          <p:nvPr>
            <p:ph type="sldNum" sz="quarter" idx="12"/>
          </p:nvPr>
        </p:nvSpPr>
        <p:spPr/>
        <p:txBody>
          <a:bodyPr/>
          <a:lstStyle/>
          <a:p>
            <a:fld id="{AAB71B57-FC95-44B7-B5AD-0946EFCA4FA7}" type="slidenum">
              <a:rPr lang="en-US" smtClean="0"/>
              <a:pPr/>
              <a:t>2</a:t>
            </a:fld>
            <a:endParaRPr lang="en-US" dirty="0"/>
          </a:p>
        </p:txBody>
      </p:sp>
    </p:spTree>
    <p:extLst>
      <p:ext uri="{BB962C8B-B14F-4D97-AF65-F5344CB8AC3E}">
        <p14:creationId xmlns:p14="http://schemas.microsoft.com/office/powerpoint/2010/main" val="2022636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714356"/>
            <a:ext cx="8186766" cy="5411807"/>
          </a:xfrm>
        </p:spPr>
        <p:txBody>
          <a:bodyPr/>
          <a:lstStyle/>
          <a:p>
            <a:pPr algn="just">
              <a:buNone/>
            </a:pPr>
            <a:r>
              <a:rPr lang="en-US" b="1" dirty="0" smtClean="0"/>
              <a:t>2</a:t>
            </a:r>
            <a:r>
              <a:rPr lang="ar-JO" b="1" dirty="0" smtClean="0"/>
              <a:t>- </a:t>
            </a:r>
            <a:r>
              <a:rPr lang="ar-JO" b="1" dirty="0" smtClean="0">
                <a:solidFill>
                  <a:srgbClr val="FF0000"/>
                </a:solidFill>
              </a:rPr>
              <a:t>البحوث </a:t>
            </a:r>
            <a:r>
              <a:rPr lang="ar-JO" b="1" dirty="0">
                <a:solidFill>
                  <a:srgbClr val="FF0000"/>
                </a:solidFill>
              </a:rPr>
              <a:t>الميدانية </a:t>
            </a:r>
            <a:r>
              <a:rPr lang="ar-JO" b="1" dirty="0" smtClean="0"/>
              <a:t>: </a:t>
            </a:r>
            <a:r>
              <a:rPr lang="ar-JO" dirty="0" smtClean="0"/>
              <a:t>هي البحوث التي تنفذ عن طريق جمع المعلومات عن مؤسسات أو وحدات إدارية أو تجمعات بشرية معنية بالدراسة بشكل مباشر ، وتستخدم الاستبيان والاستقصاء أو المقابلة أو الملاحظة المباشرة لجمع هذه المعلومات .</a:t>
            </a:r>
          </a:p>
          <a:p>
            <a:pPr algn="just">
              <a:buNone/>
            </a:pPr>
            <a:r>
              <a:rPr lang="ar-JO" b="1" dirty="0" smtClean="0"/>
              <a:t>ومن أهم هذه البحوث :</a:t>
            </a:r>
          </a:p>
          <a:p>
            <a:pPr algn="just">
              <a:buNone/>
            </a:pPr>
            <a:r>
              <a:rPr lang="ar-JO" b="1" dirty="0" smtClean="0"/>
              <a:t>أ – </a:t>
            </a:r>
            <a:r>
              <a:rPr lang="ar-JO" dirty="0" smtClean="0"/>
              <a:t>البحوث المسحية .</a:t>
            </a:r>
          </a:p>
          <a:p>
            <a:pPr algn="just">
              <a:buNone/>
            </a:pPr>
            <a:r>
              <a:rPr lang="ar-JO" b="1" dirty="0" smtClean="0"/>
              <a:t>ب- </a:t>
            </a:r>
            <a:r>
              <a:rPr lang="ar-JO" dirty="0" err="1" smtClean="0"/>
              <a:t>بحوث</a:t>
            </a:r>
            <a:r>
              <a:rPr lang="ar-JO" dirty="0" smtClean="0"/>
              <a:t> دراسة الحالة .</a:t>
            </a:r>
          </a:p>
          <a:p>
            <a:pPr algn="just">
              <a:buNone/>
            </a:pPr>
            <a:r>
              <a:rPr lang="ar-JO" b="1" dirty="0" smtClean="0"/>
              <a:t>ج- </a:t>
            </a:r>
            <a:r>
              <a:rPr lang="ar-JO" dirty="0" smtClean="0"/>
              <a:t>البحوث الوصفية .</a:t>
            </a:r>
            <a:endParaRPr lang="ar-JO"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20</a:t>
            </a:fld>
            <a:endParaRPr lang="en-US" dirty="0"/>
          </a:p>
        </p:txBody>
      </p:sp>
    </p:spTree>
    <p:extLst>
      <p:ext uri="{BB962C8B-B14F-4D97-AF65-F5344CB8AC3E}">
        <p14:creationId xmlns:p14="http://schemas.microsoft.com/office/powerpoint/2010/main" val="3448280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642918"/>
            <a:ext cx="8258204" cy="5483245"/>
          </a:xfrm>
        </p:spPr>
        <p:txBody>
          <a:bodyPr>
            <a:normAutofit/>
          </a:bodyPr>
          <a:lstStyle/>
          <a:p>
            <a:pPr algn="just">
              <a:buNone/>
            </a:pPr>
            <a:r>
              <a:rPr lang="en-US" b="1" dirty="0" smtClean="0"/>
              <a:t>3</a:t>
            </a:r>
            <a:r>
              <a:rPr lang="ar-JO" b="1" dirty="0" smtClean="0"/>
              <a:t>- </a:t>
            </a:r>
            <a:r>
              <a:rPr lang="ar-JO" b="1" dirty="0" smtClean="0">
                <a:solidFill>
                  <a:srgbClr val="FF0000"/>
                </a:solidFill>
              </a:rPr>
              <a:t>البحوث التجريبية </a:t>
            </a:r>
            <a:r>
              <a:rPr lang="ar-JO" b="1" dirty="0" smtClean="0"/>
              <a:t>: </a:t>
            </a:r>
            <a:r>
              <a:rPr lang="ar-JO" dirty="0" smtClean="0"/>
              <a:t>وهي البحوث التي تجري في المختبرات العلمية ، ويحتاج هذا النوع إلى ثلاث أركان :</a:t>
            </a:r>
          </a:p>
          <a:p>
            <a:pPr algn="just">
              <a:buFont typeface="Arial" charset="0"/>
              <a:buChar char="•"/>
            </a:pPr>
            <a:r>
              <a:rPr lang="ar-JO" dirty="0" smtClean="0"/>
              <a:t>المواد الأولية التي تجري عليها التجارب .</a:t>
            </a:r>
          </a:p>
          <a:p>
            <a:pPr algn="just">
              <a:buFont typeface="Arial" charset="0"/>
              <a:buChar char="•"/>
            </a:pPr>
            <a:r>
              <a:rPr lang="ar-JO" dirty="0" smtClean="0"/>
              <a:t>الأجهزة والمعدات المطلوبة .</a:t>
            </a:r>
          </a:p>
          <a:p>
            <a:pPr algn="just">
              <a:buFont typeface="Arial" charset="0"/>
              <a:buChar char="•"/>
            </a:pPr>
            <a:r>
              <a:rPr lang="ar-JO" dirty="0" smtClean="0"/>
              <a:t>الباحثين المختصين ومساعديهم .</a:t>
            </a:r>
          </a:p>
          <a:p>
            <a:pPr algn="just">
              <a:buNone/>
            </a:pPr>
            <a:endParaRPr lang="ar-JO" sz="800" dirty="0"/>
          </a:p>
          <a:p>
            <a:pPr algn="just">
              <a:buNone/>
            </a:pPr>
            <a:r>
              <a:rPr lang="ar-JO" b="1" dirty="0" smtClean="0"/>
              <a:t>أهم أنواع هذه البحوث :</a:t>
            </a:r>
          </a:p>
          <a:p>
            <a:pPr algn="just">
              <a:buNone/>
            </a:pPr>
            <a:r>
              <a:rPr lang="ar-JO" b="1" dirty="0" smtClean="0"/>
              <a:t>أ – </a:t>
            </a:r>
            <a:r>
              <a:rPr lang="ar-JO" dirty="0" smtClean="0"/>
              <a:t>بحوث العلوم التطبيقية .</a:t>
            </a:r>
          </a:p>
          <a:p>
            <a:pPr algn="just">
              <a:buNone/>
            </a:pPr>
            <a:r>
              <a:rPr lang="ar-JO" b="1" dirty="0" smtClean="0"/>
              <a:t>ب – </a:t>
            </a:r>
            <a:r>
              <a:rPr lang="ar-JO" dirty="0" smtClean="0"/>
              <a:t>بحوث العلوم الصرفة ( البحتة ) .</a:t>
            </a:r>
          </a:p>
          <a:p>
            <a:pPr algn="just">
              <a:buNone/>
            </a:pPr>
            <a:r>
              <a:rPr lang="ar-JO" b="1" dirty="0" smtClean="0"/>
              <a:t>ج – </a:t>
            </a:r>
            <a:r>
              <a:rPr lang="ar-JO" dirty="0" smtClean="0"/>
              <a:t>بحوث العلوم الإنسانية .</a:t>
            </a:r>
            <a:endParaRPr lang="ar-JO"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21</a:t>
            </a:fld>
            <a:endParaRPr lang="en-US" dirty="0"/>
          </a:p>
        </p:txBody>
      </p:sp>
    </p:spTree>
    <p:extLst>
      <p:ext uri="{BB962C8B-B14F-4D97-AF65-F5344CB8AC3E}">
        <p14:creationId xmlns:p14="http://schemas.microsoft.com/office/powerpoint/2010/main" val="255039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642918"/>
            <a:ext cx="8258204" cy="5715040"/>
          </a:xfrm>
        </p:spPr>
        <p:txBody>
          <a:bodyPr>
            <a:normAutofit fontScale="92500"/>
          </a:bodyPr>
          <a:lstStyle/>
          <a:p>
            <a:pPr algn="just"/>
            <a:r>
              <a:rPr lang="ar-JO" b="1" dirty="0" smtClean="0"/>
              <a:t>وهناك تصنيف آخر للبحوث حسب مناهجها ، بحيث تقسم إلى :</a:t>
            </a:r>
          </a:p>
          <a:p>
            <a:pPr algn="just">
              <a:buNone/>
            </a:pPr>
            <a:r>
              <a:rPr lang="en-US" b="1" dirty="0" smtClean="0"/>
              <a:t>1</a:t>
            </a:r>
            <a:r>
              <a:rPr lang="ar-JO" b="1" dirty="0" smtClean="0"/>
              <a:t>- </a:t>
            </a:r>
            <a:r>
              <a:rPr lang="ar-JO" b="1" dirty="0" smtClean="0">
                <a:solidFill>
                  <a:srgbClr val="FF0000"/>
                </a:solidFill>
              </a:rPr>
              <a:t>البحوث الكمية </a:t>
            </a:r>
            <a:r>
              <a:rPr lang="ar-JO" b="1" dirty="0" smtClean="0"/>
              <a:t>: </a:t>
            </a:r>
          </a:p>
          <a:p>
            <a:pPr algn="just"/>
            <a:r>
              <a:rPr lang="ar-JO" dirty="0" smtClean="0"/>
              <a:t>هي البحوث العلمية التي تفترض وجود حقائق اجتماعية، معزولة عن مشاعر ومعتقدات الأفراد .</a:t>
            </a:r>
          </a:p>
          <a:p>
            <a:pPr algn="just"/>
            <a:r>
              <a:rPr lang="ar-JO" dirty="0" smtClean="0"/>
              <a:t>وتعتمد هذه البحوث على الأساليب الإحصائية في جمع البيانات والمعلومات وتحليلها .</a:t>
            </a:r>
          </a:p>
          <a:p>
            <a:pPr algn="just">
              <a:buNone/>
            </a:pPr>
            <a:r>
              <a:rPr lang="en-US" b="1" dirty="0" smtClean="0"/>
              <a:t>2 </a:t>
            </a:r>
            <a:r>
              <a:rPr lang="ar-JO" b="1" dirty="0" smtClean="0"/>
              <a:t>– </a:t>
            </a:r>
            <a:r>
              <a:rPr lang="ar-JO" b="1" dirty="0" smtClean="0">
                <a:solidFill>
                  <a:srgbClr val="FF0000"/>
                </a:solidFill>
              </a:rPr>
              <a:t>البحوث النوعية </a:t>
            </a:r>
            <a:r>
              <a:rPr lang="ar-JO" b="1" dirty="0" smtClean="0"/>
              <a:t>: </a:t>
            </a:r>
          </a:p>
          <a:p>
            <a:pPr algn="just">
              <a:buNone/>
            </a:pPr>
            <a:r>
              <a:rPr lang="ar-JO" b="1" dirty="0" smtClean="0"/>
              <a:t>* </a:t>
            </a:r>
            <a:r>
              <a:rPr lang="ar-JO" dirty="0" smtClean="0"/>
              <a:t>هي بحوث علمية تفترض وجود حقائق وظواهر اجتماعية يتم بناءها من خلال وجهات نظر الأفراد والجماعات المشاركة في البحث .</a:t>
            </a:r>
          </a:p>
          <a:p>
            <a:pPr algn="just">
              <a:buNone/>
            </a:pPr>
            <a:r>
              <a:rPr lang="ar-JO" b="1" dirty="0" smtClean="0"/>
              <a:t>*</a:t>
            </a:r>
            <a:r>
              <a:rPr lang="ar-JO" dirty="0" smtClean="0"/>
              <a:t> يتوجه الباحث في هذا النوع إلى عينة مقصودة في جمع البيانات .</a:t>
            </a:r>
            <a:endParaRPr lang="ar-JO"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22</a:t>
            </a:fld>
            <a:endParaRPr lang="en-US" dirty="0"/>
          </a:p>
        </p:txBody>
      </p:sp>
    </p:spTree>
    <p:extLst>
      <p:ext uri="{BB962C8B-B14F-4D97-AF65-F5344CB8AC3E}">
        <p14:creationId xmlns:p14="http://schemas.microsoft.com/office/powerpoint/2010/main" val="3039823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71480"/>
            <a:ext cx="8329642" cy="5857916"/>
          </a:xfrm>
        </p:spPr>
        <p:txBody>
          <a:bodyPr>
            <a:noAutofit/>
          </a:bodyPr>
          <a:lstStyle/>
          <a:p>
            <a:pPr algn="just">
              <a:buNone/>
            </a:pPr>
            <a:r>
              <a:rPr lang="ar-JO" sz="3600" b="1" dirty="0" smtClean="0">
                <a:solidFill>
                  <a:srgbClr val="FF0000"/>
                </a:solidFill>
              </a:rPr>
              <a:t>*</a:t>
            </a:r>
            <a:r>
              <a:rPr lang="ar-JO" sz="3600" dirty="0" smtClean="0"/>
              <a:t> </a:t>
            </a:r>
            <a:r>
              <a:rPr lang="ar-JO" sz="3600" dirty="0">
                <a:solidFill>
                  <a:srgbClr val="FF0000"/>
                </a:solidFill>
              </a:rPr>
              <a:t>البحوث النوعية </a:t>
            </a:r>
            <a:r>
              <a:rPr lang="ar-AE" sz="3600" dirty="0" smtClean="0">
                <a:solidFill>
                  <a:srgbClr val="FF0000"/>
                </a:solidFill>
              </a:rPr>
              <a:t>:</a:t>
            </a:r>
          </a:p>
          <a:p>
            <a:pPr algn="just">
              <a:buNone/>
            </a:pPr>
            <a:r>
              <a:rPr lang="ar-JO" sz="3600" dirty="0" smtClean="0"/>
              <a:t>يستخدم الباحث أدوات فعالة غير محكمة البناء في جمع البيانات، مثل الملاحظة، المشاركة، والمقابلات المعمقة ، والوثائق والسجلات الأولية المرتبطة بالموضوع .</a:t>
            </a:r>
          </a:p>
          <a:p>
            <a:pPr algn="just">
              <a:buNone/>
            </a:pPr>
            <a:r>
              <a:rPr lang="ar-JO" sz="3600" b="1" dirty="0" smtClean="0">
                <a:solidFill>
                  <a:srgbClr val="FF0000"/>
                </a:solidFill>
              </a:rPr>
              <a:t>*</a:t>
            </a:r>
            <a:r>
              <a:rPr lang="ar-JO" sz="3600" dirty="0" smtClean="0"/>
              <a:t> يكون دور الباحث فيها دوراً اجتماعياً متفاعلاً .</a:t>
            </a:r>
          </a:p>
          <a:p>
            <a:pPr algn="just">
              <a:buNone/>
            </a:pPr>
            <a:r>
              <a:rPr lang="ar-JO" sz="3600" b="1" dirty="0" smtClean="0">
                <a:solidFill>
                  <a:srgbClr val="FF0000"/>
                </a:solidFill>
              </a:rPr>
              <a:t>*</a:t>
            </a:r>
            <a:r>
              <a:rPr lang="ar-JO" sz="3600" dirty="0" smtClean="0"/>
              <a:t> يعتمد الباحث في هذا النوع على الذاتية المنظبطة للابتعاد عن التحيز في جمع البيانات وتفسيرها .</a:t>
            </a:r>
          </a:p>
          <a:p>
            <a:pPr algn="just">
              <a:buNone/>
            </a:pPr>
            <a:r>
              <a:rPr lang="ar-JO" sz="3600" b="1" dirty="0" smtClean="0">
                <a:solidFill>
                  <a:srgbClr val="FF0000"/>
                </a:solidFill>
              </a:rPr>
              <a:t>*</a:t>
            </a:r>
            <a:r>
              <a:rPr lang="ar-JO" sz="3600" dirty="0" smtClean="0"/>
              <a:t> </a:t>
            </a:r>
            <a:r>
              <a:rPr lang="ar-JO" dirty="0" smtClean="0"/>
              <a:t>لا يهدف البحث النوعي إلى تعميم النتائج ، بل إلى توسيع نتائج الحالة المدروسة لاحتمالات الاستفادة منها في مواقف وحالات أخرى .</a:t>
            </a:r>
            <a:endParaRPr lang="ar-JO"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23</a:t>
            </a:fld>
            <a:endParaRPr lang="en-US" dirty="0"/>
          </a:p>
        </p:txBody>
      </p:sp>
    </p:spTree>
    <p:extLst>
      <p:ext uri="{BB962C8B-B14F-4D97-AF65-F5344CB8AC3E}">
        <p14:creationId xmlns:p14="http://schemas.microsoft.com/office/powerpoint/2010/main" val="806861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b="1" dirty="0" smtClean="0">
                <a:solidFill>
                  <a:srgbClr val="FF0000"/>
                </a:solidFill>
              </a:rPr>
              <a:t>الفروق بين البحوث الكمية والبحوث النوعية</a:t>
            </a:r>
            <a:endParaRPr lang="ar-JO" dirty="0">
              <a:solidFill>
                <a:srgbClr val="FF0000"/>
              </a:solidFill>
            </a:endParaRPr>
          </a:p>
        </p:txBody>
      </p:sp>
      <p:sp>
        <p:nvSpPr>
          <p:cNvPr id="3" name="عنصر نائب للنص 2"/>
          <p:cNvSpPr>
            <a:spLocks noGrp="1"/>
          </p:cNvSpPr>
          <p:nvPr>
            <p:ph type="body" idx="1"/>
          </p:nvPr>
        </p:nvSpPr>
        <p:spPr/>
        <p:txBody>
          <a:bodyPr>
            <a:normAutofit/>
          </a:bodyPr>
          <a:lstStyle/>
          <a:p>
            <a:pPr algn="ctr"/>
            <a:r>
              <a:rPr lang="ar-JO" sz="3200" dirty="0" smtClean="0">
                <a:solidFill>
                  <a:srgbClr val="FF0000"/>
                </a:solidFill>
              </a:rPr>
              <a:t>البحوث النوعية</a:t>
            </a:r>
            <a:endParaRPr lang="ar-JO" sz="3200" dirty="0">
              <a:solidFill>
                <a:srgbClr val="FF0000"/>
              </a:solidFill>
            </a:endParaRPr>
          </a:p>
        </p:txBody>
      </p:sp>
      <p:sp>
        <p:nvSpPr>
          <p:cNvPr id="4" name="عنصر نائب للمحتوى 3"/>
          <p:cNvSpPr>
            <a:spLocks noGrp="1"/>
          </p:cNvSpPr>
          <p:nvPr>
            <p:ph sz="half" idx="2"/>
          </p:nvPr>
        </p:nvSpPr>
        <p:spPr>
          <a:xfrm>
            <a:off x="285720" y="2143116"/>
            <a:ext cx="4214842" cy="4500593"/>
          </a:xfrm>
        </p:spPr>
        <p:txBody>
          <a:bodyPr>
            <a:noAutofit/>
          </a:bodyPr>
          <a:lstStyle/>
          <a:p>
            <a:pPr algn="just">
              <a:buNone/>
            </a:pPr>
            <a:r>
              <a:rPr lang="ar-JO" sz="2800" b="1" dirty="0" smtClean="0"/>
              <a:t>* المنطلقات : </a:t>
            </a:r>
            <a:r>
              <a:rPr lang="ar-JO" sz="2800" dirty="0" smtClean="0"/>
              <a:t>البحث النوعي يفترض وجود مؤثرات عدة ، يتم بناؤها اجتماعيًا من خلال وجهات نظر الأفراد والجماعات، فهناك دوافع (اجتماعية وثقافية وعرقية ودينية) تؤثر في مواقف الأفراد، لذا يؤمن الباحث النوعي أنه من الصعب استخدام أدوات ذات صدق وثبات لتفسير المشكلة أو الحالة المدروسة.</a:t>
            </a:r>
          </a:p>
          <a:p>
            <a:pPr algn="just">
              <a:buNone/>
            </a:pPr>
            <a:endParaRPr lang="ar-JO" sz="2800" dirty="0" smtClean="0"/>
          </a:p>
          <a:p>
            <a:pPr>
              <a:buNone/>
            </a:pPr>
            <a:endParaRPr lang="ar-JO" sz="2800" dirty="0"/>
          </a:p>
        </p:txBody>
      </p:sp>
      <p:sp>
        <p:nvSpPr>
          <p:cNvPr id="5" name="عنصر نائب للنص 4"/>
          <p:cNvSpPr>
            <a:spLocks noGrp="1"/>
          </p:cNvSpPr>
          <p:nvPr>
            <p:ph type="body" sz="quarter" idx="3"/>
          </p:nvPr>
        </p:nvSpPr>
        <p:spPr/>
        <p:txBody>
          <a:bodyPr/>
          <a:lstStyle/>
          <a:p>
            <a:pPr algn="ctr"/>
            <a:r>
              <a:rPr lang="ar-JO" dirty="0" smtClean="0"/>
              <a:t> </a:t>
            </a:r>
            <a:r>
              <a:rPr lang="ar-JO" sz="3200" dirty="0" smtClean="0">
                <a:solidFill>
                  <a:srgbClr val="FF0000"/>
                </a:solidFill>
              </a:rPr>
              <a:t>البحوث الكمية </a:t>
            </a:r>
            <a:endParaRPr lang="ar-JO" sz="3200" dirty="0">
              <a:solidFill>
                <a:srgbClr val="FF0000"/>
              </a:solidFill>
            </a:endParaRPr>
          </a:p>
        </p:txBody>
      </p:sp>
      <p:sp>
        <p:nvSpPr>
          <p:cNvPr id="6" name="عنصر نائب للمحتوى 5"/>
          <p:cNvSpPr>
            <a:spLocks noGrp="1"/>
          </p:cNvSpPr>
          <p:nvPr>
            <p:ph sz="quarter" idx="4"/>
          </p:nvPr>
        </p:nvSpPr>
        <p:spPr/>
        <p:txBody>
          <a:bodyPr>
            <a:normAutofit/>
          </a:bodyPr>
          <a:lstStyle/>
          <a:p>
            <a:pPr algn="just">
              <a:buNone/>
            </a:pPr>
            <a:r>
              <a:rPr lang="ar-JO" sz="2800" b="1" dirty="0" smtClean="0"/>
              <a:t>* المنطلقات : </a:t>
            </a:r>
            <a:r>
              <a:rPr lang="ar-JO" sz="2800" dirty="0" smtClean="0"/>
              <a:t>يتبنى البحث الكمي نظرة تفترض وجود حقائق اجتماعية موضوعية معزولة عن مشاعر ومعتقدات الأفراد ، ويتم قياسها بأدوات تتوفر فيها الصدق والثبات .</a:t>
            </a:r>
          </a:p>
          <a:p>
            <a:pPr algn="just">
              <a:buNone/>
            </a:pPr>
            <a:endParaRPr lang="ar-JO" sz="2800" dirty="0"/>
          </a:p>
        </p:txBody>
      </p:sp>
      <p:sp>
        <p:nvSpPr>
          <p:cNvPr id="7" name="Slide Number Placeholder 6"/>
          <p:cNvSpPr>
            <a:spLocks noGrp="1"/>
          </p:cNvSpPr>
          <p:nvPr>
            <p:ph type="sldNum" sz="quarter" idx="12"/>
          </p:nvPr>
        </p:nvSpPr>
        <p:spPr/>
        <p:txBody>
          <a:bodyPr/>
          <a:lstStyle/>
          <a:p>
            <a:fld id="{AAB71B57-FC95-44B7-B5AD-0946EFCA4FA7}" type="slidenum">
              <a:rPr lang="en-US" smtClean="0"/>
              <a:pPr/>
              <a:t>24</a:t>
            </a:fld>
            <a:endParaRPr lang="en-US" dirty="0"/>
          </a:p>
        </p:txBody>
      </p:sp>
    </p:spTree>
    <p:extLst>
      <p:ext uri="{BB962C8B-B14F-4D97-AF65-F5344CB8AC3E}">
        <p14:creationId xmlns:p14="http://schemas.microsoft.com/office/powerpoint/2010/main" val="1754924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JO" b="1" dirty="0" smtClean="0"/>
              <a:t/>
            </a:r>
            <a:br>
              <a:rPr lang="ar-JO" b="1" dirty="0" smtClean="0"/>
            </a:br>
            <a:endParaRPr lang="ar-JO" dirty="0"/>
          </a:p>
        </p:txBody>
      </p:sp>
      <p:sp>
        <p:nvSpPr>
          <p:cNvPr id="3" name="عنصر نائب للمحتوى 2"/>
          <p:cNvSpPr>
            <a:spLocks noGrp="1"/>
          </p:cNvSpPr>
          <p:nvPr>
            <p:ph sz="half" idx="1"/>
          </p:nvPr>
        </p:nvSpPr>
        <p:spPr>
          <a:xfrm>
            <a:off x="500034" y="642918"/>
            <a:ext cx="4000528" cy="5454657"/>
          </a:xfrm>
        </p:spPr>
        <p:txBody>
          <a:bodyPr>
            <a:normAutofit/>
          </a:bodyPr>
          <a:lstStyle/>
          <a:p>
            <a:pPr algn="just">
              <a:buNone/>
            </a:pPr>
            <a:r>
              <a:rPr lang="ar-JO" b="1" dirty="0" smtClean="0">
                <a:solidFill>
                  <a:srgbClr val="FF0000"/>
                </a:solidFill>
              </a:rPr>
              <a:t>هدف البحث </a:t>
            </a:r>
            <a:r>
              <a:rPr lang="ar-JO" b="1" dirty="0" smtClean="0"/>
              <a:t>: </a:t>
            </a:r>
          </a:p>
          <a:p>
            <a:pPr algn="just"/>
            <a:r>
              <a:rPr lang="ar-JO" dirty="0" smtClean="0"/>
              <a:t>يهدف البحث النوعي إلى فهم الظاهرة </a:t>
            </a:r>
            <a:r>
              <a:rPr lang="ar-JO" dirty="0" err="1" smtClean="0"/>
              <a:t>الإجتماعية</a:t>
            </a:r>
            <a:r>
              <a:rPr lang="ar-JO" dirty="0" smtClean="0"/>
              <a:t> من منظور المشاركين أنفسهم من خلال معايشة الباحث لحياة أفراد عينة الدراسة .</a:t>
            </a:r>
          </a:p>
          <a:p>
            <a:pPr algn="just">
              <a:buNone/>
            </a:pPr>
            <a:endParaRPr lang="ar-JO" sz="2400" dirty="0" smtClean="0"/>
          </a:p>
          <a:p>
            <a:pPr algn="just"/>
            <a:r>
              <a:rPr lang="ar-JO" dirty="0" smtClean="0"/>
              <a:t>لا يهدف الباحث النوعي إلى تعميم نتائج بحثه ، بل يهدف إلى توسيع نتائج الحالة التي يدرسها التي قد تقود إلى مواقف وحالات مشابهة.</a:t>
            </a:r>
          </a:p>
          <a:p>
            <a:pPr algn="just">
              <a:buNone/>
            </a:pPr>
            <a:endParaRPr lang="ar-JO" dirty="0" smtClean="0"/>
          </a:p>
          <a:p>
            <a:pPr algn="just">
              <a:buNone/>
            </a:pPr>
            <a:endParaRPr lang="ar-JO" dirty="0"/>
          </a:p>
        </p:txBody>
      </p:sp>
      <p:sp>
        <p:nvSpPr>
          <p:cNvPr id="4" name="عنصر نائب للمحتوى 3"/>
          <p:cNvSpPr>
            <a:spLocks noGrp="1"/>
          </p:cNvSpPr>
          <p:nvPr>
            <p:ph sz="half" idx="2"/>
          </p:nvPr>
        </p:nvSpPr>
        <p:spPr>
          <a:xfrm>
            <a:off x="4643438" y="642918"/>
            <a:ext cx="4043362" cy="5483245"/>
          </a:xfrm>
        </p:spPr>
        <p:txBody>
          <a:bodyPr>
            <a:normAutofit/>
          </a:bodyPr>
          <a:lstStyle/>
          <a:p>
            <a:pPr algn="just">
              <a:buNone/>
            </a:pPr>
            <a:r>
              <a:rPr lang="ar-JO" b="1" dirty="0" smtClean="0">
                <a:solidFill>
                  <a:srgbClr val="FF0000"/>
                </a:solidFill>
              </a:rPr>
              <a:t>هدف البحث </a:t>
            </a:r>
            <a:r>
              <a:rPr lang="ar-JO" b="1" dirty="0" smtClean="0"/>
              <a:t>: </a:t>
            </a:r>
          </a:p>
          <a:p>
            <a:pPr algn="just"/>
            <a:r>
              <a:rPr lang="ar-JO" dirty="0" smtClean="0"/>
              <a:t>يهدف البحث الكمي إلى اخت</a:t>
            </a:r>
            <a:r>
              <a:rPr lang="ar-AE" dirty="0" smtClean="0"/>
              <a:t>ب</a:t>
            </a:r>
            <a:r>
              <a:rPr lang="ar-JO" dirty="0" smtClean="0"/>
              <a:t>ار بعض الفرضيات التي تتعلق بوصف واقع معين ، من خلال المتغيرات والبيانات المتوافرة ، لإيجاد علاقة ارتباطية أو سببية.</a:t>
            </a:r>
          </a:p>
          <a:p>
            <a:pPr algn="just"/>
            <a:r>
              <a:rPr lang="ar-JO" dirty="0" smtClean="0"/>
              <a:t>يهدف للتوصل إلى تعميمات تطبق على حالات أخرى.</a:t>
            </a:r>
          </a:p>
          <a:p>
            <a:pPr algn="just"/>
            <a:endParaRPr lang="ar-JO" dirty="0" smtClean="0"/>
          </a:p>
          <a:p>
            <a:pPr algn="just">
              <a:buNone/>
            </a:pPr>
            <a:endParaRPr lang="ar-JO" dirty="0"/>
          </a:p>
        </p:txBody>
      </p:sp>
      <p:sp>
        <p:nvSpPr>
          <p:cNvPr id="5" name="Slide Number Placeholder 4"/>
          <p:cNvSpPr>
            <a:spLocks noGrp="1"/>
          </p:cNvSpPr>
          <p:nvPr>
            <p:ph type="sldNum" sz="quarter" idx="12"/>
          </p:nvPr>
        </p:nvSpPr>
        <p:spPr/>
        <p:txBody>
          <a:bodyPr/>
          <a:lstStyle/>
          <a:p>
            <a:fld id="{AAB71B57-FC95-44B7-B5AD-0946EFCA4FA7}" type="slidenum">
              <a:rPr lang="en-US" smtClean="0"/>
              <a:pPr/>
              <a:t>25</a:t>
            </a:fld>
            <a:endParaRPr lang="en-US" dirty="0"/>
          </a:p>
        </p:txBody>
      </p:sp>
    </p:spTree>
    <p:extLst>
      <p:ext uri="{BB962C8B-B14F-4D97-AF65-F5344CB8AC3E}">
        <p14:creationId xmlns:p14="http://schemas.microsoft.com/office/powerpoint/2010/main" val="3007060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28596" y="642918"/>
            <a:ext cx="4067204" cy="5483245"/>
          </a:xfrm>
        </p:spPr>
        <p:txBody>
          <a:bodyPr>
            <a:normAutofit fontScale="92500" lnSpcReduction="20000"/>
          </a:bodyPr>
          <a:lstStyle/>
          <a:p>
            <a:pPr algn="just"/>
            <a:r>
              <a:rPr lang="ar-JO" sz="3200" b="1" dirty="0" smtClean="0">
                <a:solidFill>
                  <a:srgbClr val="FF0000"/>
                </a:solidFill>
              </a:rPr>
              <a:t>منهجية وإجراءات البحث </a:t>
            </a:r>
            <a:r>
              <a:rPr lang="ar-JO" sz="3200" b="1" dirty="0" smtClean="0"/>
              <a:t>: </a:t>
            </a:r>
            <a:r>
              <a:rPr lang="ar-JO" sz="3200" dirty="0" smtClean="0"/>
              <a:t>يكون البحث النوعي أكثر مرونة في تغيير خطوات أو إجراءات البحث، فقد يستخدم الباحث النوعي تصميمًا طارئًا خلال عملية جمع البيانات.</a:t>
            </a:r>
          </a:p>
          <a:p>
            <a:pPr algn="just">
              <a:buNone/>
            </a:pPr>
            <a:endParaRPr lang="ar-JO" sz="1100" b="1" dirty="0" smtClean="0"/>
          </a:p>
          <a:p>
            <a:pPr algn="just"/>
            <a:r>
              <a:rPr lang="ar-JO" sz="3200" b="1" dirty="0" smtClean="0">
                <a:solidFill>
                  <a:srgbClr val="FF0000"/>
                </a:solidFill>
              </a:rPr>
              <a:t>المعاينة والعينات </a:t>
            </a:r>
            <a:r>
              <a:rPr lang="ar-JO" sz="3200" b="1" dirty="0" smtClean="0"/>
              <a:t>: </a:t>
            </a:r>
            <a:r>
              <a:rPr lang="ar-JO" sz="3200" dirty="0" smtClean="0"/>
              <a:t>عينات البحث النوعي مقصودة وعدد أفراد الدراسة محدود ، لكنها توفر غزارة وافية في البيانات والمعلومات عن أفراد الدراسة المشاركين .</a:t>
            </a:r>
            <a:endParaRPr lang="ar-JO" sz="3200" b="1" dirty="0" smtClean="0"/>
          </a:p>
          <a:p>
            <a:pPr algn="just"/>
            <a:endParaRPr lang="ar-JO" sz="3200" b="1" dirty="0"/>
          </a:p>
        </p:txBody>
      </p:sp>
      <p:sp>
        <p:nvSpPr>
          <p:cNvPr id="4" name="عنصر نائب للمحتوى 3"/>
          <p:cNvSpPr>
            <a:spLocks noGrp="1"/>
          </p:cNvSpPr>
          <p:nvPr>
            <p:ph sz="half" idx="2"/>
          </p:nvPr>
        </p:nvSpPr>
        <p:spPr>
          <a:xfrm>
            <a:off x="4643438" y="642918"/>
            <a:ext cx="4043362" cy="5483245"/>
          </a:xfrm>
        </p:spPr>
        <p:txBody>
          <a:bodyPr>
            <a:normAutofit fontScale="92500" lnSpcReduction="20000"/>
          </a:bodyPr>
          <a:lstStyle/>
          <a:p>
            <a:pPr algn="just"/>
            <a:r>
              <a:rPr lang="ar-JO" sz="3200" b="1" dirty="0" smtClean="0">
                <a:solidFill>
                  <a:srgbClr val="FF0000"/>
                </a:solidFill>
              </a:rPr>
              <a:t>منهجية وإجراءات البحث </a:t>
            </a:r>
            <a:r>
              <a:rPr lang="ar-JO" sz="3200" b="1" dirty="0" smtClean="0"/>
              <a:t>: </a:t>
            </a:r>
            <a:r>
              <a:rPr lang="ar-JO" sz="3200" dirty="0" smtClean="0"/>
              <a:t>يجري البحث الكمي وفق إجراءات وخطوات متتابعة مخطط لها ومعدة إعداداً محكمًا ، بحيث يسترشد </a:t>
            </a:r>
            <a:r>
              <a:rPr lang="ar-JO" sz="3200" dirty="0" err="1" smtClean="0"/>
              <a:t>بها</a:t>
            </a:r>
            <a:r>
              <a:rPr lang="ar-JO" sz="3200" dirty="0" smtClean="0"/>
              <a:t> الباحث .</a:t>
            </a:r>
          </a:p>
          <a:p>
            <a:pPr algn="just"/>
            <a:endParaRPr lang="ar-JO" sz="3200" dirty="0" smtClean="0"/>
          </a:p>
          <a:p>
            <a:pPr algn="just"/>
            <a:r>
              <a:rPr lang="ar-JO" sz="3200" b="1" dirty="0" smtClean="0">
                <a:solidFill>
                  <a:srgbClr val="FF0000"/>
                </a:solidFill>
              </a:rPr>
              <a:t>المعاينة والعينات </a:t>
            </a:r>
            <a:r>
              <a:rPr lang="ar-JO" sz="3200" b="1" dirty="0" smtClean="0"/>
              <a:t>: </a:t>
            </a:r>
            <a:r>
              <a:rPr lang="ar-JO" sz="3200" dirty="0" smtClean="0"/>
              <a:t>عينات البحث الكمي تكون عشوائية ( أو احتمالية ) لتمثل مجتمع الدراسة ، ويكون عدد أفراد العينة كبير</a:t>
            </a:r>
            <a:r>
              <a:rPr lang="ar-AE" sz="3200" dirty="0" smtClean="0"/>
              <a:t>اً</a:t>
            </a:r>
            <a:r>
              <a:rPr lang="ar-JO" sz="3200" dirty="0" smtClean="0"/>
              <a:t> قياس</a:t>
            </a:r>
            <a:r>
              <a:rPr lang="ar-AE" sz="3200" dirty="0" smtClean="0"/>
              <a:t>اً</a:t>
            </a:r>
            <a:r>
              <a:rPr lang="ar-JO" sz="3200" dirty="0" smtClean="0"/>
              <a:t> بعينات البحث النوعي .</a:t>
            </a:r>
            <a:endParaRPr lang="ar-JO" sz="3200"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26</a:t>
            </a:fld>
            <a:endParaRPr lang="en-US" dirty="0"/>
          </a:p>
        </p:txBody>
      </p:sp>
    </p:spTree>
    <p:extLst>
      <p:ext uri="{BB962C8B-B14F-4D97-AF65-F5344CB8AC3E}">
        <p14:creationId xmlns:p14="http://schemas.microsoft.com/office/powerpoint/2010/main" val="3027185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571480"/>
            <a:ext cx="4038600" cy="5554683"/>
          </a:xfrm>
        </p:spPr>
        <p:txBody>
          <a:bodyPr>
            <a:noAutofit/>
          </a:bodyPr>
          <a:lstStyle/>
          <a:p>
            <a:r>
              <a:rPr lang="ar-JO" sz="3800" b="1" dirty="0" smtClean="0">
                <a:solidFill>
                  <a:srgbClr val="FF0000"/>
                </a:solidFill>
              </a:rPr>
              <a:t>جمع البيانات </a:t>
            </a:r>
            <a:r>
              <a:rPr lang="ar-JO" sz="3800" b="1" dirty="0" smtClean="0"/>
              <a:t>: </a:t>
            </a:r>
            <a:r>
              <a:rPr lang="ar-JO" sz="3800" dirty="0" smtClean="0"/>
              <a:t>يستخدم البحث النوعي :</a:t>
            </a:r>
          </a:p>
          <a:p>
            <a:pPr algn="just">
              <a:buFontTx/>
              <a:buChar char="-"/>
            </a:pPr>
            <a:r>
              <a:rPr lang="ar-JO" sz="3800" dirty="0" smtClean="0"/>
              <a:t>المقابلة المعمقة غير النمطية.</a:t>
            </a:r>
          </a:p>
          <a:p>
            <a:pPr>
              <a:buFontTx/>
              <a:buChar char="-"/>
            </a:pPr>
            <a:r>
              <a:rPr lang="ar-JO" sz="3800" dirty="0" smtClean="0"/>
              <a:t>الملاحظة المشاركة .</a:t>
            </a:r>
          </a:p>
          <a:p>
            <a:pPr>
              <a:buFontTx/>
              <a:buChar char="-"/>
            </a:pPr>
            <a:r>
              <a:rPr lang="ar-JO" sz="3800" dirty="0" smtClean="0"/>
              <a:t>الوثائق الرسمية والشخصية ذات العلاقة بأفراد الدراسة .</a:t>
            </a:r>
          </a:p>
          <a:p>
            <a:pPr>
              <a:buFontTx/>
              <a:buChar char="-"/>
            </a:pPr>
            <a:endParaRPr lang="ar-JO" sz="3800" dirty="0"/>
          </a:p>
        </p:txBody>
      </p:sp>
      <p:sp>
        <p:nvSpPr>
          <p:cNvPr id="4" name="عنصر نائب للمحتوى 3"/>
          <p:cNvSpPr>
            <a:spLocks noGrp="1"/>
          </p:cNvSpPr>
          <p:nvPr>
            <p:ph sz="half" idx="2"/>
          </p:nvPr>
        </p:nvSpPr>
        <p:spPr>
          <a:xfrm>
            <a:off x="4643438" y="571480"/>
            <a:ext cx="4043362" cy="5554683"/>
          </a:xfrm>
        </p:spPr>
        <p:txBody>
          <a:bodyPr>
            <a:noAutofit/>
          </a:bodyPr>
          <a:lstStyle/>
          <a:p>
            <a:pPr algn="just"/>
            <a:r>
              <a:rPr lang="ar-JO" sz="3600" b="1" dirty="0" smtClean="0">
                <a:solidFill>
                  <a:srgbClr val="FF0000"/>
                </a:solidFill>
              </a:rPr>
              <a:t>جمع البيانات </a:t>
            </a:r>
            <a:r>
              <a:rPr lang="ar-JO" sz="3600" b="1" dirty="0" smtClean="0"/>
              <a:t>: </a:t>
            </a:r>
            <a:r>
              <a:rPr lang="ar-JO" sz="3600" dirty="0" smtClean="0"/>
              <a:t>هناك عدة أدوات لجمع البيانات في البحث الكمي أهمها : </a:t>
            </a:r>
          </a:p>
          <a:p>
            <a:pPr>
              <a:buFontTx/>
              <a:buChar char="-"/>
            </a:pPr>
            <a:r>
              <a:rPr lang="ar-JO" sz="3600" dirty="0" smtClean="0"/>
              <a:t>الاستبيان .</a:t>
            </a:r>
          </a:p>
          <a:p>
            <a:pPr>
              <a:buFontTx/>
              <a:buChar char="-"/>
            </a:pPr>
            <a:r>
              <a:rPr lang="ar-JO" sz="3600" dirty="0" smtClean="0"/>
              <a:t>الاختبارات .</a:t>
            </a:r>
          </a:p>
          <a:p>
            <a:pPr>
              <a:buFontTx/>
              <a:buChar char="-"/>
            </a:pPr>
            <a:r>
              <a:rPr lang="ar-JO" sz="3600" dirty="0" smtClean="0"/>
              <a:t>المقابلات .</a:t>
            </a:r>
          </a:p>
          <a:p>
            <a:pPr>
              <a:buFontTx/>
              <a:buChar char="-"/>
            </a:pPr>
            <a:r>
              <a:rPr lang="ar-JO" sz="3600" dirty="0" smtClean="0"/>
              <a:t>الملاحظات المبنية بناءً</a:t>
            </a:r>
            <a:r>
              <a:rPr lang="ar-AE" sz="3600" dirty="0" smtClean="0"/>
              <a:t> </a:t>
            </a:r>
            <a:r>
              <a:rPr lang="ar-JO" sz="3600" dirty="0" smtClean="0"/>
              <a:t>محكم</a:t>
            </a:r>
            <a:r>
              <a:rPr lang="ar-AE" sz="3600" dirty="0" smtClean="0"/>
              <a:t>اً</a:t>
            </a:r>
            <a:r>
              <a:rPr lang="ar-JO" sz="3600" dirty="0" smtClean="0"/>
              <a:t>.</a:t>
            </a:r>
            <a:endParaRPr lang="ar-JO" sz="3600"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27</a:t>
            </a:fld>
            <a:endParaRPr lang="en-US" dirty="0"/>
          </a:p>
        </p:txBody>
      </p:sp>
    </p:spTree>
    <p:extLst>
      <p:ext uri="{BB962C8B-B14F-4D97-AF65-F5344CB8AC3E}">
        <p14:creationId xmlns:p14="http://schemas.microsoft.com/office/powerpoint/2010/main" val="1506107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571480"/>
            <a:ext cx="4038600" cy="5554683"/>
          </a:xfrm>
        </p:spPr>
        <p:txBody>
          <a:bodyPr>
            <a:noAutofit/>
          </a:bodyPr>
          <a:lstStyle/>
          <a:p>
            <a:pPr>
              <a:buNone/>
            </a:pPr>
            <a:r>
              <a:rPr lang="ar-JO" b="1" dirty="0" smtClean="0"/>
              <a:t>* </a:t>
            </a:r>
            <a:r>
              <a:rPr lang="ar-JO" b="1" dirty="0" smtClean="0">
                <a:solidFill>
                  <a:srgbClr val="FF0000"/>
                </a:solidFill>
              </a:rPr>
              <a:t>دور الباحث ومصداقية البحث </a:t>
            </a:r>
            <a:r>
              <a:rPr lang="ar-JO" b="1" dirty="0" smtClean="0"/>
              <a:t>:</a:t>
            </a:r>
          </a:p>
          <a:p>
            <a:pPr algn="just">
              <a:buFontTx/>
              <a:buChar char="-"/>
            </a:pPr>
            <a:r>
              <a:rPr lang="ar-JO" sz="3000" dirty="0" smtClean="0"/>
              <a:t>الباحث في البحوث النوعية ينغمس في المواقف أو الظاهرة الدراسية ، ولا يكون محايداً .</a:t>
            </a:r>
          </a:p>
          <a:p>
            <a:pPr algn="just">
              <a:buFontTx/>
              <a:buChar char="-"/>
            </a:pPr>
            <a:r>
              <a:rPr lang="ar-JO" sz="3000" dirty="0" smtClean="0"/>
              <a:t>يحكم على مصداقية البحث النوعي من خلال قناعة ورأي القارئ ( المشرف ولجنة المناقشة ) في الآراء والاستنتاجات التي توصل إليها الباحث .</a:t>
            </a:r>
            <a:endParaRPr lang="ar-JO" sz="3000" dirty="0"/>
          </a:p>
        </p:txBody>
      </p:sp>
      <p:sp>
        <p:nvSpPr>
          <p:cNvPr id="4" name="عنصر نائب للمحتوى 3"/>
          <p:cNvSpPr>
            <a:spLocks noGrp="1"/>
          </p:cNvSpPr>
          <p:nvPr>
            <p:ph sz="half" idx="2"/>
          </p:nvPr>
        </p:nvSpPr>
        <p:spPr>
          <a:xfrm>
            <a:off x="4643438" y="571480"/>
            <a:ext cx="4043362" cy="5554683"/>
          </a:xfrm>
        </p:spPr>
        <p:txBody>
          <a:bodyPr>
            <a:normAutofit/>
          </a:bodyPr>
          <a:lstStyle/>
          <a:p>
            <a:pPr>
              <a:buNone/>
            </a:pPr>
            <a:r>
              <a:rPr lang="ar-JO" sz="3200" b="1" dirty="0" smtClean="0"/>
              <a:t>* </a:t>
            </a:r>
            <a:r>
              <a:rPr lang="ar-JO" sz="3200" b="1" dirty="0" smtClean="0">
                <a:solidFill>
                  <a:srgbClr val="FF0000"/>
                </a:solidFill>
              </a:rPr>
              <a:t>دور الباحث ومصداقية البحث </a:t>
            </a:r>
            <a:r>
              <a:rPr lang="ar-JO" sz="3200" b="1" dirty="0" smtClean="0"/>
              <a:t>: </a:t>
            </a:r>
            <a:endParaRPr lang="ar-JO" sz="3200" dirty="0" smtClean="0"/>
          </a:p>
          <a:p>
            <a:pPr algn="just">
              <a:buFontTx/>
              <a:buChar char="-"/>
            </a:pPr>
            <a:r>
              <a:rPr lang="ar-JO" sz="3200" dirty="0" smtClean="0"/>
              <a:t>دور الباحث في البحوث الكمية منفصل عن الدراسة </a:t>
            </a:r>
            <a:r>
              <a:rPr lang="ar-JO" sz="3200" dirty="0" err="1" smtClean="0"/>
              <a:t>للإبتعاد</a:t>
            </a:r>
            <a:r>
              <a:rPr lang="ar-JO" sz="3200" dirty="0" smtClean="0"/>
              <a:t> عن التحيز .</a:t>
            </a:r>
          </a:p>
          <a:p>
            <a:pPr algn="just">
              <a:buFontTx/>
              <a:buChar char="-"/>
            </a:pPr>
            <a:r>
              <a:rPr lang="ar-JO" sz="3000" dirty="0" smtClean="0"/>
              <a:t>يحكم على مصداقية البحث الكمي من خلال العمليات الإحصائية والمعادلات المستخدمة في تحليل بيانات البحث .</a:t>
            </a:r>
            <a:endParaRPr lang="ar-JO" sz="3000"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28</a:t>
            </a:fld>
            <a:endParaRPr lang="en-US" dirty="0"/>
          </a:p>
        </p:txBody>
      </p:sp>
    </p:spTree>
    <p:extLst>
      <p:ext uri="{BB962C8B-B14F-4D97-AF65-F5344CB8AC3E}">
        <p14:creationId xmlns:p14="http://schemas.microsoft.com/office/powerpoint/2010/main" val="3595974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571480"/>
            <a:ext cx="4043362" cy="5857916"/>
          </a:xfrm>
        </p:spPr>
        <p:txBody>
          <a:bodyPr>
            <a:normAutofit/>
          </a:bodyPr>
          <a:lstStyle/>
          <a:p>
            <a:pPr algn="just"/>
            <a:r>
              <a:rPr lang="ar-JO" sz="3200" b="1" dirty="0" smtClean="0">
                <a:solidFill>
                  <a:srgbClr val="FF0000"/>
                </a:solidFill>
              </a:rPr>
              <a:t>تصاميم البحث </a:t>
            </a:r>
            <a:r>
              <a:rPr lang="ar-JO" sz="3200" b="1" dirty="0" smtClean="0"/>
              <a:t>: </a:t>
            </a:r>
            <a:r>
              <a:rPr lang="ar-JO" sz="3200" dirty="0" smtClean="0"/>
              <a:t>أي الخطة والإجراءات المستخدمة للحصول على معلومات وأدلة .</a:t>
            </a:r>
          </a:p>
          <a:p>
            <a:pPr algn="just">
              <a:buNone/>
            </a:pPr>
            <a:r>
              <a:rPr lang="ar-JO" sz="3200" dirty="0" smtClean="0"/>
              <a:t>- في البحث النوعي تكون تصاميمه أقل تنظيمًا ، فالباحث النوعي يحدد الإجراءات أثناء عملية تطبيق البحث بدلاً من تحديدها مسبقًا .</a:t>
            </a:r>
          </a:p>
          <a:p>
            <a:endParaRPr lang="ar-JO" sz="3200" dirty="0"/>
          </a:p>
        </p:txBody>
      </p:sp>
      <p:sp>
        <p:nvSpPr>
          <p:cNvPr id="4" name="عنصر نائب للمحتوى 3"/>
          <p:cNvSpPr>
            <a:spLocks noGrp="1"/>
          </p:cNvSpPr>
          <p:nvPr>
            <p:ph sz="half" idx="2"/>
          </p:nvPr>
        </p:nvSpPr>
        <p:spPr>
          <a:xfrm>
            <a:off x="4643438" y="571480"/>
            <a:ext cx="4043362" cy="5857916"/>
          </a:xfrm>
        </p:spPr>
        <p:txBody>
          <a:bodyPr>
            <a:noAutofit/>
          </a:bodyPr>
          <a:lstStyle/>
          <a:p>
            <a:pPr algn="just"/>
            <a:r>
              <a:rPr lang="ar-JO" sz="3000" b="1" dirty="0" smtClean="0">
                <a:solidFill>
                  <a:srgbClr val="FF0000"/>
                </a:solidFill>
              </a:rPr>
              <a:t>تصاميم البحث </a:t>
            </a:r>
            <a:r>
              <a:rPr lang="ar-JO" sz="3000" b="1" dirty="0" smtClean="0"/>
              <a:t>: </a:t>
            </a:r>
            <a:r>
              <a:rPr lang="ar-JO" sz="3000" dirty="0" smtClean="0"/>
              <a:t>أي الخطة والإجراءات المستخدمة للحصول على معلومات وأدلة </a:t>
            </a:r>
          </a:p>
          <a:p>
            <a:pPr algn="just">
              <a:buFontTx/>
              <a:buChar char="-"/>
            </a:pPr>
            <a:r>
              <a:rPr lang="ar-JO" sz="3000" dirty="0" smtClean="0"/>
              <a:t>في البحث الكمي تصنف إلى نوعين : </a:t>
            </a:r>
          </a:p>
          <a:p>
            <a:pPr algn="just">
              <a:buNone/>
            </a:pPr>
            <a:r>
              <a:rPr lang="ar-JO" sz="3000" b="1" dirty="0" smtClean="0"/>
              <a:t>أ – </a:t>
            </a:r>
            <a:r>
              <a:rPr lang="ar-JO" sz="3000" dirty="0" smtClean="0"/>
              <a:t>بحوث تجريبية .</a:t>
            </a:r>
          </a:p>
          <a:p>
            <a:pPr algn="just">
              <a:buNone/>
            </a:pPr>
            <a:r>
              <a:rPr lang="ar-JO" sz="3000" b="1" dirty="0" smtClean="0"/>
              <a:t>ب – </a:t>
            </a:r>
            <a:r>
              <a:rPr lang="ar-JO" sz="3000" dirty="0" smtClean="0"/>
              <a:t>بحوث غير تجريبية .</a:t>
            </a:r>
          </a:p>
          <a:p>
            <a:pPr algn="just">
              <a:buNone/>
            </a:pPr>
            <a:r>
              <a:rPr lang="ar-JO" sz="3000" dirty="0" smtClean="0"/>
              <a:t>   كلاهما مصمم بطريقة منظمة محددة مسبقًا، والباحث هنا يفرض نوع من السيطرة على الظروف المحيطة بأفراد الدراسة . </a:t>
            </a:r>
            <a:endParaRPr lang="ar-JO" sz="3000"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29</a:t>
            </a:fld>
            <a:endParaRPr lang="en-US" dirty="0"/>
          </a:p>
        </p:txBody>
      </p:sp>
    </p:spTree>
    <p:extLst>
      <p:ext uri="{BB962C8B-B14F-4D97-AF65-F5344CB8AC3E}">
        <p14:creationId xmlns:p14="http://schemas.microsoft.com/office/powerpoint/2010/main" val="3733554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JO" b="1" dirty="0" smtClean="0">
                <a:solidFill>
                  <a:srgbClr val="FF0000"/>
                </a:solidFill>
              </a:rPr>
              <a:t>الوحدة الأولى : مفاهيم وخصائص البحث العلمي</a:t>
            </a:r>
            <a:endParaRPr lang="ar-JO" b="1" dirty="0">
              <a:solidFill>
                <a:srgbClr val="FF0000"/>
              </a:solidFill>
            </a:endParaRPr>
          </a:p>
        </p:txBody>
      </p:sp>
      <p:sp>
        <p:nvSpPr>
          <p:cNvPr id="3" name="عنصر نائب للمحتوى 2"/>
          <p:cNvSpPr>
            <a:spLocks noGrp="1"/>
          </p:cNvSpPr>
          <p:nvPr>
            <p:ph idx="1"/>
          </p:nvPr>
        </p:nvSpPr>
        <p:spPr/>
        <p:txBody>
          <a:bodyPr/>
          <a:lstStyle/>
          <a:p>
            <a:pPr>
              <a:buNone/>
            </a:pPr>
            <a:r>
              <a:rPr lang="ar-JO" sz="4000" b="1" dirty="0" smtClean="0"/>
              <a:t>التفكير :</a:t>
            </a:r>
          </a:p>
          <a:p>
            <a:pPr>
              <a:buNone/>
            </a:pPr>
            <a:endParaRPr lang="ar-JO" sz="800" dirty="0" smtClean="0"/>
          </a:p>
          <a:p>
            <a:pPr algn="just">
              <a:buNone/>
            </a:pPr>
            <a:r>
              <a:rPr lang="ar-JO" dirty="0" smtClean="0"/>
              <a:t>   نشاط عقلي وذهني يمارسه الفرد نحو حالة أو موقف ، ويمكن التعرف عليه من خلال ردود الفعل التي يقوم بها الفرد اتجاه المواقف والحوادث والمشاكل التي تواجهه .</a:t>
            </a:r>
          </a:p>
          <a:p>
            <a:pPr algn="just">
              <a:buNone/>
            </a:pPr>
            <a:endParaRPr lang="ar-JO" dirty="0" smtClean="0"/>
          </a:p>
          <a:p>
            <a:pPr algn="just">
              <a:buNone/>
            </a:pPr>
            <a:r>
              <a:rPr lang="ar-JO" b="1" dirty="0" smtClean="0"/>
              <a:t>التفكير</a:t>
            </a:r>
            <a:r>
              <a:rPr lang="ar-JO" dirty="0" smtClean="0"/>
              <a:t>          </a:t>
            </a:r>
            <a:r>
              <a:rPr lang="ar-JO" b="1" dirty="0" smtClean="0"/>
              <a:t>عملية ذهنية داخلية</a:t>
            </a:r>
            <a:r>
              <a:rPr lang="ar-JO" dirty="0" smtClean="0"/>
              <a:t>            </a:t>
            </a:r>
            <a:r>
              <a:rPr lang="ar-JO" b="1" dirty="0" smtClean="0"/>
              <a:t>تتحول إلى ردود فعل </a:t>
            </a:r>
            <a:r>
              <a:rPr lang="ar-JO" b="1" dirty="0" smtClean="0">
                <a:solidFill>
                  <a:schemeClr val="accent2"/>
                </a:solidFill>
              </a:rPr>
              <a:t>( سلوك</a:t>
            </a:r>
            <a:r>
              <a:rPr lang="ar-AE" b="1" dirty="0">
                <a:solidFill>
                  <a:schemeClr val="accent2"/>
                </a:solidFill>
              </a:rPr>
              <a:t>ي</a:t>
            </a:r>
            <a:r>
              <a:rPr lang="ar-JO" b="1" dirty="0" smtClean="0">
                <a:solidFill>
                  <a:schemeClr val="accent2"/>
                </a:solidFill>
              </a:rPr>
              <a:t>ات )</a:t>
            </a:r>
            <a:endParaRPr lang="ar-JO" b="1" dirty="0"/>
          </a:p>
        </p:txBody>
      </p:sp>
      <p:sp>
        <p:nvSpPr>
          <p:cNvPr id="4" name="سهم إلى اليسار 3"/>
          <p:cNvSpPr/>
          <p:nvPr/>
        </p:nvSpPr>
        <p:spPr>
          <a:xfrm>
            <a:off x="2895600" y="46482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dirty="0">
              <a:solidFill>
                <a:schemeClr val="accent2"/>
              </a:solidFill>
            </a:endParaRPr>
          </a:p>
        </p:txBody>
      </p:sp>
      <p:sp>
        <p:nvSpPr>
          <p:cNvPr id="5" name="سهم إلى اليسار 4"/>
          <p:cNvSpPr/>
          <p:nvPr/>
        </p:nvSpPr>
        <p:spPr>
          <a:xfrm>
            <a:off x="6629400" y="46482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dirty="0">
              <a:solidFill>
                <a:schemeClr val="accent2"/>
              </a:solidFill>
            </a:endParaRPr>
          </a:p>
        </p:txBody>
      </p:sp>
      <p:sp>
        <p:nvSpPr>
          <p:cNvPr id="6" name="Slide Number Placeholder 5"/>
          <p:cNvSpPr>
            <a:spLocks noGrp="1"/>
          </p:cNvSpPr>
          <p:nvPr>
            <p:ph type="sldNum" sz="quarter" idx="12"/>
          </p:nvPr>
        </p:nvSpPr>
        <p:spPr/>
        <p:txBody>
          <a:bodyPr/>
          <a:lstStyle/>
          <a:p>
            <a:fld id="{AAB71B57-FC95-44B7-B5AD-0946EFCA4FA7}"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620688"/>
            <a:ext cx="4114800" cy="5505475"/>
          </a:xfrm>
        </p:spPr>
        <p:txBody>
          <a:bodyPr>
            <a:normAutofit lnSpcReduction="10000"/>
          </a:bodyPr>
          <a:lstStyle/>
          <a:p>
            <a:pPr marL="0" indent="0" algn="just">
              <a:buNone/>
            </a:pPr>
            <a:r>
              <a:rPr lang="ar-AE" sz="3200" b="1" dirty="0" smtClean="0"/>
              <a:t>* </a:t>
            </a:r>
            <a:r>
              <a:rPr lang="ar-AE" sz="3200" b="1" dirty="0" smtClean="0">
                <a:solidFill>
                  <a:srgbClr val="FF0000"/>
                </a:solidFill>
              </a:rPr>
              <a:t>تحليل البيانات وتفسيرها </a:t>
            </a:r>
            <a:r>
              <a:rPr lang="ar-AE" sz="3200" b="1" dirty="0" smtClean="0"/>
              <a:t>:</a:t>
            </a:r>
          </a:p>
          <a:p>
            <a:pPr marL="0" indent="0" algn="just">
              <a:buNone/>
            </a:pPr>
            <a:r>
              <a:rPr lang="ar-AE" sz="3200" b="1" dirty="0" smtClean="0"/>
              <a:t>- </a:t>
            </a:r>
            <a:r>
              <a:rPr lang="ar-AE" sz="3200" dirty="0" smtClean="0"/>
              <a:t>في البحث النوعي يتم تحليل البيانات أثناء جمعها ، وتحليل آخر شامل في نهاية جمع البيانات ، وهو يعتمد الأسلوب السردي الإنشائي ، والتعبير بعبارات وجمل توضح ما هية الظواهر المدروسة أو          ( الأفراد ) وطبيعة علاقاتها المتداخلة ، لذا يستغرق وقتًا أطول من البحث الكمي .</a:t>
            </a:r>
            <a:endParaRPr lang="en-US" sz="3200" b="1" dirty="0"/>
          </a:p>
        </p:txBody>
      </p:sp>
      <p:sp>
        <p:nvSpPr>
          <p:cNvPr id="4" name="Content Placeholder 3"/>
          <p:cNvSpPr>
            <a:spLocks noGrp="1"/>
          </p:cNvSpPr>
          <p:nvPr>
            <p:ph sz="half" idx="2"/>
          </p:nvPr>
        </p:nvSpPr>
        <p:spPr>
          <a:xfrm>
            <a:off x="4644008" y="620688"/>
            <a:ext cx="4042792" cy="5505475"/>
          </a:xfrm>
        </p:spPr>
        <p:txBody>
          <a:bodyPr>
            <a:normAutofit lnSpcReduction="10000"/>
          </a:bodyPr>
          <a:lstStyle/>
          <a:p>
            <a:pPr marL="0" indent="0" algn="just">
              <a:buNone/>
            </a:pPr>
            <a:r>
              <a:rPr lang="ar-AE" b="1" dirty="0" smtClean="0"/>
              <a:t>* </a:t>
            </a:r>
            <a:r>
              <a:rPr lang="ar-AE" sz="3200" b="1" dirty="0" smtClean="0">
                <a:solidFill>
                  <a:srgbClr val="FF0000"/>
                </a:solidFill>
              </a:rPr>
              <a:t>تحليل البيانات وتفسيرها </a:t>
            </a:r>
            <a:r>
              <a:rPr lang="ar-AE" sz="3200" b="1" dirty="0" smtClean="0"/>
              <a:t>:</a:t>
            </a:r>
          </a:p>
          <a:p>
            <a:pPr marL="0" indent="0" algn="just">
              <a:buNone/>
            </a:pPr>
            <a:r>
              <a:rPr lang="ar-AE" sz="3200" b="1" dirty="0" smtClean="0"/>
              <a:t>-</a:t>
            </a:r>
            <a:r>
              <a:rPr lang="ar-AE" sz="3600" dirty="0" smtClean="0"/>
              <a:t>في البحث الكمي يتم التحليل بعد الانتهاء من جمع كل البيانات ، ويعتمد على الطرق الرقمية والاحصائية في تفسير البيانات المجمعه والنتائج ، لذا يستغرق وقت أقل من تحليل بيانات البحث النوعي .</a:t>
            </a:r>
            <a:endParaRPr lang="en-US" sz="3600" b="1"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30</a:t>
            </a:fld>
            <a:endParaRPr lang="en-US" dirty="0"/>
          </a:p>
        </p:txBody>
      </p:sp>
    </p:spTree>
    <p:extLst>
      <p:ext uri="{BB962C8B-B14F-4D97-AF65-F5344CB8AC3E}">
        <p14:creationId xmlns:p14="http://schemas.microsoft.com/office/powerpoint/2010/main" val="6519265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520" y="620688"/>
            <a:ext cx="4248472" cy="5688631"/>
          </a:xfrm>
        </p:spPr>
        <p:txBody>
          <a:bodyPr>
            <a:normAutofit/>
          </a:bodyPr>
          <a:lstStyle/>
          <a:p>
            <a:pPr marL="0" indent="0" algn="just">
              <a:buNone/>
            </a:pPr>
            <a:r>
              <a:rPr lang="ar-AE" b="1" dirty="0">
                <a:solidFill>
                  <a:srgbClr val="FF0000"/>
                </a:solidFill>
              </a:rPr>
              <a:t>* أجزاء ( أقسام ) تقرير البحث </a:t>
            </a:r>
            <a:r>
              <a:rPr lang="ar-AE" b="1" dirty="0"/>
              <a:t>:</a:t>
            </a:r>
            <a:endParaRPr lang="en-US" b="1" dirty="0"/>
          </a:p>
          <a:p>
            <a:pPr algn="just">
              <a:buFontTx/>
              <a:buChar char="-"/>
            </a:pPr>
            <a:r>
              <a:rPr lang="ar-AE" dirty="0" smtClean="0"/>
              <a:t>في البحث النوعي تتنوع الأشكال المستخدمة بدرجة أكبر من الكمي ، والسبب هو تعدد أنماط الدراسات النوعية .</a:t>
            </a:r>
          </a:p>
          <a:p>
            <a:pPr algn="just">
              <a:buFontTx/>
              <a:buChar char="-"/>
            </a:pPr>
            <a:r>
              <a:rPr lang="ar-AE" dirty="0" smtClean="0"/>
              <a:t>العديد من البحوث النوعية تضم تقاريرها المكونات الأتية : </a:t>
            </a:r>
          </a:p>
          <a:p>
            <a:pPr algn="just">
              <a:buFontTx/>
              <a:buChar char="-"/>
            </a:pPr>
            <a:r>
              <a:rPr lang="ar-AE" sz="3200" b="1" dirty="0" smtClean="0"/>
              <a:t>المقدمة ، المنهجية ، النتائج وتفسيرها ، الاستنتاجات ، المراجع .</a:t>
            </a:r>
            <a:endParaRPr lang="en-US" sz="3200" b="1" dirty="0"/>
          </a:p>
        </p:txBody>
      </p:sp>
      <p:sp>
        <p:nvSpPr>
          <p:cNvPr id="4" name="Content Placeholder 3"/>
          <p:cNvSpPr>
            <a:spLocks noGrp="1"/>
          </p:cNvSpPr>
          <p:nvPr>
            <p:ph sz="half" idx="2"/>
          </p:nvPr>
        </p:nvSpPr>
        <p:spPr>
          <a:xfrm>
            <a:off x="4572000" y="548681"/>
            <a:ext cx="4248472" cy="5760639"/>
          </a:xfrm>
        </p:spPr>
        <p:txBody>
          <a:bodyPr>
            <a:normAutofit/>
          </a:bodyPr>
          <a:lstStyle/>
          <a:p>
            <a:pPr marL="0" indent="0" algn="just">
              <a:buNone/>
            </a:pPr>
            <a:r>
              <a:rPr lang="ar-AE" sz="3000" b="1" dirty="0" smtClean="0">
                <a:solidFill>
                  <a:srgbClr val="FF0000"/>
                </a:solidFill>
              </a:rPr>
              <a:t>* أجزاء (أقسام) تقرير البحث </a:t>
            </a:r>
            <a:r>
              <a:rPr lang="ar-AE" sz="3000" b="1" dirty="0" smtClean="0"/>
              <a:t>:</a:t>
            </a:r>
          </a:p>
          <a:p>
            <a:pPr algn="just">
              <a:buFontTx/>
              <a:buChar char="-"/>
            </a:pPr>
            <a:r>
              <a:rPr lang="ar-AE" sz="3000" dirty="0" smtClean="0"/>
              <a:t>في البحث الكمي يلتزم غالبًا بنسق الاستقصاء العلمي وذلك يشمل المكونات الأتية : </a:t>
            </a:r>
          </a:p>
          <a:p>
            <a:pPr algn="just">
              <a:buFontTx/>
              <a:buChar char="-"/>
            </a:pPr>
            <a:r>
              <a:rPr lang="ar-AE" sz="3100" b="1" dirty="0" smtClean="0"/>
              <a:t>الملخص، المقدمه، مشكلة البحث، مراجعة الأدبيات والدراسات السابقة، الفرضيات ، أسئلة البحث، المنهجية ، النتائج، المناقشة ، المراجع .</a:t>
            </a:r>
            <a:endParaRPr lang="en-US" sz="3100" b="1"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31</a:t>
            </a:fld>
            <a:endParaRPr lang="en-US" dirty="0"/>
          </a:p>
        </p:txBody>
      </p:sp>
    </p:spTree>
    <p:extLst>
      <p:ext uri="{BB962C8B-B14F-4D97-AF65-F5344CB8AC3E}">
        <p14:creationId xmlns:p14="http://schemas.microsoft.com/office/powerpoint/2010/main" val="3841034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b="1" dirty="0" smtClean="0">
                <a:solidFill>
                  <a:srgbClr val="FF0000"/>
                </a:solidFill>
              </a:rPr>
              <a:t>أساليب التفكير</a:t>
            </a:r>
            <a:endParaRPr lang="ar-JO" b="1" dirty="0">
              <a:solidFill>
                <a:srgbClr val="FF0000"/>
              </a:solidFill>
            </a:endParaRPr>
          </a:p>
        </p:txBody>
      </p:sp>
      <p:sp>
        <p:nvSpPr>
          <p:cNvPr id="3" name="عنصر نائب للمحتوى 2"/>
          <p:cNvSpPr>
            <a:spLocks noGrp="1"/>
          </p:cNvSpPr>
          <p:nvPr>
            <p:ph idx="1"/>
          </p:nvPr>
        </p:nvSpPr>
        <p:spPr/>
        <p:txBody>
          <a:bodyPr>
            <a:normAutofit/>
          </a:bodyPr>
          <a:lstStyle/>
          <a:p>
            <a:pPr algn="just">
              <a:buNone/>
            </a:pPr>
            <a:r>
              <a:rPr lang="en-US" dirty="0" smtClean="0"/>
              <a:t>1</a:t>
            </a:r>
            <a:r>
              <a:rPr lang="ar-JO" b="1" dirty="0" smtClean="0"/>
              <a:t>- الأسلوب الفطري : </a:t>
            </a:r>
            <a:r>
              <a:rPr lang="ar-JO" dirty="0" smtClean="0"/>
              <a:t>يصدر عنه رد فعل تلقائي ، فهو لا يحتاج إلى جهد ذهني كبير .</a:t>
            </a:r>
          </a:p>
          <a:p>
            <a:pPr>
              <a:buNone/>
            </a:pPr>
            <a:r>
              <a:rPr lang="ar-JO" dirty="0" smtClean="0"/>
              <a:t>   </a:t>
            </a:r>
            <a:r>
              <a:rPr lang="ar-JO" b="1" dirty="0" smtClean="0">
                <a:solidFill>
                  <a:schemeClr val="accent2"/>
                </a:solidFill>
              </a:rPr>
              <a:t>مثال :</a:t>
            </a:r>
            <a:r>
              <a:rPr lang="ar-JO" dirty="0" smtClean="0"/>
              <a:t> سقوط ش</a:t>
            </a:r>
            <a:r>
              <a:rPr lang="ar-AE" dirty="0" smtClean="0"/>
              <a:t>يئ</a:t>
            </a:r>
            <a:r>
              <a:rPr lang="ar-JO" dirty="0" smtClean="0"/>
              <a:t> من يد الإنسان فيمد يده لالتقاطه .</a:t>
            </a:r>
          </a:p>
          <a:p>
            <a:pPr algn="just">
              <a:buNone/>
            </a:pPr>
            <a:r>
              <a:rPr lang="en-US" dirty="0" smtClean="0"/>
              <a:t>2</a:t>
            </a:r>
            <a:r>
              <a:rPr lang="ar-JO" dirty="0" smtClean="0"/>
              <a:t>- </a:t>
            </a:r>
            <a:r>
              <a:rPr lang="ar-JO" b="1" dirty="0" smtClean="0"/>
              <a:t>الأسلوب العلمي :</a:t>
            </a:r>
            <a:r>
              <a:rPr lang="ar-JO" dirty="0" smtClean="0"/>
              <a:t> هو التفكير المنظم الذي يحتاج إلى جهد ذهني كبير ، كما يحتاج إلى درجة كبيرة من التركيز ، بحيث يضع الفرد لنفسه مجموعة من الأسس والخطوات التي يسير وفقها للوصول إلى نتائج مفيدة .</a:t>
            </a:r>
          </a:p>
          <a:p>
            <a:pPr algn="just">
              <a:buNone/>
            </a:pPr>
            <a:r>
              <a:rPr lang="ar-JO" dirty="0" smtClean="0"/>
              <a:t>   </a:t>
            </a:r>
            <a:r>
              <a:rPr lang="ar-JO" b="1" dirty="0" smtClean="0">
                <a:solidFill>
                  <a:schemeClr val="accent2"/>
                </a:solidFill>
              </a:rPr>
              <a:t>مثال :</a:t>
            </a:r>
            <a:r>
              <a:rPr lang="ar-JO" dirty="0" smtClean="0"/>
              <a:t> قيام طالب في المرحلة الثانوية بحل مسألة في الفيزياء</a:t>
            </a:r>
            <a:endParaRPr lang="ar-JO" dirty="0"/>
          </a:p>
        </p:txBody>
      </p:sp>
      <p:sp>
        <p:nvSpPr>
          <p:cNvPr id="4" name="Slide Number Placeholder 3"/>
          <p:cNvSpPr>
            <a:spLocks noGrp="1"/>
          </p:cNvSpPr>
          <p:nvPr>
            <p:ph type="sldNum" sz="quarter" idx="12"/>
          </p:nvPr>
        </p:nvSpPr>
        <p:spPr/>
        <p:txBody>
          <a:bodyPr/>
          <a:lstStyle/>
          <a:p>
            <a:fld id="{AAB71B57-FC95-44B7-B5AD-0946EFCA4FA7}"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dirty="0" smtClean="0"/>
              <a:t>مراحل التفكير</a:t>
            </a:r>
            <a:endParaRPr lang="en-US" b="1" dirty="0"/>
          </a:p>
        </p:txBody>
      </p:sp>
      <p:sp>
        <p:nvSpPr>
          <p:cNvPr id="3" name="Content Placeholder 2"/>
          <p:cNvSpPr>
            <a:spLocks noGrp="1"/>
          </p:cNvSpPr>
          <p:nvPr>
            <p:ph idx="1"/>
          </p:nvPr>
        </p:nvSpPr>
        <p:spPr/>
        <p:txBody>
          <a:bodyPr/>
          <a:lstStyle/>
          <a:p>
            <a:pPr marL="0" indent="0" algn="just">
              <a:buNone/>
            </a:pPr>
            <a:r>
              <a:rPr lang="ar-AE" dirty="0" smtClean="0"/>
              <a:t>تنقسم مراحل التفكير بحسب التطور الفكري والحضاري للإنسانية إلى ثلاث مراحل :</a:t>
            </a:r>
          </a:p>
          <a:p>
            <a:pPr marL="0" indent="0" algn="just">
              <a:buNone/>
            </a:pPr>
            <a:endParaRPr lang="ar-AE" dirty="0"/>
          </a:p>
          <a:p>
            <a:pPr marL="0" indent="0" algn="just">
              <a:buNone/>
            </a:pPr>
            <a:r>
              <a:rPr lang="en-US" dirty="0" smtClean="0"/>
              <a:t>1</a:t>
            </a:r>
            <a:r>
              <a:rPr lang="ar-AE" b="1" dirty="0" smtClean="0"/>
              <a:t>- المرحلة الحسية : </a:t>
            </a:r>
            <a:r>
              <a:rPr lang="ar-AE" dirty="0" smtClean="0"/>
              <a:t>استخدام الإنسان حواسة للتعرف على الأشياء ولتفسير ما يواجهه من مواقف .</a:t>
            </a:r>
          </a:p>
          <a:p>
            <a:pPr marL="0" indent="0" algn="just">
              <a:buNone/>
            </a:pPr>
            <a:endParaRPr lang="ar-AE" dirty="0"/>
          </a:p>
          <a:p>
            <a:pPr marL="0" indent="0" algn="just">
              <a:buNone/>
            </a:pPr>
            <a:r>
              <a:rPr lang="ar-AE" b="1" dirty="0" smtClean="0">
                <a:solidFill>
                  <a:srgbClr val="C00000"/>
                </a:solidFill>
              </a:rPr>
              <a:t>مثال :</a:t>
            </a:r>
            <a:r>
              <a:rPr lang="ar-AE" dirty="0" smtClean="0"/>
              <a:t> استخدام حاسة اللمس للتميز بين أنواع المواد الموجودة في الطبيعة ( صلب – لين ، ناعم – خَشن ).</a:t>
            </a:r>
            <a:endParaRPr lang="en-US" dirty="0"/>
          </a:p>
        </p:txBody>
      </p:sp>
      <p:sp>
        <p:nvSpPr>
          <p:cNvPr id="4" name="Slide Number Placeholder 3"/>
          <p:cNvSpPr>
            <a:spLocks noGrp="1"/>
          </p:cNvSpPr>
          <p:nvPr>
            <p:ph type="sldNum" sz="quarter" idx="12"/>
          </p:nvPr>
        </p:nvSpPr>
        <p:spPr/>
        <p:txBody>
          <a:bodyPr/>
          <a:lstStyle/>
          <a:p>
            <a:fld id="{AAB71B57-FC95-44B7-B5AD-0946EFCA4FA7}" type="slidenum">
              <a:rPr lang="en-US" smtClean="0"/>
              <a:pPr/>
              <a:t>5</a:t>
            </a:fld>
            <a:endParaRPr lang="en-US" dirty="0"/>
          </a:p>
        </p:txBody>
      </p:sp>
    </p:spTree>
    <p:extLst>
      <p:ext uri="{BB962C8B-B14F-4D97-AF65-F5344CB8AC3E}">
        <p14:creationId xmlns:p14="http://schemas.microsoft.com/office/powerpoint/2010/main" val="4019997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lgn="just">
              <a:buNone/>
            </a:pPr>
            <a:r>
              <a:rPr lang="en-US" b="1" dirty="0" smtClean="0"/>
              <a:t>2</a:t>
            </a:r>
            <a:r>
              <a:rPr lang="ar-AE" b="1" dirty="0" smtClean="0"/>
              <a:t>- المرحلة الفلسفية التأملية : </a:t>
            </a:r>
            <a:r>
              <a:rPr lang="ar-AE" dirty="0" smtClean="0"/>
              <a:t>استخدام الإنسان ملكة ( قدرة ) التأمل في الظواهر المحيطة به والتي لم يتمكن من معرفة حقيقتها من خلال حواسه .</a:t>
            </a:r>
          </a:p>
          <a:p>
            <a:pPr marL="0" indent="0" algn="just">
              <a:buNone/>
            </a:pPr>
            <a:r>
              <a:rPr lang="ar-AE" b="1" dirty="0" smtClean="0">
                <a:solidFill>
                  <a:srgbClr val="C00000"/>
                </a:solidFill>
              </a:rPr>
              <a:t>مثال :</a:t>
            </a:r>
            <a:r>
              <a:rPr lang="ar-AE" dirty="0" smtClean="0"/>
              <a:t> تأمل الإنسان ظاهرتي الحياة والموت .</a:t>
            </a:r>
          </a:p>
          <a:p>
            <a:pPr marL="0" indent="0" algn="just">
              <a:buNone/>
            </a:pPr>
            <a:endParaRPr lang="ar-AE" sz="800" dirty="0"/>
          </a:p>
          <a:p>
            <a:pPr marL="0" indent="0" algn="just">
              <a:buNone/>
            </a:pPr>
            <a:r>
              <a:rPr lang="en-US" dirty="0" smtClean="0"/>
              <a:t>3</a:t>
            </a:r>
            <a:r>
              <a:rPr lang="ar-AE" b="1" dirty="0" smtClean="0"/>
              <a:t>- المرحلة العلمية التجريبية : </a:t>
            </a:r>
            <a:r>
              <a:rPr lang="ar-AE" dirty="0" smtClean="0"/>
              <a:t>استخدام الإنسان قدراته العقلية بشكل منظم بحيث اصبح يربط بين الأسباب والنتائج ربطاً موضوعيًا بغرض الوصول إلى قوانين ، نظريات ، تعميمات ، للوصول إلى حلول مناسبة للمشاكل التي تعترض حياته .</a:t>
            </a:r>
          </a:p>
          <a:p>
            <a:pPr marL="0" indent="0" algn="just">
              <a:buNone/>
            </a:pPr>
            <a:r>
              <a:rPr lang="ar-AE" b="1" dirty="0" smtClean="0">
                <a:solidFill>
                  <a:srgbClr val="C00000"/>
                </a:solidFill>
              </a:rPr>
              <a:t>مثال :</a:t>
            </a:r>
            <a:r>
              <a:rPr lang="ar-AE" dirty="0" smtClean="0"/>
              <a:t> البحث العلمي في مجال ما .</a:t>
            </a:r>
            <a:endParaRPr lang="ar-AE" dirty="0"/>
          </a:p>
          <a:p>
            <a:pPr marL="0" indent="0" algn="just">
              <a:buNone/>
            </a:pPr>
            <a:endParaRPr lang="en-US"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6</a:t>
            </a:fld>
            <a:endParaRPr lang="en-US" dirty="0"/>
          </a:p>
        </p:txBody>
      </p:sp>
    </p:spTree>
    <p:extLst>
      <p:ext uri="{BB962C8B-B14F-4D97-AF65-F5344CB8AC3E}">
        <p14:creationId xmlns:p14="http://schemas.microsoft.com/office/powerpoint/2010/main" val="1857387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5801588"/>
          </a:xfrm>
          <a:prstGeom prst="rect">
            <a:avLst/>
          </a:prstGeom>
          <a:noFill/>
        </p:spPr>
        <p:txBody>
          <a:bodyPr wrap="square" rtlCol="0">
            <a:spAutoFit/>
          </a:bodyPr>
          <a:lstStyle/>
          <a:p>
            <a:pPr marL="285750" indent="-285750" algn="r" rtl="1">
              <a:buFont typeface="Wingdings" pitchFamily="2" charset="2"/>
              <a:buChar char="v"/>
            </a:pPr>
            <a:r>
              <a:rPr lang="ar-AE" sz="2800" b="1" u="sng" dirty="0" smtClean="0">
                <a:solidFill>
                  <a:schemeClr val="accent1">
                    <a:lumMod val="75000"/>
                  </a:schemeClr>
                </a:solidFill>
              </a:rPr>
              <a:t>طرق الوصول الى المعرفة:</a:t>
            </a:r>
          </a:p>
          <a:p>
            <a:pPr algn="r" rtl="1"/>
            <a:endParaRPr lang="ar-AE" sz="800" b="1" u="sng" dirty="0" smtClean="0">
              <a:solidFill>
                <a:schemeClr val="accent1">
                  <a:lumMod val="75000"/>
                </a:schemeClr>
              </a:solidFill>
            </a:endParaRPr>
          </a:p>
          <a:p>
            <a:pPr marL="285750" indent="-285750" algn="r" rtl="1">
              <a:buFont typeface="Wingdings" pitchFamily="2" charset="2"/>
              <a:buChar char="v"/>
            </a:pPr>
            <a:endParaRPr lang="ar-AE" sz="800" b="1" dirty="0">
              <a:solidFill>
                <a:schemeClr val="accent1">
                  <a:lumMod val="75000"/>
                </a:schemeClr>
              </a:solidFill>
            </a:endParaRPr>
          </a:p>
          <a:p>
            <a:pPr algn="r" rtl="1"/>
            <a:r>
              <a:rPr lang="ar-AE" sz="2200" b="1" i="1" dirty="0" smtClean="0"/>
              <a:t>التفكير الإنساني </a:t>
            </a:r>
            <a:r>
              <a:rPr lang="ar-AE" sz="2200" b="1" dirty="0" smtClean="0"/>
              <a:t>يقود الى المعرفة            والمعرفة تقود الى اتخاذ القرار</a:t>
            </a:r>
          </a:p>
          <a:p>
            <a:pPr algn="r" rtl="1"/>
            <a:r>
              <a:rPr lang="ar-AE" sz="2200" b="1" dirty="0" smtClean="0"/>
              <a:t>                                                  أو اتجاه حل المشكلة</a:t>
            </a:r>
          </a:p>
          <a:p>
            <a:pPr algn="r" rtl="1"/>
            <a:r>
              <a:rPr lang="ar-AE" sz="2200" b="1" dirty="0"/>
              <a:t> </a:t>
            </a:r>
            <a:r>
              <a:rPr lang="ar-AE" sz="2200" b="1" dirty="0" smtClean="0"/>
              <a:t>                                                 أو مواجهة موقف</a:t>
            </a:r>
          </a:p>
          <a:p>
            <a:pPr algn="r" rtl="1"/>
            <a:r>
              <a:rPr lang="ar-AE" sz="2200" b="1" dirty="0" smtClean="0"/>
              <a:t>                                                  أو حالة من الحالات المستعصية</a:t>
            </a:r>
          </a:p>
          <a:p>
            <a:pPr algn="r" rtl="1"/>
            <a:endParaRPr lang="ar-AE" sz="1600" b="1" dirty="0" smtClean="0"/>
          </a:p>
          <a:p>
            <a:pPr marL="285750" indent="-285750" algn="just" rtl="1">
              <a:buFontTx/>
              <a:buChar char="-"/>
            </a:pPr>
            <a:r>
              <a:rPr lang="ar-AE" sz="2200" b="1" dirty="0" smtClean="0"/>
              <a:t>و قد تعددت أساليب الحصول على المعرفة وتطورت عبر القرون، بحيث استطاع الإنسان أن يجمع رصيداً كبيراً من المعارف والعلوم. </a:t>
            </a:r>
            <a:r>
              <a:rPr lang="ar-AE" sz="2400" b="1" u="sng" dirty="0" smtClean="0">
                <a:solidFill>
                  <a:srgbClr val="C00000"/>
                </a:solidFill>
              </a:rPr>
              <a:t>وقد سلك أربعة أساليب:</a:t>
            </a:r>
          </a:p>
          <a:p>
            <a:pPr marL="285750" indent="-285750" algn="just" rtl="1">
              <a:lnSpc>
                <a:spcPct val="150000"/>
              </a:lnSpc>
              <a:buFontTx/>
              <a:buChar char="-"/>
            </a:pPr>
            <a:endParaRPr lang="ar-AE" sz="800" b="1" u="sng" dirty="0" smtClean="0"/>
          </a:p>
          <a:p>
            <a:pPr algn="just" rtl="1">
              <a:lnSpc>
                <a:spcPct val="150000"/>
              </a:lnSpc>
            </a:pPr>
            <a:r>
              <a:rPr lang="ar-AE" sz="2200" b="1" u="sng" dirty="0" smtClean="0">
                <a:solidFill>
                  <a:srgbClr val="C00000"/>
                </a:solidFill>
              </a:rPr>
              <a:t>1) أسلوب أهل الرأي و التقليد والعرف:</a:t>
            </a:r>
            <a:r>
              <a:rPr lang="ar-AE" sz="2200" dirty="0" smtClean="0">
                <a:solidFill>
                  <a:srgbClr val="C00000"/>
                </a:solidFill>
              </a:rPr>
              <a:t> </a:t>
            </a:r>
            <a:r>
              <a:rPr lang="ar-AE" sz="2200" b="1" dirty="0" smtClean="0"/>
              <a:t>ظهر هذا الأسلوب في العصور القديمة، حيث كانت المجتمعات الإنسانية قبلية، وكان شيخ القبيلة هو رئيسها والمسؤول عنها. وعلى هذا الأساس فإن السلطة المتمثلة برئيس القبيلة هي المصدر الأول الذي يبحث فيه الإنسان لديها عن تفسير للظواهر الكونية والحياتية الغامضة. أما التقاليد والعادات الموروثة، فقد لعبت دوراً قيماً في الحصول على الحقائق والمعارف التي يحتاجها الإنسان البدائي.</a:t>
            </a:r>
            <a:endParaRPr lang="en-US" sz="2200" b="1" dirty="0"/>
          </a:p>
        </p:txBody>
      </p:sp>
      <p:sp>
        <p:nvSpPr>
          <p:cNvPr id="5" name="Left Arrow 4"/>
          <p:cNvSpPr/>
          <p:nvPr/>
        </p:nvSpPr>
        <p:spPr>
          <a:xfrm>
            <a:off x="5084986" y="1219200"/>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Left Arrow 5"/>
          <p:cNvSpPr/>
          <p:nvPr/>
        </p:nvSpPr>
        <p:spPr>
          <a:xfrm>
            <a:off x="5084986" y="1562100"/>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7" name="Left Arrow 6"/>
          <p:cNvSpPr/>
          <p:nvPr/>
        </p:nvSpPr>
        <p:spPr>
          <a:xfrm>
            <a:off x="5084986" y="1905000"/>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8" name="Left Arrow 7"/>
          <p:cNvSpPr/>
          <p:nvPr/>
        </p:nvSpPr>
        <p:spPr>
          <a:xfrm>
            <a:off x="5084986" y="2209800"/>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a:xfrm>
            <a:off x="457200" y="6356350"/>
            <a:ext cx="2133600" cy="365125"/>
          </a:xfrm>
        </p:spPr>
        <p:txBody>
          <a:bodyPr/>
          <a:lstStyle/>
          <a:p>
            <a:fld id="{AAB71B57-FC95-44B7-B5AD-0946EFCA4FA7}" type="slidenum">
              <a:rPr lang="en-US" smtClean="0"/>
              <a:pPr/>
              <a:t>7</a:t>
            </a:fld>
            <a:endParaRPr lang="en-US" dirty="0"/>
          </a:p>
        </p:txBody>
      </p:sp>
    </p:spTree>
    <p:extLst>
      <p:ext uri="{BB962C8B-B14F-4D97-AF65-F5344CB8AC3E}">
        <p14:creationId xmlns:p14="http://schemas.microsoft.com/office/powerpoint/2010/main" val="1903738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5686" y="381000"/>
            <a:ext cx="8610600" cy="5932393"/>
          </a:xfrm>
          <a:prstGeom prst="rect">
            <a:avLst/>
          </a:prstGeom>
          <a:noFill/>
        </p:spPr>
        <p:txBody>
          <a:bodyPr wrap="square" rtlCol="0">
            <a:spAutoFit/>
          </a:bodyPr>
          <a:lstStyle/>
          <a:p>
            <a:pPr algn="just" rtl="1">
              <a:lnSpc>
                <a:spcPct val="150000"/>
              </a:lnSpc>
            </a:pPr>
            <a:r>
              <a:rPr lang="ar-AE" sz="2400" b="1" u="sng" dirty="0" smtClean="0">
                <a:solidFill>
                  <a:srgbClr val="C00000"/>
                </a:solidFill>
              </a:rPr>
              <a:t>2) أسلوب الخبرة والتجربة: </a:t>
            </a:r>
            <a:r>
              <a:rPr lang="ar-AE" sz="2200" b="1" dirty="0" smtClean="0"/>
              <a:t>فالإنسان هنا عندما يواجه مواقف غامضة فانه كان يرجع الى معرفته السابقة عن الظواهر والمواقف المتشابهة التى مرت به وخبرات غيره من الناس، في معالجة الظواهر و تقرير سلوكه اتجاهها.</a:t>
            </a:r>
          </a:p>
          <a:p>
            <a:pPr algn="just" rtl="1">
              <a:lnSpc>
                <a:spcPct val="150000"/>
              </a:lnSpc>
            </a:pPr>
            <a:endParaRPr lang="ar-AE" sz="1100" b="1" dirty="0"/>
          </a:p>
          <a:p>
            <a:pPr algn="just" rtl="1">
              <a:lnSpc>
                <a:spcPct val="150000"/>
              </a:lnSpc>
            </a:pPr>
            <a:r>
              <a:rPr lang="ar-AE" sz="2400" b="1" u="sng" dirty="0" smtClean="0">
                <a:solidFill>
                  <a:srgbClr val="C00000"/>
                </a:solidFill>
              </a:rPr>
              <a:t>3) أسلوب القياس المنطقي والاستدلال: </a:t>
            </a:r>
            <a:r>
              <a:rPr lang="ar-AE" sz="2200" b="1" dirty="0" smtClean="0"/>
              <a:t>و يعتمد على القياس المنطقي، أو الكشف عن الظروف والقوانين التي تحكم الظواهر و الأحداث. وهو أسلوب يتدرج من الأمور العامة الى الخاصة، أو من المبادئ الأساسية الى النتائج.</a:t>
            </a:r>
          </a:p>
          <a:p>
            <a:pPr algn="just" rtl="1">
              <a:lnSpc>
                <a:spcPct val="150000"/>
              </a:lnSpc>
            </a:pPr>
            <a:r>
              <a:rPr lang="ar-AE" sz="2200" b="1" dirty="0" smtClean="0"/>
              <a:t>والإنسان اعتمد في هذا الأسلوب على الجوانب النظرية والمنطقية المجردة في تفسير الظواهر، وابتعد عن الواقع العلمي التجريبي.</a:t>
            </a:r>
          </a:p>
          <a:p>
            <a:pPr algn="ctr" rtl="1">
              <a:lnSpc>
                <a:spcPct val="150000"/>
              </a:lnSpc>
            </a:pPr>
            <a:r>
              <a:rPr lang="ar-AE" sz="1400" b="1" dirty="0" smtClean="0"/>
              <a:t>الــى</a:t>
            </a:r>
          </a:p>
          <a:p>
            <a:pPr algn="ctr" rtl="1"/>
            <a:r>
              <a:rPr lang="ar-AE" sz="2200" b="1" dirty="0" smtClean="0"/>
              <a:t>من العــام           الخــاص</a:t>
            </a:r>
          </a:p>
          <a:p>
            <a:pPr algn="ctr" rtl="1"/>
            <a:endParaRPr lang="ar-AE" sz="1400" b="1" dirty="0" smtClean="0"/>
          </a:p>
          <a:p>
            <a:pPr algn="ctr" rtl="1"/>
            <a:r>
              <a:rPr lang="ar-AE" sz="1400" b="1" dirty="0" smtClean="0"/>
              <a:t>الــى</a:t>
            </a:r>
          </a:p>
          <a:p>
            <a:pPr algn="ctr" rtl="1"/>
            <a:r>
              <a:rPr lang="ar-AE" sz="2200" b="1" dirty="0" smtClean="0"/>
              <a:t>من الكـــل           الـــجـزء</a:t>
            </a:r>
            <a:endParaRPr lang="en-US" sz="2200" b="1" dirty="0"/>
          </a:p>
        </p:txBody>
      </p:sp>
      <p:sp>
        <p:nvSpPr>
          <p:cNvPr id="5" name="Left Arrow 4"/>
          <p:cNvSpPr/>
          <p:nvPr/>
        </p:nvSpPr>
        <p:spPr>
          <a:xfrm>
            <a:off x="4299853" y="5148943"/>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rtl="1">
              <a:lnSpc>
                <a:spcPct val="150000"/>
              </a:lnSpc>
            </a:pPr>
            <a:r>
              <a:rPr lang="ar-AE" sz="1100" b="1" dirty="0" smtClean="0"/>
              <a:t>الــى</a:t>
            </a:r>
          </a:p>
          <a:p>
            <a:pPr algn="ctr" rtl="1"/>
            <a:r>
              <a:rPr lang="ar-AE" b="1" dirty="0" smtClean="0"/>
              <a:t>م الــام           ا   الـــجـز</a:t>
            </a:r>
            <a:endParaRPr lang="en-US" b="1" dirty="0"/>
          </a:p>
        </p:txBody>
      </p:sp>
      <p:sp>
        <p:nvSpPr>
          <p:cNvPr id="6" name="Left Arrow 5"/>
          <p:cNvSpPr/>
          <p:nvPr/>
        </p:nvSpPr>
        <p:spPr>
          <a:xfrm>
            <a:off x="4299857" y="5889172"/>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AAB71B57-FC95-44B7-B5AD-0946EFCA4FA7}" type="slidenum">
              <a:rPr lang="en-US" smtClean="0"/>
              <a:pPr/>
              <a:t>8</a:t>
            </a:fld>
            <a:endParaRPr lang="en-US" dirty="0"/>
          </a:p>
        </p:txBody>
      </p:sp>
    </p:spTree>
    <p:extLst>
      <p:ext uri="{BB962C8B-B14F-4D97-AF65-F5344CB8AC3E}">
        <p14:creationId xmlns:p14="http://schemas.microsoft.com/office/powerpoint/2010/main" val="46274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0371" y="533400"/>
            <a:ext cx="8686800" cy="5439951"/>
          </a:xfrm>
          <a:prstGeom prst="rect">
            <a:avLst/>
          </a:prstGeom>
          <a:noFill/>
        </p:spPr>
        <p:txBody>
          <a:bodyPr wrap="square" rtlCol="0">
            <a:spAutoFit/>
          </a:bodyPr>
          <a:lstStyle/>
          <a:p>
            <a:pPr algn="just" rtl="1">
              <a:lnSpc>
                <a:spcPct val="150000"/>
              </a:lnSpc>
            </a:pPr>
            <a:r>
              <a:rPr lang="ar-AE" sz="2400" b="1" u="sng" dirty="0" smtClean="0">
                <a:solidFill>
                  <a:srgbClr val="C00000"/>
                </a:solidFill>
              </a:rPr>
              <a:t>4) الأسلوب الاستقرائي أو التجريبي:</a:t>
            </a:r>
            <a:r>
              <a:rPr lang="ar-AE" sz="2400" b="1" dirty="0" smtClean="0">
                <a:solidFill>
                  <a:srgbClr val="C00000"/>
                </a:solidFill>
              </a:rPr>
              <a:t> </a:t>
            </a:r>
            <a:r>
              <a:rPr lang="ar-AE" sz="2400" b="1" dirty="0" smtClean="0"/>
              <a:t>ويتدرج هذا الأسلوب من الجزيئات الى الأحكام العامة، وقد نشأ هذا الأسلوب في عصر الصناعة وكانت نظرية دارون (النشؤ والتطور) بداية لهذا الأسلوب التجريبي.</a:t>
            </a:r>
          </a:p>
          <a:p>
            <a:pPr algn="just" rtl="1">
              <a:lnSpc>
                <a:spcPct val="150000"/>
              </a:lnSpc>
            </a:pPr>
            <a:r>
              <a:rPr lang="ar-AE" sz="2400" b="1" dirty="0" smtClean="0"/>
              <a:t>وبهذا الأسلوب استطاع الإنسان السيطرة على الظواهر التي تحيط به والأحداث التي تحدث له والتحكم بها. وهذا هو الأسلوب العلمي والطريقة العلمية في التفكير والوصول الى المعرفة.</a:t>
            </a:r>
            <a:r>
              <a:rPr lang="ar-AE" sz="1400" b="1" dirty="0" smtClean="0"/>
              <a:t>      </a:t>
            </a:r>
          </a:p>
          <a:p>
            <a:pPr algn="ctr" rtl="1">
              <a:lnSpc>
                <a:spcPct val="150000"/>
              </a:lnSpc>
            </a:pPr>
            <a:r>
              <a:rPr lang="ar-AE" sz="1400" b="1" dirty="0" smtClean="0"/>
              <a:t>    </a:t>
            </a:r>
            <a:r>
              <a:rPr lang="ar-AE" sz="1500" b="1" dirty="0" smtClean="0"/>
              <a:t>الــى</a:t>
            </a:r>
          </a:p>
          <a:p>
            <a:pPr algn="ctr" rtl="1"/>
            <a:r>
              <a:rPr lang="ar-AE" sz="2200" b="1" dirty="0" smtClean="0"/>
              <a:t>من الخــاص           الــعــــام</a:t>
            </a:r>
          </a:p>
          <a:p>
            <a:pPr algn="ctr" rtl="1"/>
            <a:r>
              <a:rPr lang="ar-AE" sz="1400" dirty="0" smtClean="0"/>
              <a:t> </a:t>
            </a:r>
            <a:endParaRPr lang="en-US" sz="1400" dirty="0" smtClean="0"/>
          </a:p>
          <a:p>
            <a:pPr algn="ctr" rtl="1"/>
            <a:endParaRPr lang="ar-AE" sz="1400" b="1" dirty="0" smtClean="0"/>
          </a:p>
          <a:p>
            <a:pPr algn="ctr" rtl="1"/>
            <a:r>
              <a:rPr lang="ar-AE" sz="1500" b="1" dirty="0" smtClean="0"/>
              <a:t>    الــى  </a:t>
            </a:r>
          </a:p>
          <a:p>
            <a:pPr algn="ctr" rtl="1"/>
            <a:r>
              <a:rPr lang="ar-AE" sz="2200" b="1" dirty="0" smtClean="0"/>
              <a:t>من الجـــزء           الـــكــــل</a:t>
            </a:r>
          </a:p>
          <a:p>
            <a:pPr algn="r" rtl="1"/>
            <a:endParaRPr lang="en-US" dirty="0"/>
          </a:p>
        </p:txBody>
      </p:sp>
      <p:sp>
        <p:nvSpPr>
          <p:cNvPr id="5" name="Left Arrow 4"/>
          <p:cNvSpPr/>
          <p:nvPr/>
        </p:nvSpPr>
        <p:spPr>
          <a:xfrm>
            <a:off x="4163779" y="5334000"/>
            <a:ext cx="587830"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Left Arrow 5"/>
          <p:cNvSpPr/>
          <p:nvPr/>
        </p:nvSpPr>
        <p:spPr>
          <a:xfrm>
            <a:off x="4158337" y="4305300"/>
            <a:ext cx="576943" cy="1524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AE" dirty="0" smtClean="0"/>
              <a:t> </a:t>
            </a:r>
            <a:endParaRPr lang="en-US" dirty="0"/>
          </a:p>
        </p:txBody>
      </p:sp>
      <p:sp>
        <p:nvSpPr>
          <p:cNvPr id="2" name="Slide Number Placeholder 1"/>
          <p:cNvSpPr>
            <a:spLocks noGrp="1"/>
          </p:cNvSpPr>
          <p:nvPr>
            <p:ph type="sldNum" sz="quarter" idx="12"/>
          </p:nvPr>
        </p:nvSpPr>
        <p:spPr/>
        <p:txBody>
          <a:bodyPr/>
          <a:lstStyle/>
          <a:p>
            <a:fld id="{AAB71B57-FC95-44B7-B5AD-0946EFCA4FA7}" type="slidenum">
              <a:rPr lang="en-US" sz="1400" b="1" smtClean="0"/>
              <a:pPr/>
              <a:t>9</a:t>
            </a:fld>
            <a:endParaRPr lang="en-US" sz="1400" b="1" dirty="0"/>
          </a:p>
        </p:txBody>
      </p:sp>
    </p:spTree>
    <p:extLst>
      <p:ext uri="{BB962C8B-B14F-4D97-AF65-F5344CB8AC3E}">
        <p14:creationId xmlns:p14="http://schemas.microsoft.com/office/powerpoint/2010/main" val="1616865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606</TotalTime>
  <Words>2259</Words>
  <Application>Microsoft Office PowerPoint</Application>
  <PresentationFormat>On-screen Show (4:3)</PresentationFormat>
  <Paragraphs>258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سمة Office</vt:lpstr>
      <vt:lpstr>PowerPoint Presentation</vt:lpstr>
      <vt:lpstr>مفاهيم وخصائص البحث العلمي</vt:lpstr>
      <vt:lpstr>الوحدة الأولى : مفاهيم وخصائص البحث العلمي</vt:lpstr>
      <vt:lpstr>أساليب التفكير</vt:lpstr>
      <vt:lpstr>مراحل التفكير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أنواع البحوث</vt:lpstr>
      <vt:lpstr>PowerPoint Presentation</vt:lpstr>
      <vt:lpstr>PowerPoint Presentation</vt:lpstr>
      <vt:lpstr>PowerPoint Presentation</vt:lpstr>
      <vt:lpstr>PowerPoint Presentation</vt:lpstr>
      <vt:lpstr>PowerPoint Presentation</vt:lpstr>
      <vt:lpstr>PowerPoint Presentation</vt:lpstr>
      <vt:lpstr>الفروق بين البحوث الكمية والبحوث النوعية</vt:lpstr>
      <vt:lpstr> </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الملكية الصناعية والتجارية أحكام براءات الاختراع</dc:title>
  <dc:creator>user</dc:creator>
  <cp:lastModifiedBy>User</cp:lastModifiedBy>
  <cp:revision>77</cp:revision>
  <dcterms:created xsi:type="dcterms:W3CDTF">2012-02-24T14:02:14Z</dcterms:created>
  <dcterms:modified xsi:type="dcterms:W3CDTF">2016-01-17T17:35:57Z</dcterms:modified>
</cp:coreProperties>
</file>