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97" r:id="rId2"/>
    <p:sldId id="308" r:id="rId3"/>
    <p:sldId id="284" r:id="rId4"/>
    <p:sldId id="285" r:id="rId5"/>
    <p:sldId id="299" r:id="rId6"/>
    <p:sldId id="286" r:id="rId7"/>
    <p:sldId id="300" r:id="rId8"/>
    <p:sldId id="287" r:id="rId9"/>
    <p:sldId id="307" r:id="rId10"/>
    <p:sldId id="288" r:id="rId11"/>
    <p:sldId id="301" r:id="rId12"/>
    <p:sldId id="289" r:id="rId13"/>
    <p:sldId id="292" r:id="rId14"/>
    <p:sldId id="290" r:id="rId15"/>
    <p:sldId id="303" r:id="rId16"/>
    <p:sldId id="291" r:id="rId17"/>
    <p:sldId id="296" r:id="rId18"/>
    <p:sldId id="293" r:id="rId19"/>
    <p:sldId id="306" r:id="rId20"/>
    <p:sldId id="294" r:id="rId21"/>
    <p:sldId id="304" r:id="rId22"/>
    <p:sldId id="305" r:id="rId23"/>
    <p:sldId id="309"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5932" autoAdjust="0"/>
  </p:normalViewPr>
  <p:slideViewPr>
    <p:cSldViewPr>
      <p:cViewPr varScale="1">
        <p:scale>
          <a:sx n="70" d="100"/>
          <a:sy n="70" d="100"/>
        </p:scale>
        <p:origin x="135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0" eaLnBrk="1" fontAlgn="auto" hangingPunct="1">
              <a:spcBef>
                <a:spcPts val="0"/>
              </a:spcBef>
              <a:spcAft>
                <a:spcPts val="0"/>
              </a:spcAft>
              <a:defRPr sz="1200">
                <a:latin typeface="+mn-lt"/>
                <a:cs typeface="+mn-cs"/>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0" eaLnBrk="1" fontAlgn="auto" hangingPunct="1">
              <a:spcBef>
                <a:spcPts val="0"/>
              </a:spcBef>
              <a:spcAft>
                <a:spcPts val="0"/>
              </a:spcAft>
              <a:defRPr sz="1200">
                <a:latin typeface="+mn-lt"/>
                <a:cs typeface="+mn-cs"/>
              </a:defRPr>
            </a:lvl1pPr>
          </a:lstStyle>
          <a:p>
            <a:pPr>
              <a:defRPr/>
            </a:pPr>
            <a:fld id="{29FD9D60-3657-48CD-B900-662D929A975A}" type="datetimeFigureOut">
              <a:rPr lang="ar-SA"/>
              <a:pPr>
                <a:defRPr/>
              </a:pPr>
              <a:t>03/11/1441</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0" eaLnBrk="1" fontAlgn="auto" hangingPunct="1">
              <a:spcBef>
                <a:spcPts val="0"/>
              </a:spcBef>
              <a:spcAft>
                <a:spcPts val="0"/>
              </a:spcAft>
              <a:defRPr sz="1200">
                <a:latin typeface="+mn-lt"/>
                <a:cs typeface="+mn-cs"/>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0" eaLnBrk="1" hangingPunct="1">
              <a:defRPr sz="1200">
                <a:latin typeface="Calibri" panose="020F0502020204030204" pitchFamily="34" charset="0"/>
              </a:defRPr>
            </a:lvl1pPr>
          </a:lstStyle>
          <a:p>
            <a:pPr>
              <a:defRPr/>
            </a:pPr>
            <a:fld id="{3D48B631-C92A-4DFB-8C49-A126DFB484F7}" type="slidenum">
              <a:rPr lang="ar-SA" altLang="en-US"/>
              <a:pPr>
                <a:defRPr/>
              </a:pPr>
              <a:t>‹#›</a:t>
            </a:fld>
            <a:endParaRPr lang="ar-SA" altLang="en-US"/>
          </a:p>
        </p:txBody>
      </p:sp>
    </p:spTree>
    <p:extLst>
      <p:ext uri="{BB962C8B-B14F-4D97-AF65-F5344CB8AC3E}">
        <p14:creationId xmlns:p14="http://schemas.microsoft.com/office/powerpoint/2010/main" val="379281099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CD4EBA-F139-4A77-A3AA-3437EBEA0FF1}" type="slidenum">
              <a:rPr lang="en-US" smtClean="0"/>
              <a:t>1</a:t>
            </a:fld>
            <a:endParaRPr lang="en-US"/>
          </a:p>
        </p:txBody>
      </p:sp>
    </p:spTree>
    <p:extLst>
      <p:ext uri="{BB962C8B-B14F-4D97-AF65-F5344CB8AC3E}">
        <p14:creationId xmlns:p14="http://schemas.microsoft.com/office/powerpoint/2010/main" val="1377977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9073A71-75AE-4B3A-B780-79A342B61EDD}" type="slidenum">
              <a:rPr lang="ar-SA" altLang="en-US" smtClean="0">
                <a:latin typeface="Calibri" panose="020F0502020204030204" pitchFamily="34" charset="0"/>
              </a:rPr>
              <a:pPr/>
              <a:t>13</a:t>
            </a:fld>
            <a:endParaRPr lang="ar-SA" altLang="en-US" smtClean="0">
              <a:latin typeface="Calibri" panose="020F0502020204030204" pitchFamily="34" charset="0"/>
            </a:endParaRPr>
          </a:p>
        </p:txBody>
      </p:sp>
    </p:spTree>
    <p:extLst>
      <p:ext uri="{BB962C8B-B14F-4D97-AF65-F5344CB8AC3E}">
        <p14:creationId xmlns:p14="http://schemas.microsoft.com/office/powerpoint/2010/main" val="1943105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F0CE5A86-4E8D-4CC4-84B6-3106A3CC0511}" type="datetime2">
              <a:rPr lang="en-US" smtClean="0"/>
              <a:t>Tuesday, 23 June, 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D200EC0B-45AC-48A9-B4B8-A2A8889C1C47}" type="slidenum">
              <a:rPr lang="en-US" altLang="en-US"/>
              <a:pPr>
                <a:defRPr/>
              </a:pPr>
              <a:t>‹#›</a:t>
            </a:fld>
            <a:endParaRPr lang="en-US" altLang="en-US"/>
          </a:p>
        </p:txBody>
      </p:sp>
    </p:spTree>
    <p:extLst>
      <p:ext uri="{BB962C8B-B14F-4D97-AF65-F5344CB8AC3E}">
        <p14:creationId xmlns:p14="http://schemas.microsoft.com/office/powerpoint/2010/main" val="744278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FDD6E86-EB9C-4F85-B96F-2E61DEE91C3D}" type="datetime2">
              <a:rPr lang="en-US" smtClean="0"/>
              <a:t>Tuesday, 23 June, 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CBBCA8AB-00E2-4702-BB44-52EE6390B954}" type="slidenum">
              <a:rPr lang="en-US" altLang="en-US"/>
              <a:pPr>
                <a:defRPr/>
              </a:pPr>
              <a:t>‹#›</a:t>
            </a:fld>
            <a:endParaRPr lang="en-US" altLang="en-US"/>
          </a:p>
        </p:txBody>
      </p:sp>
    </p:spTree>
    <p:extLst>
      <p:ext uri="{BB962C8B-B14F-4D97-AF65-F5344CB8AC3E}">
        <p14:creationId xmlns:p14="http://schemas.microsoft.com/office/powerpoint/2010/main" val="294832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9D3EE37-090D-4599-BCAC-043D8F1396DF}" type="datetime2">
              <a:rPr lang="en-US" smtClean="0"/>
              <a:t>Tuesday, 23 June, 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46F99A70-CE75-4327-A1B7-DB9B64BB4CF8}" type="slidenum">
              <a:rPr lang="en-US" altLang="en-US"/>
              <a:pPr>
                <a:defRPr/>
              </a:pPr>
              <a:t>‹#›</a:t>
            </a:fld>
            <a:endParaRPr lang="en-US" altLang="en-US"/>
          </a:p>
        </p:txBody>
      </p:sp>
    </p:spTree>
    <p:extLst>
      <p:ext uri="{BB962C8B-B14F-4D97-AF65-F5344CB8AC3E}">
        <p14:creationId xmlns:p14="http://schemas.microsoft.com/office/powerpoint/2010/main" val="248428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a:xfrm>
            <a:off x="457200" y="6356350"/>
            <a:ext cx="2971800" cy="365125"/>
          </a:xfrm>
        </p:spPr>
        <p:txBody>
          <a:bodyPr/>
          <a:lstStyle>
            <a:lvl1pPr>
              <a:defRPr>
                <a:latin typeface="Arial" panose="020B0604020202020204" pitchFamily="34" charset="0"/>
                <a:cs typeface="Arial" panose="020B0604020202020204" pitchFamily="34" charset="0"/>
              </a:defRPr>
            </a:lvl1pPr>
          </a:lstStyle>
          <a:p>
            <a:pPr>
              <a:defRPr/>
            </a:pPr>
            <a:fld id="{B0BF8990-1E68-4479-89D9-F80EEF5630B0}" type="datetime2">
              <a:rPr lang="en-US" smtClean="0"/>
              <a:t>Tuesday, 23 June, 2020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7924800" y="6356350"/>
            <a:ext cx="762000" cy="365125"/>
          </a:xfrm>
          <a:prstGeom prst="rect">
            <a:avLst/>
          </a:prstGeom>
        </p:spPr>
        <p:txBody>
          <a:bodyPr/>
          <a:lstStyle>
            <a:lvl1pPr>
              <a:defRPr>
                <a:latin typeface="Arial" panose="020B0604020202020204" pitchFamily="34" charset="0"/>
                <a:cs typeface="Arial" panose="020B0604020202020204" pitchFamily="34" charset="0"/>
              </a:defRPr>
            </a:lvl1pPr>
          </a:lstStyle>
          <a:p>
            <a:pPr>
              <a:defRPr/>
            </a:pPr>
            <a:fld id="{11B95704-8D31-45E6-8FEC-5E6934D2505C}" type="slidenum">
              <a:rPr lang="en-US" altLang="en-US" smtClean="0"/>
              <a:pPr>
                <a:defRPr/>
              </a:pPr>
              <a:t>‹#›</a:t>
            </a:fld>
            <a:endParaRPr lang="en-US" altLang="en-US" dirty="0"/>
          </a:p>
        </p:txBody>
      </p:sp>
    </p:spTree>
    <p:extLst>
      <p:ext uri="{BB962C8B-B14F-4D97-AF65-F5344CB8AC3E}">
        <p14:creationId xmlns:p14="http://schemas.microsoft.com/office/powerpoint/2010/main" val="221034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86A18468-A631-46D1-900B-EDD5A483E657}" type="datetime2">
              <a:rPr lang="en-US" smtClean="0"/>
              <a:t>Tuesday, 23 June, 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551059F9-67B1-4A19-89D6-D1245238A0E1}" type="slidenum">
              <a:rPr lang="en-US" altLang="en-US"/>
              <a:pPr>
                <a:defRPr/>
              </a:pPr>
              <a:t>‹#›</a:t>
            </a:fld>
            <a:endParaRPr lang="en-US" altLang="en-US"/>
          </a:p>
        </p:txBody>
      </p:sp>
    </p:spTree>
    <p:extLst>
      <p:ext uri="{BB962C8B-B14F-4D97-AF65-F5344CB8AC3E}">
        <p14:creationId xmlns:p14="http://schemas.microsoft.com/office/powerpoint/2010/main" val="3971500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921B2F1-E8E5-429C-BD05-8CFD1407AB26}" type="datetime2">
              <a:rPr lang="en-US" smtClean="0"/>
              <a:t>Tuesday, 23 June, 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1921A6B0-5067-4D02-9D53-560FA8CCCFDB}" type="slidenum">
              <a:rPr lang="en-US" altLang="en-US"/>
              <a:pPr>
                <a:defRPr/>
              </a:pPr>
              <a:t>‹#›</a:t>
            </a:fld>
            <a:endParaRPr lang="en-US" altLang="en-US"/>
          </a:p>
        </p:txBody>
      </p:sp>
    </p:spTree>
    <p:extLst>
      <p:ext uri="{BB962C8B-B14F-4D97-AF65-F5344CB8AC3E}">
        <p14:creationId xmlns:p14="http://schemas.microsoft.com/office/powerpoint/2010/main" val="95129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89E91FD6-2225-4C51-9A2B-5FE941FEAD7F}" type="datetime2">
              <a:rPr lang="en-US" smtClean="0"/>
              <a:t>Tuesday, 23 June, 2020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04E85106-A9FD-4CF6-8F30-774C06465F1B}" type="slidenum">
              <a:rPr lang="en-US" altLang="en-US"/>
              <a:pPr>
                <a:defRPr/>
              </a:pPr>
              <a:t>‹#›</a:t>
            </a:fld>
            <a:endParaRPr lang="en-US" altLang="en-US"/>
          </a:p>
        </p:txBody>
      </p:sp>
    </p:spTree>
    <p:extLst>
      <p:ext uri="{BB962C8B-B14F-4D97-AF65-F5344CB8AC3E}">
        <p14:creationId xmlns:p14="http://schemas.microsoft.com/office/powerpoint/2010/main" val="850872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6683AF0-D81D-48D1-9EB6-0B482E442457}" type="datetime2">
              <a:rPr lang="en-US" smtClean="0"/>
              <a:t>Tuesday, 23 June, 2020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3EAB3E5A-0E3B-4C2F-B75E-1C37B5AC5E50}" type="slidenum">
              <a:rPr lang="en-US" altLang="en-US"/>
              <a:pPr>
                <a:defRPr/>
              </a:pPr>
              <a:t>‹#›</a:t>
            </a:fld>
            <a:endParaRPr lang="en-US" altLang="en-US"/>
          </a:p>
        </p:txBody>
      </p:sp>
    </p:spTree>
    <p:extLst>
      <p:ext uri="{BB962C8B-B14F-4D97-AF65-F5344CB8AC3E}">
        <p14:creationId xmlns:p14="http://schemas.microsoft.com/office/powerpoint/2010/main" val="2559157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0769155-B429-4F9E-8305-25C070F704F6}" type="datetime2">
              <a:rPr lang="en-US" smtClean="0"/>
              <a:t>Tuesday, 23 June, 2020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83EEB993-B453-4527-9CCC-BA5ED613F055}" type="slidenum">
              <a:rPr lang="en-US" altLang="en-US"/>
              <a:pPr>
                <a:defRPr/>
              </a:pPr>
              <a:t>‹#›</a:t>
            </a:fld>
            <a:endParaRPr lang="en-US" altLang="en-US"/>
          </a:p>
        </p:txBody>
      </p:sp>
    </p:spTree>
    <p:extLst>
      <p:ext uri="{BB962C8B-B14F-4D97-AF65-F5344CB8AC3E}">
        <p14:creationId xmlns:p14="http://schemas.microsoft.com/office/powerpoint/2010/main" val="3897140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793DE41-4C2F-4E6C-BE21-1AC4443197DE}" type="datetime2">
              <a:rPr lang="en-US" smtClean="0"/>
              <a:t>Tuesday, 23 June, 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59ACC74F-450E-439E-B583-6D48066ACC54}" type="slidenum">
              <a:rPr lang="en-US" altLang="en-US"/>
              <a:pPr>
                <a:defRPr/>
              </a:pPr>
              <a:t>‹#›</a:t>
            </a:fld>
            <a:endParaRPr lang="en-US" altLang="en-US"/>
          </a:p>
        </p:txBody>
      </p:sp>
    </p:spTree>
    <p:extLst>
      <p:ext uri="{BB962C8B-B14F-4D97-AF65-F5344CB8AC3E}">
        <p14:creationId xmlns:p14="http://schemas.microsoft.com/office/powerpoint/2010/main" val="26447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26F753A1-04CA-4C92-BB31-8BF728A188ED}" type="datetime2">
              <a:rPr lang="en-US" smtClean="0"/>
              <a:t>Tuesday, 23 June, 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a:prstGeom prst="rect">
            <a:avLst/>
          </a:prstGeom>
        </p:spPr>
        <p:txBody>
          <a:bodyPr/>
          <a:lstStyle>
            <a:lvl1pPr>
              <a:defRPr/>
            </a:lvl1pPr>
          </a:lstStyle>
          <a:p>
            <a:pPr>
              <a:defRPr/>
            </a:pPr>
            <a:fld id="{B065BA63-9261-4BC4-907E-78051ADDEE9D}" type="slidenum">
              <a:rPr lang="en-US" altLang="en-US"/>
              <a:pPr>
                <a:defRPr/>
              </a:pPr>
              <a:t>‹#›</a:t>
            </a:fld>
            <a:endParaRPr lang="en-US" altLang="en-US"/>
          </a:p>
        </p:txBody>
      </p:sp>
    </p:spTree>
    <p:extLst>
      <p:ext uri="{BB962C8B-B14F-4D97-AF65-F5344CB8AC3E}">
        <p14:creationId xmlns:p14="http://schemas.microsoft.com/office/powerpoint/2010/main" val="420796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dirty="0"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 name="Date Placeholder 9"/>
          <p:cNvSpPr>
            <a:spLocks noGrp="1"/>
          </p:cNvSpPr>
          <p:nvPr>
            <p:ph type="dt" sz="half" idx="2"/>
          </p:nvPr>
        </p:nvSpPr>
        <p:spPr>
          <a:xfrm>
            <a:off x="76200" y="6411913"/>
            <a:ext cx="2667000" cy="365125"/>
          </a:xfrm>
          <a:prstGeom prst="rect">
            <a:avLst/>
          </a:prstGeom>
        </p:spPr>
        <p:style>
          <a:lnRef idx="1">
            <a:schemeClr val="accent3"/>
          </a:lnRef>
          <a:fillRef idx="2">
            <a:schemeClr val="accent3"/>
          </a:fillRef>
          <a:effectRef idx="1">
            <a:schemeClr val="accent3"/>
          </a:effectRef>
          <a:fontRef idx="none"/>
        </p:style>
        <p:txBody>
          <a:bodyPr vert="horz" lIns="0" tIns="0" rIns="0" bIns="0" anchor="ctr"/>
          <a:lstStyle>
            <a:lvl1pPr algn="l" rtl="0" eaLnBrk="1" fontAlgn="auto" latinLnBrk="0" hangingPunct="1">
              <a:spcBef>
                <a:spcPts val="0"/>
              </a:spcBef>
              <a:spcAft>
                <a:spcPts val="0"/>
              </a:spcAft>
              <a:defRPr kumimoji="0" sz="1600" b="1">
                <a:solidFill>
                  <a:schemeClr val="tx1"/>
                </a:solidFill>
                <a:latin typeface="Arial" panose="020B0604020202020204" pitchFamily="34" charset="0"/>
                <a:cs typeface="Arial" panose="020B0604020202020204" pitchFamily="34" charset="0"/>
              </a:defRPr>
            </a:lvl1pPr>
          </a:lstStyle>
          <a:p>
            <a:pPr>
              <a:defRPr/>
            </a:pPr>
            <a:fld id="{0B4E637C-2375-4991-B616-D42F1EAE663B}" type="datetime2">
              <a:rPr lang="en-US" smtClean="0"/>
              <a:pPr>
                <a:defRPr/>
              </a:pPr>
              <a:t>Tuesday, 23 June, 2020</a:t>
            </a:fld>
            <a:endParaRPr lang="en-US" dirty="0"/>
          </a:p>
        </p:txBody>
      </p:sp>
      <p:sp>
        <p:nvSpPr>
          <p:cNvPr id="22" name="Footer Placeholder 21"/>
          <p:cNvSpPr>
            <a:spLocks noGrp="1"/>
          </p:cNvSpPr>
          <p:nvPr>
            <p:ph type="ftr" sz="quarter" idx="3"/>
          </p:nvPr>
        </p:nvSpPr>
        <p:spPr>
          <a:xfrm>
            <a:off x="3810000" y="6356350"/>
            <a:ext cx="2209800" cy="365125"/>
          </a:xfrm>
          <a:prstGeom prst="rect">
            <a:avLst/>
          </a:prstGeom>
        </p:spPr>
        <p:txBody>
          <a:bodyPr vert="horz" lIns="0" tIns="0" rIns="0" bIns="0" anchor="b"/>
          <a:lstStyle>
            <a:lvl1pPr algn="l" rtl="0"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
        <p:nvSpPr>
          <p:cNvPr id="2" name="Rectangle 1"/>
          <p:cNvSpPr/>
          <p:nvPr userDrawn="1"/>
        </p:nvSpPr>
        <p:spPr>
          <a:xfrm>
            <a:off x="7467599" y="6411914"/>
            <a:ext cx="1647825" cy="406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fld id="{A273193D-02B4-416F-AC63-07740F93555B}" type="slidenum">
              <a:rPr lang="en-US" sz="2000" b="1" smtClean="0">
                <a:latin typeface="Arial" panose="020B0604020202020204" pitchFamily="34" charset="0"/>
                <a:cs typeface="Arial" panose="020B0604020202020204" pitchFamily="34" charset="0"/>
              </a:rPr>
              <a:t>‹#›</a:t>
            </a:fld>
            <a:r>
              <a:rPr lang="en-US" sz="2000" b="1" dirty="0" smtClean="0">
                <a:latin typeface="Arial" panose="020B0604020202020204" pitchFamily="34" charset="0"/>
                <a:cs typeface="Arial" panose="020B0604020202020204" pitchFamily="34" charset="0"/>
              </a:rPr>
              <a:t> of 23</a:t>
            </a:r>
            <a:endParaRPr lang="en-US" sz="2000" b="1" dirty="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9" r:id="rId9"/>
    <p:sldLayoutId id="2147483897" r:id="rId10"/>
    <p:sldLayoutId id="2147483898" r:id="rId11"/>
  </p:sldLayoutIdLst>
  <p:timing>
    <p:tnLst>
      <p:par>
        <p:cTn id="1" dur="indefinite" restart="never" nodeType="tmRoot"/>
      </p:par>
    </p:tnLst>
  </p:timing>
  <p:hf sldNum="0" hdr="0" ftr="0"/>
  <p:txStyles>
    <p:titleStyle>
      <a:lvl1pPr algn="ctr" rtl="1" eaLnBrk="0" fontAlgn="base" hangingPunct="0">
        <a:spcBef>
          <a:spcPct val="0"/>
        </a:spcBef>
        <a:spcAft>
          <a:spcPct val="0"/>
        </a:spcAft>
        <a:defRPr sz="4800" kern="1200">
          <a:solidFill>
            <a:srgbClr val="FF0000"/>
          </a:solidFill>
          <a:latin typeface="Simplified Arabic" panose="02020603050405020304" pitchFamily="18" charset="-78"/>
          <a:ea typeface="+mj-ea"/>
          <a:cs typeface="Simplified Arabic" panose="02020603050405020304" pitchFamily="18" charset="-78"/>
        </a:defRPr>
      </a:lvl1pPr>
      <a:lvl2pPr algn="l" rtl="1" eaLnBrk="0" fontAlgn="base" hangingPunct="0">
        <a:spcBef>
          <a:spcPct val="0"/>
        </a:spcBef>
        <a:spcAft>
          <a:spcPct val="0"/>
        </a:spcAft>
        <a:defRPr sz="5000">
          <a:solidFill>
            <a:schemeClr val="tx2"/>
          </a:solidFill>
          <a:latin typeface="Calibri" pitchFamily="34" charset="0"/>
        </a:defRPr>
      </a:lvl2pPr>
      <a:lvl3pPr algn="l" rtl="1" eaLnBrk="0" fontAlgn="base" hangingPunct="0">
        <a:spcBef>
          <a:spcPct val="0"/>
        </a:spcBef>
        <a:spcAft>
          <a:spcPct val="0"/>
        </a:spcAft>
        <a:defRPr sz="5000">
          <a:solidFill>
            <a:schemeClr val="tx2"/>
          </a:solidFill>
          <a:latin typeface="Calibri" pitchFamily="34" charset="0"/>
        </a:defRPr>
      </a:lvl3pPr>
      <a:lvl4pPr algn="l" rtl="1" eaLnBrk="0" fontAlgn="base" hangingPunct="0">
        <a:spcBef>
          <a:spcPct val="0"/>
        </a:spcBef>
        <a:spcAft>
          <a:spcPct val="0"/>
        </a:spcAft>
        <a:defRPr sz="5000">
          <a:solidFill>
            <a:schemeClr val="tx2"/>
          </a:solidFill>
          <a:latin typeface="Calibri" pitchFamily="34" charset="0"/>
        </a:defRPr>
      </a:lvl4pPr>
      <a:lvl5pPr algn="l" rtl="1" eaLnBrk="0" fontAlgn="base" hangingPunct="0">
        <a:spcBef>
          <a:spcPct val="0"/>
        </a:spcBef>
        <a:spcAft>
          <a:spcPct val="0"/>
        </a:spcAft>
        <a:defRPr sz="5000">
          <a:solidFill>
            <a:schemeClr val="tx2"/>
          </a:solidFill>
          <a:latin typeface="Calibri" pitchFamily="34" charset="0"/>
        </a:defRPr>
      </a:lvl5pPr>
      <a:lvl6pPr marL="457200" algn="l" rtl="1" fontAlgn="base">
        <a:spcBef>
          <a:spcPct val="0"/>
        </a:spcBef>
        <a:spcAft>
          <a:spcPct val="0"/>
        </a:spcAft>
        <a:defRPr sz="5000">
          <a:solidFill>
            <a:schemeClr val="tx2"/>
          </a:solidFill>
          <a:latin typeface="Calibri" pitchFamily="34" charset="0"/>
        </a:defRPr>
      </a:lvl6pPr>
      <a:lvl7pPr marL="914400" algn="l" rtl="1" fontAlgn="base">
        <a:spcBef>
          <a:spcPct val="0"/>
        </a:spcBef>
        <a:spcAft>
          <a:spcPct val="0"/>
        </a:spcAft>
        <a:defRPr sz="5000">
          <a:solidFill>
            <a:schemeClr val="tx2"/>
          </a:solidFill>
          <a:latin typeface="Calibri" pitchFamily="34" charset="0"/>
        </a:defRPr>
      </a:lvl7pPr>
      <a:lvl8pPr marL="1371600" algn="l" rtl="1" fontAlgn="base">
        <a:spcBef>
          <a:spcPct val="0"/>
        </a:spcBef>
        <a:spcAft>
          <a:spcPct val="0"/>
        </a:spcAft>
        <a:defRPr sz="5000">
          <a:solidFill>
            <a:schemeClr val="tx2"/>
          </a:solidFill>
          <a:latin typeface="Calibri" pitchFamily="34" charset="0"/>
        </a:defRPr>
      </a:lvl8pPr>
      <a:lvl9pPr marL="1828800" algn="l" rtl="1" fontAlgn="base">
        <a:spcBef>
          <a:spcPct val="0"/>
        </a:spcBef>
        <a:spcAft>
          <a:spcPct val="0"/>
        </a:spcAft>
        <a:defRPr sz="5000">
          <a:solidFill>
            <a:schemeClr val="tx2"/>
          </a:solidFill>
          <a:latin typeface="Calibri"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anose="05020102010507070707" pitchFamily="18" charset="2"/>
        <a:buChar char=""/>
        <a:defRPr sz="3200" kern="1200">
          <a:solidFill>
            <a:schemeClr val="tx1"/>
          </a:solidFill>
          <a:latin typeface="Simplified Arabic" panose="02020603050405020304" pitchFamily="18" charset="-78"/>
          <a:ea typeface="+mn-ea"/>
          <a:cs typeface="Simplified Arabic" panose="02020603050405020304" pitchFamily="18" charset="-78"/>
        </a:defRPr>
      </a:lvl1pPr>
      <a:lvl2pPr marL="639763" indent="-246063" algn="r" rtl="1" eaLnBrk="0" fontAlgn="base" hangingPunct="0">
        <a:spcBef>
          <a:spcPct val="20000"/>
        </a:spcBef>
        <a:spcAft>
          <a:spcPct val="0"/>
        </a:spcAft>
        <a:buClr>
          <a:schemeClr val="accent1"/>
        </a:buClr>
        <a:buSzPct val="85000"/>
        <a:buFont typeface="Wingdings 2" panose="05020102010507070707" pitchFamily="18" charset="2"/>
        <a:buChar char=""/>
        <a:defRPr sz="3200" kern="1200">
          <a:solidFill>
            <a:schemeClr val="tx1"/>
          </a:solidFill>
          <a:latin typeface="Simplified Arabic" panose="02020603050405020304" pitchFamily="18" charset="-78"/>
          <a:ea typeface="+mn-ea"/>
          <a:cs typeface="Simplified Arabic" panose="02020603050405020304" pitchFamily="18" charset="-78"/>
        </a:defRPr>
      </a:lvl2pPr>
      <a:lvl3pPr marL="914400" indent="-246063" algn="r" rtl="1" eaLnBrk="0" fontAlgn="base" hangingPunct="0">
        <a:spcBef>
          <a:spcPct val="20000"/>
        </a:spcBef>
        <a:spcAft>
          <a:spcPct val="0"/>
        </a:spcAft>
        <a:buClr>
          <a:schemeClr val="accent2"/>
        </a:buClr>
        <a:buSzPct val="70000"/>
        <a:buFont typeface="Wingdings 2" panose="05020102010507070707" pitchFamily="18" charset="2"/>
        <a:buChar char=""/>
        <a:defRPr sz="3200" kern="1200">
          <a:solidFill>
            <a:schemeClr val="tx1"/>
          </a:solidFill>
          <a:latin typeface="Simplified Arabic" panose="02020603050405020304" pitchFamily="18" charset="-78"/>
          <a:ea typeface="+mn-ea"/>
          <a:cs typeface="Simplified Arabic" panose="02020603050405020304" pitchFamily="18" charset="-78"/>
        </a:defRPr>
      </a:lvl3pPr>
      <a:lvl4pPr marL="1187450" indent="-209550" algn="r" rtl="1" eaLnBrk="0" fontAlgn="base" hangingPunct="0">
        <a:spcBef>
          <a:spcPct val="20000"/>
        </a:spcBef>
        <a:spcAft>
          <a:spcPct val="0"/>
        </a:spcAft>
        <a:buClr>
          <a:srgbClr val="0BD0D9"/>
        </a:buClr>
        <a:buSzPct val="65000"/>
        <a:buFont typeface="Wingdings 2" panose="05020102010507070707" pitchFamily="18" charset="2"/>
        <a:buChar char=""/>
        <a:defRPr sz="3200" kern="1200">
          <a:solidFill>
            <a:schemeClr val="tx1"/>
          </a:solidFill>
          <a:latin typeface="Simplified Arabic" panose="02020603050405020304" pitchFamily="18" charset="-78"/>
          <a:ea typeface="+mn-ea"/>
          <a:cs typeface="Simplified Arabic" panose="02020603050405020304" pitchFamily="18" charset="-78"/>
        </a:defRPr>
      </a:lvl4pPr>
      <a:lvl5pPr marL="1462088" indent="-209550" algn="r" rtl="1"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9684" y="3810000"/>
            <a:ext cx="7274283" cy="1792243"/>
          </a:xfrm>
        </p:spPr>
        <p:txBody>
          <a:bodyPr>
            <a:noAutofit/>
          </a:bodyPr>
          <a:lstStyle/>
          <a:p>
            <a:pPr algn="ctr"/>
            <a:r>
              <a:rPr lang="ar-AE" sz="11500" b="0" dirty="0" smtClean="0">
                <a:solidFill>
                  <a:srgbClr val="002060"/>
                </a:solidFill>
                <a:effectLst/>
              </a:rPr>
              <a:t>إدارة الموارد البشرية</a:t>
            </a:r>
            <a:endParaRPr lang="en-US" sz="11500" b="0" dirty="0">
              <a:solidFill>
                <a:srgbClr val="CC0000"/>
              </a:solidFill>
              <a:effectLst/>
            </a:endParaRPr>
          </a:p>
        </p:txBody>
      </p:sp>
      <p:sp>
        <p:nvSpPr>
          <p:cNvPr id="6" name="Date Placeholder 5"/>
          <p:cNvSpPr>
            <a:spLocks noGrp="1"/>
          </p:cNvSpPr>
          <p:nvPr>
            <p:ph type="dt" sz="half" idx="10"/>
          </p:nvPr>
        </p:nvSpPr>
        <p:spPr>
          <a:xfrm>
            <a:off x="457200" y="6278563"/>
            <a:ext cx="2962672" cy="457200"/>
          </a:xfrm>
        </p:spPr>
        <p:txBody>
          <a:bodyPr/>
          <a:lstStyle/>
          <a:p>
            <a:fld id="{38170154-8864-4AC4-93C3-DBDD509DBCAE}" type="datetime2">
              <a:rPr lang="en-US" smtClean="0">
                <a:solidFill>
                  <a:srgbClr val="000000"/>
                </a:solidFill>
              </a:rPr>
              <a:t>Tuesday, 23 June, 2020</a:t>
            </a:fld>
            <a:endParaRPr lang="en-US" dirty="0">
              <a:solidFill>
                <a:srgbClr val="000000"/>
              </a:solidFill>
            </a:endParaRPr>
          </a:p>
        </p:txBody>
      </p:sp>
      <p:sp>
        <p:nvSpPr>
          <p:cNvPr id="3" name="TextBox 2"/>
          <p:cNvSpPr txBox="1"/>
          <p:nvPr/>
        </p:nvSpPr>
        <p:spPr>
          <a:xfrm>
            <a:off x="2123728" y="2252446"/>
            <a:ext cx="4896544" cy="1107996"/>
          </a:xfrm>
          <a:prstGeom prst="rect">
            <a:avLst/>
          </a:prstGeom>
          <a:noFill/>
        </p:spPr>
        <p:txBody>
          <a:bodyPr wrap="square" rtlCol="0">
            <a:spAutoFit/>
          </a:bodyPr>
          <a:lstStyle/>
          <a:p>
            <a:pPr algn="ctr"/>
            <a:r>
              <a:rPr lang="ar-AE" sz="6600" dirty="0">
                <a:solidFill>
                  <a:srgbClr val="C00000"/>
                </a:solidFill>
              </a:rPr>
              <a:t>الفصل </a:t>
            </a:r>
            <a:r>
              <a:rPr lang="ar-AE" sz="6600" dirty="0" smtClean="0">
                <a:solidFill>
                  <a:srgbClr val="C00000"/>
                </a:solidFill>
              </a:rPr>
              <a:t>التاسع</a:t>
            </a:r>
            <a:endParaRPr lang="en-US" sz="6600" dirty="0">
              <a:solidFill>
                <a:srgbClr val="C00000"/>
              </a:solidFill>
            </a:endParaRPr>
          </a:p>
        </p:txBody>
      </p:sp>
      <p:sp>
        <p:nvSpPr>
          <p:cNvPr id="5" name="TextBox 4"/>
          <p:cNvSpPr txBox="1"/>
          <p:nvPr/>
        </p:nvSpPr>
        <p:spPr>
          <a:xfrm>
            <a:off x="575280" y="764704"/>
            <a:ext cx="7688687" cy="715581"/>
          </a:xfrm>
          <a:prstGeom prst="rect">
            <a:avLst/>
          </a:prstGeom>
          <a:noFill/>
        </p:spPr>
        <p:txBody>
          <a:bodyPr wrap="square" rtlCol="0">
            <a:spAutoFit/>
          </a:bodyPr>
          <a:lstStyle/>
          <a:p>
            <a:pPr algn="ctr" rtl="1"/>
            <a:r>
              <a:rPr lang="ar-AE" sz="4050" dirty="0">
                <a:solidFill>
                  <a:srgbClr val="000000"/>
                </a:solidFill>
              </a:rPr>
              <a:t>د.سالم الجندي: مبادئ الإدارة </a:t>
            </a:r>
            <a:r>
              <a:rPr lang="en-US" sz="4050" dirty="0">
                <a:solidFill>
                  <a:srgbClr val="000000"/>
                </a:solidFill>
              </a:rPr>
              <a:t>0501200A</a:t>
            </a:r>
          </a:p>
        </p:txBody>
      </p:sp>
    </p:spTree>
    <p:extLst>
      <p:ext uri="{BB962C8B-B14F-4D97-AF65-F5344CB8AC3E}">
        <p14:creationId xmlns:p14="http://schemas.microsoft.com/office/powerpoint/2010/main" val="2413089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457200"/>
            <a:ext cx="8229600" cy="762000"/>
          </a:xfrm>
        </p:spPr>
        <p:txBody>
          <a:bodyPr/>
          <a:lstStyle/>
          <a:p>
            <a:pPr algn="ctr"/>
            <a:r>
              <a:rPr lang="ar-AE" altLang="en-US" sz="4400" dirty="0" smtClean="0"/>
              <a:t>وظائف ادارة الموارد البشرية</a:t>
            </a:r>
            <a:endParaRPr lang="en-US" altLang="en-US" sz="4400" dirty="0" smtClean="0"/>
          </a:p>
        </p:txBody>
      </p:sp>
      <p:sp>
        <p:nvSpPr>
          <p:cNvPr id="10243" name="Content Placeholder 2"/>
          <p:cNvSpPr>
            <a:spLocks noGrp="1"/>
          </p:cNvSpPr>
          <p:nvPr>
            <p:ph idx="1"/>
          </p:nvPr>
        </p:nvSpPr>
        <p:spPr>
          <a:xfrm>
            <a:off x="457200" y="1371600"/>
            <a:ext cx="8229600" cy="4876800"/>
          </a:xfrm>
        </p:spPr>
        <p:txBody>
          <a:bodyPr/>
          <a:lstStyle/>
          <a:p>
            <a:r>
              <a:rPr lang="ar-AE" altLang="en-US" dirty="0" smtClean="0">
                <a:ea typeface="Majalla UI"/>
              </a:rPr>
              <a:t>1- تخطيط القوة العاملة وتحديد احتياجات المنظمة من الموارد البشرية </a:t>
            </a:r>
          </a:p>
          <a:p>
            <a:r>
              <a:rPr lang="ar-AE" altLang="en-US" dirty="0" smtClean="0">
                <a:ea typeface="Majalla UI"/>
              </a:rPr>
              <a:t>2- تحليل الوظائف </a:t>
            </a:r>
          </a:p>
          <a:p>
            <a:r>
              <a:rPr lang="ar-AE" altLang="en-US" dirty="0" smtClean="0">
                <a:ea typeface="Majalla UI"/>
              </a:rPr>
              <a:t>3- الاختيار والتعيين </a:t>
            </a:r>
          </a:p>
          <a:p>
            <a:r>
              <a:rPr lang="ar-AE" altLang="en-US" dirty="0" smtClean="0">
                <a:ea typeface="Majalla UI"/>
              </a:rPr>
              <a:t>4- تصميم الهيكل التنظيمي للمؤسسة </a:t>
            </a:r>
          </a:p>
          <a:p>
            <a:r>
              <a:rPr lang="ar-AE" altLang="en-US" dirty="0" smtClean="0">
                <a:ea typeface="Majalla UI"/>
              </a:rPr>
              <a:t>5- تقييم الاداء لتحديد نقاط الضعف والقوة للعاملين </a:t>
            </a:r>
          </a:p>
          <a:p>
            <a:r>
              <a:rPr lang="ar-AE" altLang="en-US" dirty="0" smtClean="0">
                <a:ea typeface="Majalla UI"/>
              </a:rPr>
              <a:t>6- التدريب والتطوير للأداء </a:t>
            </a:r>
            <a:r>
              <a:rPr lang="ar-AE" altLang="en-US" dirty="0" smtClean="0">
                <a:ea typeface="Majalla UI"/>
              </a:rPr>
              <a:t>وتحسين </a:t>
            </a:r>
            <a:r>
              <a:rPr lang="ar-AE" altLang="en-US" dirty="0" smtClean="0">
                <a:ea typeface="Majalla UI"/>
              </a:rPr>
              <a:t>المهارات </a:t>
            </a:r>
          </a:p>
          <a:p>
            <a:r>
              <a:rPr lang="ar-AE" altLang="en-US" dirty="0" smtClean="0">
                <a:ea typeface="Majalla UI"/>
              </a:rPr>
              <a:t>7- تصميم هيكل الأجور والرواتب والحوافز والمكافآت </a:t>
            </a:r>
          </a:p>
        </p:txBody>
      </p:sp>
      <p:sp>
        <p:nvSpPr>
          <p:cNvPr id="2" name="Date Placeholder 1"/>
          <p:cNvSpPr>
            <a:spLocks noGrp="1"/>
          </p:cNvSpPr>
          <p:nvPr>
            <p:ph type="dt" sz="half" idx="10"/>
          </p:nvPr>
        </p:nvSpPr>
        <p:spPr/>
        <p:txBody>
          <a:bodyPr/>
          <a:lstStyle/>
          <a:p>
            <a:pPr>
              <a:defRPr/>
            </a:pPr>
            <a:fld id="{8E2F7DAE-0897-48E7-AADE-204A6B37A28D}"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457200"/>
            <a:ext cx="8229600" cy="762000"/>
          </a:xfrm>
        </p:spPr>
        <p:txBody>
          <a:bodyPr/>
          <a:lstStyle/>
          <a:p>
            <a:pPr algn="ctr"/>
            <a:r>
              <a:rPr lang="ar-AE" altLang="en-US" sz="4400" dirty="0" smtClean="0"/>
              <a:t>وظائف ادارة الموارد البشرية</a:t>
            </a:r>
            <a:endParaRPr lang="en-US" altLang="en-US" sz="4400" dirty="0" smtClean="0"/>
          </a:p>
        </p:txBody>
      </p:sp>
      <p:sp>
        <p:nvSpPr>
          <p:cNvPr id="10243" name="Content Placeholder 2"/>
          <p:cNvSpPr>
            <a:spLocks noGrp="1"/>
          </p:cNvSpPr>
          <p:nvPr>
            <p:ph idx="1"/>
          </p:nvPr>
        </p:nvSpPr>
        <p:spPr>
          <a:xfrm>
            <a:off x="457200" y="1371600"/>
            <a:ext cx="8229600" cy="4876800"/>
          </a:xfrm>
        </p:spPr>
        <p:txBody>
          <a:bodyPr/>
          <a:lstStyle/>
          <a:p>
            <a:r>
              <a:rPr lang="ar-AE" altLang="en-US" sz="2800" dirty="0" smtClean="0">
                <a:ea typeface="Majalla UI"/>
              </a:rPr>
              <a:t>8- تخطيط المسار الوظيفي: الخبرات المرتبطة بالعمل والذي يمتد عبر حياة إنسان ما</a:t>
            </a:r>
          </a:p>
          <a:p>
            <a:r>
              <a:rPr lang="ar-AE" altLang="en-US" sz="2800" dirty="0" smtClean="0">
                <a:ea typeface="Majalla UI"/>
              </a:rPr>
              <a:t>9- الاجراءات التأديبية والجزاءات</a:t>
            </a:r>
          </a:p>
          <a:p>
            <a:r>
              <a:rPr lang="ar-AE" altLang="en-US" sz="2800" dirty="0" smtClean="0">
                <a:ea typeface="Majalla UI"/>
              </a:rPr>
              <a:t>10 - دراسة شكاوى الموظفين وحل مشاكلهم</a:t>
            </a:r>
          </a:p>
          <a:p>
            <a:pPr marL="0" indent="0">
              <a:buNone/>
            </a:pPr>
            <a:endParaRPr lang="ar-AE" altLang="en-US" sz="2800" dirty="0" smtClean="0">
              <a:ea typeface="Majalla UI"/>
            </a:endParaRPr>
          </a:p>
          <a:p>
            <a:r>
              <a:rPr lang="ar-AE" altLang="en-US" sz="2800" dirty="0" smtClean="0">
                <a:ea typeface="Majalla UI"/>
              </a:rPr>
              <a:t>11- تنظيم وحفظ ملفات وسجلات العاملين </a:t>
            </a:r>
          </a:p>
          <a:p>
            <a:r>
              <a:rPr lang="ar-AE" altLang="en-US" sz="2800" dirty="0" smtClean="0">
                <a:ea typeface="Majalla UI"/>
              </a:rPr>
              <a:t>12 - اعداد التقارير الدورية عن أداء العاملين</a:t>
            </a:r>
          </a:p>
          <a:p>
            <a:r>
              <a:rPr lang="ar-AE" altLang="en-US" sz="2800" dirty="0" smtClean="0">
                <a:ea typeface="Majalla UI"/>
              </a:rPr>
              <a:t>13- تطبيق أحكام القانون وسياسات الشركة على العاملين </a:t>
            </a:r>
          </a:p>
          <a:p>
            <a:r>
              <a:rPr lang="ar-AE" altLang="en-US" sz="2800" dirty="0" smtClean="0">
                <a:ea typeface="Majalla UI"/>
              </a:rPr>
              <a:t>14 - وضع أنظمة السلامة والعمل على توفير بيئة آمنة ومستقرة للعاملين</a:t>
            </a:r>
            <a:endParaRPr lang="en-US" altLang="en-US" sz="2800" dirty="0" smtClean="0"/>
          </a:p>
        </p:txBody>
      </p:sp>
      <p:sp>
        <p:nvSpPr>
          <p:cNvPr id="2" name="Date Placeholder 1"/>
          <p:cNvSpPr>
            <a:spLocks noGrp="1"/>
          </p:cNvSpPr>
          <p:nvPr>
            <p:ph type="dt" sz="half" idx="10"/>
          </p:nvPr>
        </p:nvSpPr>
        <p:spPr/>
        <p:txBody>
          <a:bodyPr/>
          <a:lstStyle/>
          <a:p>
            <a:pPr>
              <a:defRPr/>
            </a:pPr>
            <a:fld id="{26AF2899-F305-4991-B684-018E07936E35}" type="datetime2">
              <a:rPr lang="en-US" smtClean="0"/>
              <a:t>Tuesday, 23 June, 2020</a:t>
            </a:fld>
            <a:endParaRPr lang="en-US"/>
          </a:p>
        </p:txBody>
      </p:sp>
    </p:spTree>
    <p:extLst>
      <p:ext uri="{BB962C8B-B14F-4D97-AF65-F5344CB8AC3E}">
        <p14:creationId xmlns:p14="http://schemas.microsoft.com/office/powerpoint/2010/main" val="104131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28600"/>
            <a:ext cx="8229600" cy="762000"/>
          </a:xfrm>
        </p:spPr>
        <p:txBody>
          <a:bodyPr/>
          <a:lstStyle/>
          <a:p>
            <a:pPr algn="ctr"/>
            <a:r>
              <a:rPr lang="ar-AE" altLang="en-US" dirty="0" smtClean="0"/>
              <a:t>رأس المال البشري</a:t>
            </a:r>
            <a:endParaRPr lang="en-US" altLang="en-US" dirty="0" smtClean="0"/>
          </a:p>
        </p:txBody>
      </p:sp>
      <p:sp>
        <p:nvSpPr>
          <p:cNvPr id="11267" name="Content Placeholder 2"/>
          <p:cNvSpPr>
            <a:spLocks noGrp="1"/>
          </p:cNvSpPr>
          <p:nvPr>
            <p:ph idx="1"/>
          </p:nvPr>
        </p:nvSpPr>
        <p:spPr>
          <a:xfrm>
            <a:off x="457200" y="1143000"/>
            <a:ext cx="8229600" cy="5213350"/>
          </a:xfrm>
        </p:spPr>
        <p:txBody>
          <a:bodyPr/>
          <a:lstStyle/>
          <a:p>
            <a:pPr>
              <a:defRPr/>
            </a:pPr>
            <a:r>
              <a:rPr lang="ar-AE" altLang="en-US" sz="2800" dirty="0" smtClean="0">
                <a:ea typeface="Majalla UI"/>
              </a:rPr>
              <a:t>يشير إلى مخزون المعرفة والعادات والسمات الاجتماعية والشخصية، بما في ذلك الإبداع، المتمثل في القدرة على أداء العمل لإنتاج قيمة اقتصادية.</a:t>
            </a:r>
          </a:p>
          <a:p>
            <a:pPr>
              <a:defRPr/>
            </a:pPr>
            <a:r>
              <a:rPr lang="ar-AE" altLang="en-US" sz="2800" dirty="0" smtClean="0">
                <a:ea typeface="Majalla UI"/>
              </a:rPr>
              <a:t>هو مجموعة من السمات - كل المعرفة والمواهب والمهارات والقدرات والخبرات والتدريب والحكمة التي يمتلكها بشكل فردي وجماعي الأفراد في عدد من السكان. هذه الموارد هي القدرة الكلية للشعب الذي يمثل شكلا من أشكال الثروة التي يمكن توجيهها لتحقيق أهداف الأمة أو الدولة أو جزء من تلك الأهداف.</a:t>
            </a:r>
          </a:p>
          <a:p>
            <a:pPr>
              <a:defRPr/>
            </a:pPr>
            <a:r>
              <a:rPr lang="ar-AE" altLang="en-US" sz="2800" dirty="0" smtClean="0">
                <a:solidFill>
                  <a:srgbClr val="FF0000"/>
                </a:solidFill>
                <a:ea typeface="Majalla UI"/>
              </a:rPr>
              <a:t>رأس المال البشري في المنظمة</a:t>
            </a:r>
            <a:r>
              <a:rPr lang="ar-AE" altLang="en-US" sz="2800" dirty="0" smtClean="0">
                <a:solidFill>
                  <a:srgbClr val="002060"/>
                </a:solidFill>
                <a:ea typeface="Majalla UI"/>
              </a:rPr>
              <a:t>: مجموعة الخبرات والمعارف والطاقات والمهارات والإبداع والصفات التي يمتلكها العاملون ويستثمرونها في العمل</a:t>
            </a:r>
          </a:p>
        </p:txBody>
      </p:sp>
      <p:sp>
        <p:nvSpPr>
          <p:cNvPr id="2" name="Date Placeholder 1"/>
          <p:cNvSpPr>
            <a:spLocks noGrp="1"/>
          </p:cNvSpPr>
          <p:nvPr>
            <p:ph type="dt" sz="half" idx="10"/>
          </p:nvPr>
        </p:nvSpPr>
        <p:spPr/>
        <p:txBody>
          <a:bodyPr/>
          <a:lstStyle/>
          <a:p>
            <a:pPr>
              <a:defRPr/>
            </a:pPr>
            <a:fld id="{49120FAD-73D0-4AAF-9016-238361D0BAB9}"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04850"/>
            <a:ext cx="8229600" cy="666750"/>
          </a:xfrm>
        </p:spPr>
        <p:txBody>
          <a:bodyPr/>
          <a:lstStyle/>
          <a:p>
            <a:pPr algn="ctr"/>
            <a:r>
              <a:rPr lang="ar-AE" altLang="en-US" sz="4400" dirty="0" smtClean="0"/>
              <a:t>مفهوم الاستثمار في رأس المال البشري</a:t>
            </a:r>
            <a:endParaRPr lang="en-US" altLang="en-US" sz="4400" dirty="0" smtClean="0"/>
          </a:p>
        </p:txBody>
      </p:sp>
      <p:sp>
        <p:nvSpPr>
          <p:cNvPr id="12291" name="Content Placeholder 2"/>
          <p:cNvSpPr>
            <a:spLocks noGrp="1"/>
          </p:cNvSpPr>
          <p:nvPr>
            <p:ph idx="1"/>
          </p:nvPr>
        </p:nvSpPr>
        <p:spPr>
          <a:xfrm>
            <a:off x="457200" y="1676400"/>
            <a:ext cx="8229600" cy="4572000"/>
          </a:xfrm>
        </p:spPr>
        <p:txBody>
          <a:bodyPr/>
          <a:lstStyle/>
          <a:p>
            <a:pPr marL="0" indent="0">
              <a:buNone/>
            </a:pPr>
            <a:r>
              <a:rPr lang="ar-AE" altLang="en-US" sz="3600" dirty="0" smtClean="0">
                <a:ea typeface="Majalla UI"/>
              </a:rPr>
              <a:t>عرف على أنه مجموعة المفاهيم والمعارف والمعلومات من جهة والمهارات والخبرات وعناصر الأداء من جهة ثانية ، والاتجاهات والسلوكيات والمثل والقيم من جهة ثالثة ، التي يحصل عليها الانسان عن طريق نظم </a:t>
            </a:r>
            <a:r>
              <a:rPr lang="ar-AE" altLang="en-US" sz="3600" dirty="0" smtClean="0">
                <a:solidFill>
                  <a:srgbClr val="FF0000"/>
                </a:solidFill>
                <a:ea typeface="Majalla UI"/>
              </a:rPr>
              <a:t>التعليم</a:t>
            </a:r>
            <a:r>
              <a:rPr lang="ar-AE" altLang="en-US" sz="3600" dirty="0" smtClean="0">
                <a:ea typeface="Majalla UI"/>
              </a:rPr>
              <a:t> و </a:t>
            </a:r>
            <a:r>
              <a:rPr lang="ar-AE" altLang="en-US" sz="3600" dirty="0" smtClean="0">
                <a:solidFill>
                  <a:srgbClr val="FF0000"/>
                </a:solidFill>
                <a:ea typeface="Majalla UI"/>
              </a:rPr>
              <a:t>التدريب</a:t>
            </a:r>
            <a:r>
              <a:rPr lang="ar-AE" altLang="en-US" sz="3600" dirty="0" smtClean="0">
                <a:ea typeface="Majalla UI"/>
              </a:rPr>
              <a:t> النظامية وغير النظامية ، والتي تساهم في تحسين إنتاجيته وبالتالي تزيد من المنافع والفوائد الناجمة عن عمله. تنفق المنظمة اموالا طائلة للاستثمار في الموارد البشرية.</a:t>
            </a:r>
            <a:endParaRPr lang="en-US" altLang="en-US" sz="3600" dirty="0" smtClean="0"/>
          </a:p>
        </p:txBody>
      </p:sp>
      <p:sp>
        <p:nvSpPr>
          <p:cNvPr id="2" name="Date Placeholder 1"/>
          <p:cNvSpPr>
            <a:spLocks noGrp="1"/>
          </p:cNvSpPr>
          <p:nvPr>
            <p:ph type="dt" sz="half" idx="10"/>
          </p:nvPr>
        </p:nvSpPr>
        <p:spPr/>
        <p:txBody>
          <a:bodyPr/>
          <a:lstStyle/>
          <a:p>
            <a:pPr>
              <a:defRPr/>
            </a:pPr>
            <a:fld id="{7C948839-FF9D-4891-8EC6-DC58C0ADF219}"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609600"/>
            <a:ext cx="8229600" cy="685800"/>
          </a:xfrm>
        </p:spPr>
        <p:txBody>
          <a:bodyPr/>
          <a:lstStyle/>
          <a:p>
            <a:pPr algn="ctr"/>
            <a:r>
              <a:rPr lang="ar-AE" altLang="en-US" sz="4000" dirty="0" smtClean="0"/>
              <a:t>أهمية رأس المال البشري في اقتصاد المعرفة</a:t>
            </a:r>
            <a:endParaRPr lang="en-US" altLang="en-US" sz="4000" dirty="0" smtClean="0"/>
          </a:p>
        </p:txBody>
      </p:sp>
      <p:sp>
        <p:nvSpPr>
          <p:cNvPr id="14339" name="Content Placeholder 2"/>
          <p:cNvSpPr>
            <a:spLocks noGrp="1"/>
          </p:cNvSpPr>
          <p:nvPr>
            <p:ph idx="1"/>
          </p:nvPr>
        </p:nvSpPr>
        <p:spPr>
          <a:xfrm>
            <a:off x="381000" y="1447800"/>
            <a:ext cx="8305800" cy="4908550"/>
          </a:xfrm>
        </p:spPr>
        <p:txBody>
          <a:bodyPr/>
          <a:lstStyle/>
          <a:p>
            <a:pPr marL="0" indent="0">
              <a:buNone/>
            </a:pPr>
            <a:r>
              <a:rPr lang="ar-AE" altLang="en-US" sz="3600" dirty="0" smtClean="0">
                <a:solidFill>
                  <a:srgbClr val="002060"/>
                </a:solidFill>
                <a:ea typeface="Majalla UI"/>
              </a:rPr>
              <a:t>يُعرَّف اقتصاد المعرفة بأنّه نوع من أنواع الاقتصاد الذي يعتمد نموّه على نوعيّة وكميّة المعلومات المتاحة، والقدرة على الوصول إليها. يساهم رأس المال البشري في الآتي</a:t>
            </a:r>
          </a:p>
          <a:p>
            <a:r>
              <a:rPr lang="ar-AE" altLang="en-US" dirty="0" smtClean="0">
                <a:ea typeface="Majalla UI"/>
              </a:rPr>
              <a:t>يساهم في بناء البحث العلمي والتغير التكنولوجي من أجل معالجة المشاكل الاقتصادية مما يعطيه أهمية أكبر من دور رأس المال المادي في عملية التنمية وزيادة الدخل القومي.</a:t>
            </a:r>
          </a:p>
          <a:p>
            <a:r>
              <a:rPr lang="ar-AE" altLang="en-US" dirty="0" smtClean="0">
                <a:ea typeface="Majalla UI"/>
              </a:rPr>
              <a:t>يجعل الأفراد ذو قدرة كبيرة على فهم واستيعاب التكنولوجيا الحديثة المعقدة والدقيقة ويسهم بالتأثير على المهارات الإدراكية والتأثير على الطموح الشخصي والتنافس والإبداع.</a:t>
            </a:r>
          </a:p>
        </p:txBody>
      </p:sp>
      <p:sp>
        <p:nvSpPr>
          <p:cNvPr id="2" name="Date Placeholder 1"/>
          <p:cNvSpPr>
            <a:spLocks noGrp="1"/>
          </p:cNvSpPr>
          <p:nvPr>
            <p:ph type="dt" sz="half" idx="10"/>
          </p:nvPr>
        </p:nvSpPr>
        <p:spPr/>
        <p:txBody>
          <a:bodyPr/>
          <a:lstStyle/>
          <a:p>
            <a:pPr>
              <a:defRPr/>
            </a:pPr>
            <a:fld id="{EF797C4F-F16B-45A3-81B9-25691E4B54BC}"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609600"/>
            <a:ext cx="8229600" cy="685800"/>
          </a:xfrm>
        </p:spPr>
        <p:txBody>
          <a:bodyPr/>
          <a:lstStyle/>
          <a:p>
            <a:pPr algn="ctr"/>
            <a:r>
              <a:rPr lang="ar-AE" altLang="en-US" sz="4000" dirty="0" smtClean="0"/>
              <a:t>أهمية رأس المال البشري في اقتصاد المعرفة</a:t>
            </a:r>
            <a:endParaRPr lang="en-US" altLang="en-US" sz="4000" dirty="0" smtClean="0"/>
          </a:p>
        </p:txBody>
      </p:sp>
      <p:sp>
        <p:nvSpPr>
          <p:cNvPr id="14339" name="Content Placeholder 2"/>
          <p:cNvSpPr>
            <a:spLocks noGrp="1"/>
          </p:cNvSpPr>
          <p:nvPr>
            <p:ph idx="1"/>
          </p:nvPr>
        </p:nvSpPr>
        <p:spPr>
          <a:xfrm>
            <a:off x="381000" y="1447800"/>
            <a:ext cx="8305800" cy="4908550"/>
          </a:xfrm>
        </p:spPr>
        <p:txBody>
          <a:bodyPr/>
          <a:lstStyle/>
          <a:p>
            <a:r>
              <a:rPr lang="ar-AE" altLang="en-US" sz="2800" dirty="0" smtClean="0">
                <a:ea typeface="Majalla UI"/>
              </a:rPr>
              <a:t>تطور الوعي البيئي وكيفية الحفاظ على بيئة خالية من التلوث وتخفيض مستوياته.</a:t>
            </a:r>
          </a:p>
          <a:p>
            <a:r>
              <a:rPr lang="ar-AE" altLang="en-US" sz="2800" dirty="0" smtClean="0">
                <a:ea typeface="Majalla UI"/>
              </a:rPr>
              <a:t>تشجيع مشاركة المرأة في النشاط الاقتصادي (العمل بأجر) فعندما تكسب النساء مالا أكثر ، يصبح من الأكثر احتمالا أن يستثمرون في أبنائهن وعائلاتهن ويعززن بذلك ثروة الأسرة ورفاهيتها فضلا عن تأثيراته في مستويات الإنتاجية والادخار والاستثمار والنمو الاقتصادي.</a:t>
            </a:r>
          </a:p>
          <a:p>
            <a:r>
              <a:rPr lang="ar-AE" altLang="en-US" sz="2800" dirty="0" smtClean="0">
                <a:ea typeface="Majalla UI"/>
              </a:rPr>
              <a:t>يساعد على تحسين توزيع الدخل وتكافؤ الفرص</a:t>
            </a:r>
          </a:p>
          <a:p>
            <a:r>
              <a:rPr lang="ar-AE" altLang="en-US" sz="2800" dirty="0" smtClean="0"/>
              <a:t>يساهم رأس المال البشري في اقتصاد المعرفة في زيادة الدخل القومي و الناتج المحلي الاجمالي بمعدلات سريعة و بدون الاستهلاك الكبير للموارد الطبيعية.</a:t>
            </a:r>
            <a:endParaRPr lang="en-US" altLang="en-US" sz="2800" dirty="0" smtClean="0"/>
          </a:p>
        </p:txBody>
      </p:sp>
      <p:sp>
        <p:nvSpPr>
          <p:cNvPr id="2" name="Date Placeholder 1"/>
          <p:cNvSpPr>
            <a:spLocks noGrp="1"/>
          </p:cNvSpPr>
          <p:nvPr>
            <p:ph type="dt" sz="half" idx="10"/>
          </p:nvPr>
        </p:nvSpPr>
        <p:spPr/>
        <p:txBody>
          <a:bodyPr/>
          <a:lstStyle/>
          <a:p>
            <a:pPr>
              <a:defRPr/>
            </a:pPr>
            <a:fld id="{3AA6ACF6-E1E4-4E23-8172-9ABE25EBD284}" type="datetime2">
              <a:rPr lang="en-US" smtClean="0"/>
              <a:t>Tuesday, 23 June, 2020</a:t>
            </a:fld>
            <a:endParaRPr lang="en-US"/>
          </a:p>
        </p:txBody>
      </p:sp>
    </p:spTree>
    <p:extLst>
      <p:ext uri="{BB962C8B-B14F-4D97-AF65-F5344CB8AC3E}">
        <p14:creationId xmlns:p14="http://schemas.microsoft.com/office/powerpoint/2010/main" val="34107127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533400"/>
            <a:ext cx="8229600" cy="762000"/>
          </a:xfrm>
        </p:spPr>
        <p:txBody>
          <a:bodyPr/>
          <a:lstStyle/>
          <a:p>
            <a:pPr algn="ctr"/>
            <a:r>
              <a:rPr lang="ar-AE" altLang="en-US" sz="4400" dirty="0" smtClean="0"/>
              <a:t>المصادر الأساسية لرأس المال البشري</a:t>
            </a:r>
            <a:endParaRPr lang="en-US" altLang="en-US" sz="4400" dirty="0" smtClean="0"/>
          </a:p>
        </p:txBody>
      </p:sp>
      <p:sp>
        <p:nvSpPr>
          <p:cNvPr id="15363" name="Content Placeholder 2"/>
          <p:cNvSpPr>
            <a:spLocks noGrp="1"/>
          </p:cNvSpPr>
          <p:nvPr>
            <p:ph idx="1"/>
          </p:nvPr>
        </p:nvSpPr>
        <p:spPr>
          <a:xfrm>
            <a:off x="304800" y="1524000"/>
            <a:ext cx="8382000" cy="4724400"/>
          </a:xfrm>
        </p:spPr>
        <p:txBody>
          <a:bodyPr/>
          <a:lstStyle/>
          <a:p>
            <a:r>
              <a:rPr lang="ar-AE" altLang="en-US" sz="2400" dirty="0" smtClean="0">
                <a:solidFill>
                  <a:srgbClr val="C00000"/>
                </a:solidFill>
                <a:ea typeface="Majalla UI"/>
              </a:rPr>
              <a:t>التعليم</a:t>
            </a:r>
            <a:r>
              <a:rPr lang="ar-AE" altLang="en-US" sz="2400" dirty="0" smtClean="0">
                <a:ea typeface="Majalla UI"/>
              </a:rPr>
              <a:t>: يتطور رأس المال البشري عن طريق التعليم بكل أنواعه، وتبدأ عملية اكتساب المعارف والادراك الإبداعي والمؤهلات من الصغر ويعد القطاع التعليمي المصنع الأساس لصقل وتوجيه العقول القادرة على الابتكار والاختراع.</a:t>
            </a:r>
          </a:p>
          <a:p>
            <a:r>
              <a:rPr lang="ar-AE" altLang="en-US" sz="2400" dirty="0" smtClean="0">
                <a:solidFill>
                  <a:srgbClr val="C00000"/>
                </a:solidFill>
                <a:ea typeface="Majalla UI"/>
              </a:rPr>
              <a:t>الذكاء بالفطرة</a:t>
            </a:r>
            <a:r>
              <a:rPr lang="ar-AE" altLang="en-US" sz="2400" dirty="0" smtClean="0">
                <a:ea typeface="Majalla UI"/>
              </a:rPr>
              <a:t>: تتباين مستويات المهارات لدى الأفراد والتي تكون نتيجة صفات وراثية مكتسبة تعمل على تحديد مستويات ذكاء مختلفة بين الأفراد ويساعد في تطويع التكنولوجيا للظروف المحلية.</a:t>
            </a:r>
          </a:p>
          <a:p>
            <a:r>
              <a:rPr lang="ar-AE" altLang="en-US" sz="2400" dirty="0" smtClean="0">
                <a:solidFill>
                  <a:srgbClr val="C00000"/>
                </a:solidFill>
                <a:ea typeface="Majalla UI"/>
              </a:rPr>
              <a:t>التدريب والتأهيل</a:t>
            </a:r>
            <a:r>
              <a:rPr lang="ar-AE" altLang="en-US" sz="2400" dirty="0" smtClean="0">
                <a:ea typeface="Majalla UI"/>
              </a:rPr>
              <a:t>: يتراكم رأس المال البشري عن طريقة الممارسة والخبرة في مجال العمل والتدريب المستمر الذي يكسب الافراد العاملين المهارات المتخصصة بعد التعليم الأساسي.</a:t>
            </a:r>
          </a:p>
          <a:p>
            <a:r>
              <a:rPr lang="ar-AE" altLang="en-US" sz="2400" dirty="0" smtClean="0">
                <a:solidFill>
                  <a:srgbClr val="C00000"/>
                </a:solidFill>
                <a:ea typeface="Majalla UI"/>
              </a:rPr>
              <a:t>تأثيرات اجتماعية</a:t>
            </a:r>
            <a:r>
              <a:rPr lang="ar-AE" altLang="en-US" sz="2400" dirty="0" smtClean="0">
                <a:ea typeface="Majalla UI"/>
              </a:rPr>
              <a:t>: الرغبة في الحصول على المعرفة والتفوق العلمي من أجل الحصول على مواقع اجتماعية، فضلا عن نظرة المجتمع إلى القادرين على العمل و الابداع. يؤثر المجتمع المنفتح على تشجيع الافراد على الابتكار.</a:t>
            </a:r>
            <a:endParaRPr lang="en-US" altLang="en-US" sz="2400" dirty="0" smtClean="0"/>
          </a:p>
        </p:txBody>
      </p:sp>
      <p:sp>
        <p:nvSpPr>
          <p:cNvPr id="2" name="Date Placeholder 1"/>
          <p:cNvSpPr>
            <a:spLocks noGrp="1"/>
          </p:cNvSpPr>
          <p:nvPr>
            <p:ph type="dt" sz="half" idx="10"/>
          </p:nvPr>
        </p:nvSpPr>
        <p:spPr/>
        <p:txBody>
          <a:bodyPr/>
          <a:lstStyle/>
          <a:p>
            <a:pPr>
              <a:defRPr/>
            </a:pPr>
            <a:fld id="{C7662C44-F594-487B-9E8C-D2DEEE29E9FC}"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152400"/>
            <a:ext cx="8229600" cy="762000"/>
          </a:xfrm>
        </p:spPr>
        <p:txBody>
          <a:bodyPr/>
          <a:lstStyle/>
          <a:p>
            <a:pPr algn="ctr"/>
            <a:r>
              <a:rPr lang="ar-AE" altLang="en-US" sz="4000" dirty="0" smtClean="0"/>
              <a:t>مميزات إدارة رأس المال البشري</a:t>
            </a:r>
            <a:endParaRPr lang="en-US" altLang="en-US" sz="4000" dirty="0" smtClean="0"/>
          </a:p>
        </p:txBody>
      </p:sp>
      <p:sp>
        <p:nvSpPr>
          <p:cNvPr id="16387" name="Content Placeholder 2"/>
          <p:cNvSpPr>
            <a:spLocks noGrp="1"/>
          </p:cNvSpPr>
          <p:nvPr>
            <p:ph idx="1"/>
          </p:nvPr>
        </p:nvSpPr>
        <p:spPr>
          <a:xfrm>
            <a:off x="457200" y="1066800"/>
            <a:ext cx="8229600" cy="5410200"/>
          </a:xfrm>
        </p:spPr>
        <p:txBody>
          <a:bodyPr/>
          <a:lstStyle/>
          <a:p>
            <a:pPr>
              <a:defRPr/>
            </a:pPr>
            <a:r>
              <a:rPr lang="ar-AE" altLang="en-US" sz="2800" dirty="0" smtClean="0">
                <a:solidFill>
                  <a:srgbClr val="002060"/>
                </a:solidFill>
                <a:ea typeface="Majalla UI"/>
              </a:rPr>
              <a:t>ماهي إدارة رأس المال البشرى؟ تشير إدارة رأس المال البشرى إلى إدارة الموظفين وتوظيف الموظفون المناسبون وتدريبهم ورفع مستوى مهاراتهم </a:t>
            </a:r>
            <a:r>
              <a:rPr lang="ar-AE" altLang="en-US" sz="2800" dirty="0">
                <a:solidFill>
                  <a:srgbClr val="002060"/>
                </a:solidFill>
                <a:ea typeface="Majalla UI"/>
              </a:rPr>
              <a:t>واستخدام معارفهم على أكمل وجه لصالح المنظمة.</a:t>
            </a:r>
          </a:p>
          <a:p>
            <a:pPr>
              <a:defRPr/>
            </a:pPr>
            <a:r>
              <a:rPr lang="ar-AE" altLang="en-US" sz="2800" dirty="0" smtClean="0">
                <a:ea typeface="Majalla UI"/>
              </a:rPr>
              <a:t>تساعد إدارة رأس المال البشرى في استخراج الأفضل من الموظفين. كما تلعب دورًا هامًا في زيادة كفاءة الموظفين، مما يجعلها موردًا لا غنى عنه للمنظمة.</a:t>
            </a:r>
          </a:p>
          <a:p>
            <a:pPr>
              <a:defRPr/>
            </a:pPr>
            <a:r>
              <a:rPr lang="ar-AE" altLang="en-US" sz="2800" dirty="0" smtClean="0">
                <a:solidFill>
                  <a:srgbClr val="002060"/>
                </a:solidFill>
                <a:ea typeface="Majalla UI"/>
              </a:rPr>
              <a:t>تمكن إدارة رأس المال البشرى الموارد البشرية من توظيف المتقدم المناسب للوظيفة المناسبة. وتعتبر عملية اكتساب المواهب واحدة من الوظائف الأكثر أهمية للفرد الذى يمثل الموارد البشرية.</a:t>
            </a:r>
          </a:p>
          <a:p>
            <a:pPr>
              <a:defRPr/>
            </a:pPr>
            <a:r>
              <a:rPr lang="ar-AE" altLang="en-US" sz="2800" dirty="0" smtClean="0">
                <a:ea typeface="Majalla UI"/>
              </a:rPr>
              <a:t>تساعد إدارة رأس المال البشرى الموظفين على تحسين المجالات الضعيفة لديهم. فهى لا تفيد فقط الموظفين ولكن أيضًا المنظمة بأكملها.</a:t>
            </a:r>
          </a:p>
        </p:txBody>
      </p:sp>
      <p:sp>
        <p:nvSpPr>
          <p:cNvPr id="2" name="Date Placeholder 1"/>
          <p:cNvSpPr>
            <a:spLocks noGrp="1"/>
          </p:cNvSpPr>
          <p:nvPr>
            <p:ph type="dt" sz="half" idx="10"/>
          </p:nvPr>
        </p:nvSpPr>
        <p:spPr/>
        <p:txBody>
          <a:bodyPr/>
          <a:lstStyle/>
          <a:p>
            <a:pPr>
              <a:defRPr/>
            </a:pPr>
            <a:fld id="{21C2ECA8-4126-41D9-BEA3-CCAB12C40E38}"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533400"/>
            <a:ext cx="8229600" cy="762000"/>
          </a:xfrm>
        </p:spPr>
        <p:txBody>
          <a:bodyPr/>
          <a:lstStyle/>
          <a:p>
            <a:pPr algn="ctr"/>
            <a:r>
              <a:rPr lang="ar-AE" altLang="en-US" sz="4400" dirty="0" smtClean="0"/>
              <a:t>مؤشرات الاستثمار في رأس المال البشري </a:t>
            </a:r>
            <a:endParaRPr lang="en-US" altLang="en-US" sz="4400" dirty="0" smtClean="0"/>
          </a:p>
        </p:txBody>
      </p:sp>
      <p:sp>
        <p:nvSpPr>
          <p:cNvPr id="17411" name="Content Placeholder 2"/>
          <p:cNvSpPr>
            <a:spLocks noGrp="1"/>
          </p:cNvSpPr>
          <p:nvPr>
            <p:ph idx="1"/>
          </p:nvPr>
        </p:nvSpPr>
        <p:spPr>
          <a:xfrm>
            <a:off x="304800" y="1447800"/>
            <a:ext cx="8534400" cy="4876800"/>
          </a:xfrm>
        </p:spPr>
        <p:txBody>
          <a:bodyPr/>
          <a:lstStyle/>
          <a:p>
            <a:r>
              <a:rPr lang="ar-AE" altLang="en-US" dirty="0" smtClean="0">
                <a:solidFill>
                  <a:srgbClr val="FF0000"/>
                </a:solidFill>
                <a:ea typeface="Majalla UI"/>
              </a:rPr>
              <a:t>المواطنة التنظيمية </a:t>
            </a:r>
            <a:r>
              <a:rPr lang="ar-AE" altLang="en-US" dirty="0" smtClean="0">
                <a:ea typeface="Majalla UI"/>
              </a:rPr>
              <a:t>: هي عبارة عن سلوكيات مرتبطة بالعمل لا يتضمنها الوصف الوظيفي ولا ترتبط بنظام مكآفات رسمي وهي تقوي وتدعم الأداء الفعال للمنظمة.</a:t>
            </a:r>
          </a:p>
          <a:p>
            <a:r>
              <a:rPr lang="ar-AE" altLang="en-US" dirty="0" smtClean="0">
                <a:solidFill>
                  <a:srgbClr val="FF0000"/>
                </a:solidFill>
                <a:ea typeface="Majalla UI"/>
              </a:rPr>
              <a:t>التدريب الفعال</a:t>
            </a:r>
            <a:r>
              <a:rPr lang="ar-AE" altLang="en-US" dirty="0" smtClean="0">
                <a:ea typeface="Majalla UI"/>
              </a:rPr>
              <a:t>: عملية تهدف إلى اكساب المهارات والخبرات بفاعلية إلى المتدربين بهدف تطوير قدراتهم العملية بشكل يؤدي إلى تحسين أدائهم وتغيير سلوكياتهم نحو الأفضل.</a:t>
            </a:r>
          </a:p>
          <a:p>
            <a:r>
              <a:rPr lang="ar-AE" altLang="en-US" dirty="0" smtClean="0">
                <a:solidFill>
                  <a:srgbClr val="FF0000"/>
                </a:solidFill>
                <a:ea typeface="Majalla UI"/>
              </a:rPr>
              <a:t>جودة التعليم</a:t>
            </a:r>
            <a:r>
              <a:rPr lang="ar-AE" altLang="en-US" dirty="0" smtClean="0">
                <a:ea typeface="Majalla UI"/>
              </a:rPr>
              <a:t>: والهدف منها الوصول إلى مخرجات ناضجة وجيدة يمكن لها أن تتحمل المسؤولية، وتشارك بفاعلية في تقديم الخدمات ومواجهة وحل المشكلات والأزمات</a:t>
            </a:r>
            <a:endParaRPr lang="en-US" altLang="en-US" dirty="0" smtClean="0"/>
          </a:p>
        </p:txBody>
      </p:sp>
      <p:sp>
        <p:nvSpPr>
          <p:cNvPr id="2" name="Date Placeholder 1"/>
          <p:cNvSpPr>
            <a:spLocks noGrp="1"/>
          </p:cNvSpPr>
          <p:nvPr>
            <p:ph type="dt" sz="half" idx="10"/>
          </p:nvPr>
        </p:nvSpPr>
        <p:spPr/>
        <p:txBody>
          <a:bodyPr/>
          <a:lstStyle/>
          <a:p>
            <a:pPr>
              <a:defRPr/>
            </a:pPr>
            <a:fld id="{659596A7-FE32-4ADB-9A34-F2EB6B1D6602}"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226848"/>
          </a:xfrm>
          <a:blipFill>
            <a:blip r:embed="rId2"/>
            <a:tile tx="0" ty="0" sx="100000" sy="100000" flip="none" algn="tl"/>
          </a:blipFill>
        </p:spPr>
        <p:txBody>
          <a:bodyPr>
            <a:normAutofit/>
          </a:bodyPr>
          <a:lstStyle/>
          <a:p>
            <a:pPr algn="ctr"/>
            <a:r>
              <a:rPr lang="ar-AE" sz="6000" b="1" dirty="0">
                <a:solidFill>
                  <a:srgbClr val="C00000"/>
                </a:solidFill>
                <a:effectLst/>
              </a:rPr>
              <a:t>أسئلة للمناقشة</a:t>
            </a:r>
            <a:endParaRPr lang="en-US" sz="6000" b="1" dirty="0">
              <a:solidFill>
                <a:srgbClr val="C00000"/>
              </a:solidFill>
              <a:effectLst/>
            </a:endParaRPr>
          </a:p>
        </p:txBody>
      </p:sp>
      <p:sp>
        <p:nvSpPr>
          <p:cNvPr id="3" name="Content Placeholder 2"/>
          <p:cNvSpPr>
            <a:spLocks noGrp="1"/>
          </p:cNvSpPr>
          <p:nvPr>
            <p:ph idx="1"/>
          </p:nvPr>
        </p:nvSpPr>
        <p:spPr>
          <a:xfrm>
            <a:off x="643234" y="1772816"/>
            <a:ext cx="7886700" cy="4505747"/>
          </a:xfrm>
          <a:blipFill>
            <a:blip r:embed="rId3"/>
            <a:tile tx="0" ty="0" sx="100000" sy="100000" flip="none" algn="tl"/>
          </a:blipFill>
        </p:spPr>
        <p:txBody>
          <a:bodyPr>
            <a:noAutofit/>
          </a:bodyPr>
          <a:lstStyle/>
          <a:p>
            <a:pPr marL="366713" lvl="1" indent="0">
              <a:buNone/>
              <a:defRPr/>
            </a:pPr>
            <a:r>
              <a:rPr lang="ar-AE" altLang="en-US" sz="4000" dirty="0" smtClean="0">
                <a:ea typeface="Majalla UI"/>
              </a:rPr>
              <a:t>يمثل رأس المال البشري مجموعة </a:t>
            </a:r>
            <a:r>
              <a:rPr lang="ar-AE" altLang="en-US" sz="4000" dirty="0">
                <a:ea typeface="Majalla UI"/>
              </a:rPr>
              <a:t>من </a:t>
            </a:r>
            <a:r>
              <a:rPr lang="ar-AE" altLang="en-US" sz="4000" dirty="0" smtClean="0">
                <a:ea typeface="Majalla UI"/>
              </a:rPr>
              <a:t>المعرفة </a:t>
            </a:r>
            <a:r>
              <a:rPr lang="ar-AE" altLang="en-US" sz="4000" dirty="0">
                <a:ea typeface="Majalla UI"/>
              </a:rPr>
              <a:t>والمواهب والمهارات والقدرات </a:t>
            </a:r>
            <a:r>
              <a:rPr lang="ar-AE" altLang="en-US" sz="4000" dirty="0" smtClean="0">
                <a:ea typeface="Majalla UI"/>
              </a:rPr>
              <a:t>والخبرات. </a:t>
            </a:r>
            <a:r>
              <a:rPr lang="ar-AE" altLang="en-US" sz="4000" dirty="0">
                <a:ea typeface="Majalla UI"/>
              </a:rPr>
              <a:t>هذه الموارد هي القدرة الكلية </a:t>
            </a:r>
            <a:r>
              <a:rPr lang="ar-AE" altLang="en-US" sz="4000" dirty="0" smtClean="0">
                <a:ea typeface="Majalla UI"/>
              </a:rPr>
              <a:t>للموارد البشرية و الذي </a:t>
            </a:r>
            <a:r>
              <a:rPr lang="ar-AE" altLang="en-US" sz="4000" dirty="0">
                <a:ea typeface="Majalla UI"/>
              </a:rPr>
              <a:t>يمثل شكلا من أشكال الثروة التي يمكن توجيهها لتحقيق أهداف </a:t>
            </a:r>
            <a:r>
              <a:rPr lang="ar-AE" altLang="en-US" sz="4000" dirty="0" smtClean="0">
                <a:ea typeface="Majalla UI"/>
              </a:rPr>
              <a:t>المنظمة. ناقش فرضيات و أسس نظرية رأس المال البشري وفقا لمساهمات الاقتصادي شولتز ثيودور. </a:t>
            </a:r>
            <a:endParaRPr lang="en-US" sz="4800" dirty="0"/>
          </a:p>
        </p:txBody>
      </p:sp>
      <p:sp>
        <p:nvSpPr>
          <p:cNvPr id="5" name="Date Placeholder 4"/>
          <p:cNvSpPr>
            <a:spLocks noGrp="1"/>
          </p:cNvSpPr>
          <p:nvPr>
            <p:ph type="dt" sz="half" idx="10"/>
          </p:nvPr>
        </p:nvSpPr>
        <p:spPr>
          <a:xfrm>
            <a:off x="457200" y="6278563"/>
            <a:ext cx="2674640" cy="457200"/>
          </a:xfrm>
        </p:spPr>
        <p:txBody>
          <a:bodyPr/>
          <a:lstStyle/>
          <a:p>
            <a:fld id="{5F488C12-8937-4399-924E-1AE778E0B2C6}" type="datetime2">
              <a:rPr lang="en-US" smtClean="0"/>
              <a:t>Tuesday, 23 June, 2020</a:t>
            </a:fld>
            <a:endParaRPr lang="en-US" dirty="0"/>
          </a:p>
        </p:txBody>
      </p:sp>
    </p:spTree>
    <p:extLst>
      <p:ext uri="{BB962C8B-B14F-4D97-AF65-F5344CB8AC3E}">
        <p14:creationId xmlns:p14="http://schemas.microsoft.com/office/powerpoint/2010/main" val="2531778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AE" sz="8000" dirty="0">
                <a:solidFill>
                  <a:srgbClr val="002060"/>
                </a:solidFill>
              </a:rPr>
              <a:t>إدارة الموارد البشرية</a:t>
            </a:r>
            <a:endParaRPr lang="en-US" sz="4000" dirty="0"/>
          </a:p>
        </p:txBody>
      </p:sp>
      <p:sp>
        <p:nvSpPr>
          <p:cNvPr id="7" name="Content Placeholder 6"/>
          <p:cNvSpPr>
            <a:spLocks noGrp="1"/>
          </p:cNvSpPr>
          <p:nvPr>
            <p:ph sz="half" idx="1"/>
          </p:nvPr>
        </p:nvSpPr>
        <p:spPr/>
        <p:txBody>
          <a:bodyPr/>
          <a:lstStyle/>
          <a:p>
            <a:r>
              <a:rPr lang="ar-AE" altLang="en-US" sz="2800" dirty="0" smtClean="0"/>
              <a:t>أهمية </a:t>
            </a:r>
            <a:r>
              <a:rPr lang="ar-AE" altLang="en-US" sz="2800" dirty="0"/>
              <a:t>رأس المال البشري في اقتصاد </a:t>
            </a:r>
            <a:r>
              <a:rPr lang="ar-AE" altLang="en-US" sz="2800" dirty="0" smtClean="0"/>
              <a:t>المعرفة</a:t>
            </a:r>
          </a:p>
          <a:p>
            <a:r>
              <a:rPr lang="ar-AE" altLang="en-US" sz="2800" dirty="0"/>
              <a:t>المصادر الأساسية لرأس المال </a:t>
            </a:r>
            <a:r>
              <a:rPr lang="ar-AE" altLang="en-US" sz="2800" dirty="0" smtClean="0"/>
              <a:t>البشري</a:t>
            </a:r>
          </a:p>
          <a:p>
            <a:r>
              <a:rPr lang="ar-AE" altLang="en-US" sz="2800" dirty="0"/>
              <a:t>مميزات إدارة رأس المال </a:t>
            </a:r>
            <a:r>
              <a:rPr lang="ar-AE" altLang="en-US" sz="2800" dirty="0" smtClean="0"/>
              <a:t>البشري</a:t>
            </a:r>
          </a:p>
          <a:p>
            <a:r>
              <a:rPr lang="ar-AE" altLang="en-US" sz="2800" dirty="0"/>
              <a:t>مؤشرات الاستثمار في رأس المال </a:t>
            </a:r>
            <a:r>
              <a:rPr lang="ar-AE" altLang="en-US" sz="2800" dirty="0" smtClean="0"/>
              <a:t>البشري</a:t>
            </a:r>
          </a:p>
          <a:p>
            <a:r>
              <a:rPr lang="ar-AE" altLang="en-US" sz="2800" dirty="0"/>
              <a:t>نظرية رأس المال البشري</a:t>
            </a:r>
            <a:r>
              <a:rPr lang="ar-AE" altLang="en-US" sz="2800" dirty="0" smtClean="0"/>
              <a:t> </a:t>
            </a:r>
            <a:endParaRPr lang="en-US" dirty="0"/>
          </a:p>
        </p:txBody>
      </p:sp>
      <p:sp>
        <p:nvSpPr>
          <p:cNvPr id="8" name="Content Placeholder 7"/>
          <p:cNvSpPr>
            <a:spLocks noGrp="1"/>
          </p:cNvSpPr>
          <p:nvPr>
            <p:ph sz="half" idx="2"/>
          </p:nvPr>
        </p:nvSpPr>
        <p:spPr/>
        <p:txBody>
          <a:bodyPr/>
          <a:lstStyle/>
          <a:p>
            <a:r>
              <a:rPr lang="ar-AE" altLang="en-US" dirty="0"/>
              <a:t>مفهوم ادارة الموارد </a:t>
            </a:r>
            <a:r>
              <a:rPr lang="ar-AE" altLang="en-US" dirty="0" smtClean="0"/>
              <a:t>البشرية</a:t>
            </a:r>
          </a:p>
          <a:p>
            <a:r>
              <a:rPr lang="ar-AE" altLang="en-US" sz="2800" dirty="0"/>
              <a:t>أهمية ادارة الموارد </a:t>
            </a:r>
            <a:r>
              <a:rPr lang="ar-AE" altLang="en-US" sz="2800" dirty="0" smtClean="0"/>
              <a:t>البشرية</a:t>
            </a:r>
          </a:p>
          <a:p>
            <a:r>
              <a:rPr lang="ar-AE" altLang="en-US" sz="2800" dirty="0"/>
              <a:t>أهداف ادارة الموارد </a:t>
            </a:r>
            <a:r>
              <a:rPr lang="ar-AE" altLang="en-US" sz="2800" dirty="0" smtClean="0"/>
              <a:t>البشرية</a:t>
            </a:r>
          </a:p>
          <a:p>
            <a:r>
              <a:rPr lang="ar-AE" altLang="en-US" sz="2800" dirty="0"/>
              <a:t>تحديات تواجه إدارة الموارد </a:t>
            </a:r>
            <a:r>
              <a:rPr lang="ar-AE" altLang="en-US" sz="2800" dirty="0" smtClean="0"/>
              <a:t>البشريّة</a:t>
            </a:r>
          </a:p>
          <a:p>
            <a:r>
              <a:rPr lang="ar-AE" altLang="en-US" sz="2800" dirty="0"/>
              <a:t>وظائف ادارة الموارد </a:t>
            </a:r>
            <a:r>
              <a:rPr lang="ar-AE" altLang="en-US" sz="2800" dirty="0" smtClean="0"/>
              <a:t>البشرية</a:t>
            </a:r>
          </a:p>
          <a:p>
            <a:r>
              <a:rPr lang="ar-AE" altLang="en-US" dirty="0"/>
              <a:t>رأس المال </a:t>
            </a:r>
            <a:r>
              <a:rPr lang="ar-AE" altLang="en-US" dirty="0" smtClean="0"/>
              <a:t>البشري</a:t>
            </a:r>
          </a:p>
          <a:p>
            <a:r>
              <a:rPr lang="ar-AE" altLang="en-US" sz="2400" dirty="0"/>
              <a:t>مفهوم الاستثمار في رأس المال البشري</a:t>
            </a:r>
          </a:p>
          <a:p>
            <a:pPr marL="0" indent="0">
              <a:buNone/>
            </a:pPr>
            <a:endParaRPr lang="ar-AE" altLang="en-US" dirty="0"/>
          </a:p>
          <a:p>
            <a:endParaRPr lang="en-US" dirty="0"/>
          </a:p>
        </p:txBody>
      </p:sp>
      <p:sp>
        <p:nvSpPr>
          <p:cNvPr id="4" name="Date Placeholder 3"/>
          <p:cNvSpPr>
            <a:spLocks noGrp="1"/>
          </p:cNvSpPr>
          <p:nvPr>
            <p:ph type="dt" sz="half" idx="10"/>
          </p:nvPr>
        </p:nvSpPr>
        <p:spPr/>
        <p:txBody>
          <a:bodyPr/>
          <a:lstStyle/>
          <a:p>
            <a:pPr>
              <a:defRPr/>
            </a:pPr>
            <a:fld id="{8BF68061-99E1-4010-8C87-CF330F4A58F9}" type="datetime2">
              <a:rPr lang="en-US" smtClean="0"/>
              <a:t>Tuesday, 23 June, 2020</a:t>
            </a:fld>
            <a:endParaRPr lang="en-US" dirty="0"/>
          </a:p>
        </p:txBody>
      </p:sp>
    </p:spTree>
    <p:extLst>
      <p:ext uri="{BB962C8B-B14F-4D97-AF65-F5344CB8AC3E}">
        <p14:creationId xmlns:p14="http://schemas.microsoft.com/office/powerpoint/2010/main" val="1719068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838200"/>
          </a:xfrm>
        </p:spPr>
        <p:txBody>
          <a:bodyPr/>
          <a:lstStyle/>
          <a:p>
            <a:pPr algn="ctr"/>
            <a:r>
              <a:rPr lang="ar-AE" altLang="en-US" dirty="0" smtClean="0"/>
              <a:t>نظرية رأس المال البشري</a:t>
            </a:r>
            <a:endParaRPr lang="en-US" altLang="en-US" dirty="0" smtClean="0"/>
          </a:p>
        </p:txBody>
      </p:sp>
      <p:sp>
        <p:nvSpPr>
          <p:cNvPr id="18435" name="Content Placeholder 2"/>
          <p:cNvSpPr>
            <a:spLocks noGrp="1"/>
          </p:cNvSpPr>
          <p:nvPr>
            <p:ph idx="1"/>
          </p:nvPr>
        </p:nvSpPr>
        <p:spPr>
          <a:xfrm>
            <a:off x="457200" y="1524000"/>
            <a:ext cx="8229600" cy="4832350"/>
          </a:xfrm>
        </p:spPr>
        <p:txBody>
          <a:bodyPr/>
          <a:lstStyle/>
          <a:p>
            <a:r>
              <a:rPr lang="ar-AE" altLang="en-US" dirty="0" smtClean="0">
                <a:ea typeface="Majalla UI"/>
              </a:rPr>
              <a:t>تقوم نظرية رأس المال البشري على فرضية أن التعليم له دور فعال وضروري لتحسين القدرة الانتاجية للأفراد ويمكن القول بأن أصحاب نظرية  رأس المال البشري يحاولون أن يبرهنوا أن الشعب المتعلم شعب منتج</a:t>
            </a:r>
          </a:p>
          <a:p>
            <a:pPr marL="0" indent="0">
              <a:buNone/>
            </a:pPr>
            <a:endParaRPr lang="ar-AE" altLang="en-US" dirty="0" smtClean="0">
              <a:ea typeface="Majalla UI"/>
            </a:endParaRPr>
          </a:p>
          <a:p>
            <a:r>
              <a:rPr lang="ar-AE" altLang="en-US" dirty="0" smtClean="0">
                <a:ea typeface="Majalla UI"/>
              </a:rPr>
              <a:t>تتلخص نظرية رأس المال البشري أنه من اليقين اعتبار العاملين وليس الاموال ,البنايات, الأراضي, والمكائن هم دم الحياة النابض لديمومة المنظمة وضمان بقائها واستمرارها في ظل المنافسة.</a:t>
            </a:r>
          </a:p>
        </p:txBody>
      </p:sp>
      <p:sp>
        <p:nvSpPr>
          <p:cNvPr id="2" name="Date Placeholder 1"/>
          <p:cNvSpPr>
            <a:spLocks noGrp="1"/>
          </p:cNvSpPr>
          <p:nvPr>
            <p:ph type="dt" sz="half" idx="10"/>
          </p:nvPr>
        </p:nvSpPr>
        <p:spPr/>
        <p:txBody>
          <a:bodyPr/>
          <a:lstStyle/>
          <a:p>
            <a:pPr>
              <a:defRPr/>
            </a:pPr>
            <a:fld id="{7BA3257C-920F-4A7D-8254-B7189026E8E7}"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838200"/>
          </a:xfrm>
        </p:spPr>
        <p:txBody>
          <a:bodyPr/>
          <a:lstStyle/>
          <a:p>
            <a:pPr algn="ctr"/>
            <a:r>
              <a:rPr lang="ar-AE" altLang="en-US" dirty="0" smtClean="0"/>
              <a:t>نظرية رأس المال البشري</a:t>
            </a:r>
            <a:endParaRPr lang="en-US" altLang="en-US" dirty="0" smtClean="0"/>
          </a:p>
        </p:txBody>
      </p:sp>
      <p:sp>
        <p:nvSpPr>
          <p:cNvPr id="18435" name="Content Placeholder 2"/>
          <p:cNvSpPr>
            <a:spLocks noGrp="1"/>
          </p:cNvSpPr>
          <p:nvPr>
            <p:ph idx="1"/>
          </p:nvPr>
        </p:nvSpPr>
        <p:spPr>
          <a:xfrm>
            <a:off x="457200" y="1524000"/>
            <a:ext cx="8229600" cy="4832350"/>
          </a:xfrm>
        </p:spPr>
        <p:txBody>
          <a:bodyPr/>
          <a:lstStyle/>
          <a:p>
            <a:r>
              <a:rPr lang="ar-AE" altLang="en-US" sz="2800" dirty="0" smtClean="0">
                <a:ea typeface="Majalla UI"/>
              </a:rPr>
              <a:t>نظرية رأس المال البشري لشولتز:لاحظ شولتز إهمال الباحثين للثروة البشرية، وتجنب أي تحليل منظم لهذه الثروة. لذا فقد ركز اهتمامه للوصول إلى نظرية للاستثمار في رأس المال البشري تهدف إلى تحقيق التنمية الاقتصادية.</a:t>
            </a:r>
          </a:p>
          <a:p>
            <a:pPr marL="0" indent="0">
              <a:buNone/>
            </a:pPr>
            <a:endParaRPr lang="ar-AE" altLang="en-US" sz="2800" dirty="0" smtClean="0">
              <a:ea typeface="Majalla UI"/>
            </a:endParaRPr>
          </a:p>
          <a:p>
            <a:r>
              <a:rPr lang="ar-AE" altLang="en-US" sz="2800" dirty="0" smtClean="0">
                <a:ea typeface="Majalla UI"/>
              </a:rPr>
              <a:t>يعد مفهوم شولتز للاستثمار في رأس المال البشري إسهاما كبيرا في مجال الاقتصاد؛ حيث أشار إلى ضرورة اعتبار مهارات ومعرفة الفرد شكل من أشكال رأس المال الذي يمكن الاستثمار فيه. فمن وجهة نظر شولتز فإن هذا النوع من الاستثمار قد حقق معدلات أسرع للنمو في المجتمعات الغربية عما حققه الاستثمار في رأس المال المادي</a:t>
            </a:r>
            <a:endParaRPr lang="en-US" altLang="en-US" sz="2800" dirty="0" smtClean="0"/>
          </a:p>
        </p:txBody>
      </p:sp>
      <p:sp>
        <p:nvSpPr>
          <p:cNvPr id="2" name="Date Placeholder 1"/>
          <p:cNvSpPr>
            <a:spLocks noGrp="1"/>
          </p:cNvSpPr>
          <p:nvPr>
            <p:ph type="dt" sz="half" idx="10"/>
          </p:nvPr>
        </p:nvSpPr>
        <p:spPr/>
        <p:txBody>
          <a:bodyPr/>
          <a:lstStyle/>
          <a:p>
            <a:pPr>
              <a:defRPr/>
            </a:pPr>
            <a:fld id="{130E7474-0B7A-4A6C-BB48-09DDCA0BE04F}" type="datetime2">
              <a:rPr lang="en-US" smtClean="0"/>
              <a:t>Tuesday, 23 June, 2020</a:t>
            </a:fld>
            <a:endParaRPr lang="en-US"/>
          </a:p>
        </p:txBody>
      </p:sp>
    </p:spTree>
    <p:extLst>
      <p:ext uri="{BB962C8B-B14F-4D97-AF65-F5344CB8AC3E}">
        <p14:creationId xmlns:p14="http://schemas.microsoft.com/office/powerpoint/2010/main" val="161311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838200"/>
          </a:xfrm>
        </p:spPr>
        <p:txBody>
          <a:bodyPr/>
          <a:lstStyle/>
          <a:p>
            <a:pPr algn="ctr"/>
            <a:r>
              <a:rPr lang="ar-AE" altLang="en-US" dirty="0" smtClean="0"/>
              <a:t>نظرية رأس المال البشري</a:t>
            </a:r>
            <a:endParaRPr lang="en-US" altLang="en-US" dirty="0" smtClean="0"/>
          </a:p>
        </p:txBody>
      </p:sp>
      <p:sp>
        <p:nvSpPr>
          <p:cNvPr id="18435" name="Content Placeholder 2"/>
          <p:cNvSpPr>
            <a:spLocks noGrp="1"/>
          </p:cNvSpPr>
          <p:nvPr>
            <p:ph idx="1"/>
          </p:nvPr>
        </p:nvSpPr>
        <p:spPr>
          <a:xfrm>
            <a:off x="457200" y="1524000"/>
            <a:ext cx="8229600" cy="4849504"/>
          </a:xfrm>
        </p:spPr>
        <p:txBody>
          <a:bodyPr/>
          <a:lstStyle/>
          <a:p>
            <a:pPr marL="0" indent="0">
              <a:buNone/>
            </a:pPr>
            <a:r>
              <a:rPr lang="ar-AE" altLang="en-US" sz="2800" dirty="0">
                <a:ea typeface="Majalla UI"/>
              </a:rPr>
              <a:t>وقد بنا شولتز مفهومه لرأس المال البشري، على ثلاثة فروض أساسية هي</a:t>
            </a:r>
            <a:r>
              <a:rPr lang="ar-AE" altLang="en-US" sz="2800" dirty="0" smtClean="0">
                <a:ea typeface="Majalla UI"/>
              </a:rPr>
              <a:t>:</a:t>
            </a:r>
          </a:p>
          <a:p>
            <a:pPr marL="0" indent="0">
              <a:buNone/>
            </a:pPr>
            <a:endParaRPr lang="ar-AE" altLang="en-US" sz="2800" dirty="0">
              <a:ea typeface="Majalla UI"/>
            </a:endParaRPr>
          </a:p>
          <a:p>
            <a:r>
              <a:rPr lang="ar-AE" altLang="en-US" sz="2800" dirty="0">
                <a:ea typeface="Majalla UI"/>
              </a:rPr>
              <a:t>	</a:t>
            </a:r>
            <a:r>
              <a:rPr lang="ar-AE" altLang="en-US" sz="2800" dirty="0" smtClean="0">
                <a:ea typeface="Majalla UI"/>
              </a:rPr>
              <a:t>أن </a:t>
            </a:r>
            <a:r>
              <a:rPr lang="ar-AE" altLang="en-US" sz="2800" dirty="0">
                <a:ea typeface="Majalla UI"/>
              </a:rPr>
              <a:t>النمو الاقتصادي الذي لا يمكن تفسيره بالزيادة في المدخلات المادية، يرجع أساسا إلى الزيادة في المخزون المتراكم لرأس المال البشري.</a:t>
            </a:r>
          </a:p>
          <a:p>
            <a:r>
              <a:rPr lang="ar-AE" altLang="en-US" sz="2800" dirty="0">
                <a:ea typeface="Majalla UI"/>
              </a:rPr>
              <a:t>	</a:t>
            </a:r>
            <a:r>
              <a:rPr lang="ar-AE" altLang="en-US" sz="2800" dirty="0" smtClean="0">
                <a:ea typeface="Majalla UI"/>
              </a:rPr>
              <a:t>يمكن </a:t>
            </a:r>
            <a:r>
              <a:rPr lang="ar-AE" altLang="en-US" sz="2800" dirty="0">
                <a:ea typeface="Majalla UI"/>
              </a:rPr>
              <a:t>تفسير الاختلافات في الإيرادات وفقا للاختلافات في مقدار رأس المال البشري المستثمر في الأفراد؛</a:t>
            </a:r>
          </a:p>
          <a:p>
            <a:r>
              <a:rPr lang="ar-AE" altLang="en-US" sz="2800" dirty="0">
                <a:ea typeface="Majalla UI"/>
              </a:rPr>
              <a:t>	</a:t>
            </a:r>
            <a:r>
              <a:rPr lang="ar-AE" altLang="en-US" sz="2800" dirty="0" smtClean="0">
                <a:ea typeface="Majalla UI"/>
              </a:rPr>
              <a:t>يمكن </a:t>
            </a:r>
            <a:r>
              <a:rPr lang="ar-AE" altLang="en-US" sz="2800" dirty="0">
                <a:ea typeface="Majalla UI"/>
              </a:rPr>
              <a:t>تحقيق العدالة في الدخل من خلال زيادة نسبة رأس المال البشري إلى رأس المال </a:t>
            </a:r>
            <a:r>
              <a:rPr lang="ar-AE" altLang="en-US" sz="2800" dirty="0" smtClean="0">
                <a:ea typeface="Majalla UI"/>
              </a:rPr>
              <a:t>التقليدي (المادي).</a:t>
            </a:r>
            <a:endParaRPr lang="en-US" altLang="en-US" sz="2800" dirty="0"/>
          </a:p>
          <a:p>
            <a:endParaRPr lang="en-US" altLang="en-US" sz="2800" dirty="0" smtClean="0"/>
          </a:p>
        </p:txBody>
      </p:sp>
      <p:sp>
        <p:nvSpPr>
          <p:cNvPr id="2" name="Date Placeholder 1"/>
          <p:cNvSpPr>
            <a:spLocks noGrp="1"/>
          </p:cNvSpPr>
          <p:nvPr>
            <p:ph type="dt" sz="half" idx="10"/>
          </p:nvPr>
        </p:nvSpPr>
        <p:spPr/>
        <p:txBody>
          <a:bodyPr/>
          <a:lstStyle/>
          <a:p>
            <a:pPr>
              <a:defRPr/>
            </a:pPr>
            <a:fld id="{05FE6566-B52C-41BF-9E60-63BBAF2DB990}" type="datetime2">
              <a:rPr lang="en-US" smtClean="0"/>
              <a:t>Tuesday, 23 June, 2020</a:t>
            </a:fld>
            <a:endParaRPr lang="en-US"/>
          </a:p>
        </p:txBody>
      </p:sp>
    </p:spTree>
    <p:extLst>
      <p:ext uri="{BB962C8B-B14F-4D97-AF65-F5344CB8AC3E}">
        <p14:creationId xmlns:p14="http://schemas.microsoft.com/office/powerpoint/2010/main" val="19251427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ar-AE" sz="6600" dirty="0"/>
              <a:t>مشكلات إدارية معاصرة</a:t>
            </a:r>
            <a:endParaRPr lang="en-US" sz="6600" dirty="0"/>
          </a:p>
        </p:txBody>
      </p:sp>
      <p:sp>
        <p:nvSpPr>
          <p:cNvPr id="3" name="Content Placeholder 2"/>
          <p:cNvSpPr>
            <a:spLocks noGrp="1"/>
          </p:cNvSpPr>
          <p:nvPr>
            <p:ph idx="1"/>
          </p:nvPr>
        </p:nvSpPr>
        <p:spPr>
          <a:xfrm>
            <a:off x="457200" y="1524001"/>
            <a:ext cx="8229600" cy="4800600"/>
          </a:xfrm>
        </p:spPr>
        <p:txBody>
          <a:bodyPr/>
          <a:lstStyle/>
          <a:p>
            <a:pPr marL="0" lvl="1" indent="0">
              <a:buClr>
                <a:srgbClr val="0BD0D9"/>
              </a:buClr>
              <a:buSzPct val="95000"/>
              <a:buNone/>
            </a:pPr>
            <a:r>
              <a:rPr lang="ar-SA" dirty="0"/>
              <a:t>الترقية الوظيفية هي نقل الموظف من وظيفته الحالية إلى وظيفة أخرى في مستوى تنظيمي أعلى ضمن مراتب سلم رواتب الموظفين العام ويتحمل شاغلها واجبات ومسؤوليات أكبر ويتمتع بما يقابل ذلك من مزايا مادية أو </a:t>
            </a:r>
            <a:r>
              <a:rPr lang="ar-SA" dirty="0" smtClean="0"/>
              <a:t>أدبية</a:t>
            </a:r>
            <a:r>
              <a:rPr lang="ar-AE" dirty="0" smtClean="0"/>
              <a:t>،</a:t>
            </a:r>
            <a:r>
              <a:rPr lang="en-US" dirty="0" smtClean="0"/>
              <a:t> </a:t>
            </a:r>
            <a:r>
              <a:rPr lang="ar-AE" dirty="0" smtClean="0"/>
              <a:t>و تتم الترقية</a:t>
            </a:r>
            <a:r>
              <a:rPr lang="ar-SA" dirty="0" smtClean="0"/>
              <a:t> </a:t>
            </a:r>
            <a:r>
              <a:rPr lang="ar-SA" dirty="0"/>
              <a:t>وفقاً لضوابط </a:t>
            </a:r>
            <a:r>
              <a:rPr lang="ar-SA" dirty="0" smtClean="0"/>
              <a:t>نظامي</a:t>
            </a:r>
            <a:r>
              <a:rPr lang="ar-AE" dirty="0" smtClean="0"/>
              <a:t>ة</a:t>
            </a:r>
            <a:r>
              <a:rPr lang="ar-SA" dirty="0" smtClean="0"/>
              <a:t> </a:t>
            </a:r>
            <a:r>
              <a:rPr lang="ar-SA" dirty="0"/>
              <a:t>محددة </a:t>
            </a:r>
            <a:r>
              <a:rPr lang="ar-SA" dirty="0" smtClean="0"/>
              <a:t>مسبقاً</a:t>
            </a:r>
            <a:r>
              <a:rPr lang="ar-AE" dirty="0" smtClean="0"/>
              <a:t>.</a:t>
            </a:r>
            <a:r>
              <a:rPr lang="en-US" dirty="0" smtClean="0"/>
              <a:t> </a:t>
            </a:r>
            <a:r>
              <a:rPr lang="ar-SA" dirty="0"/>
              <a:t>وتعتبر الترقية الوظيفية من بين الحوافز المعنوية إن لم تؤد إلى زيادة راتب الموظف، أما إذا تم رفع راتب الموظف وفق الدرجة الوظيفية </a:t>
            </a:r>
            <a:r>
              <a:rPr lang="ar-SA" dirty="0" smtClean="0"/>
              <a:t>الأعلى</a:t>
            </a:r>
            <a:r>
              <a:rPr lang="ar-AE" dirty="0" smtClean="0"/>
              <a:t>؛</a:t>
            </a:r>
            <a:r>
              <a:rPr lang="ar-SA" dirty="0" smtClean="0"/>
              <a:t> </a:t>
            </a:r>
            <a:r>
              <a:rPr lang="ar-SA" dirty="0"/>
              <a:t>فإن الترقية تصنّف على أنها من الحوافز المادية والمعنوية</a:t>
            </a:r>
            <a:r>
              <a:rPr lang="en-US" dirty="0" smtClean="0"/>
              <a:t>.</a:t>
            </a:r>
            <a:r>
              <a:rPr lang="ar-AE" dirty="0" smtClean="0"/>
              <a:t> </a:t>
            </a:r>
            <a:r>
              <a:rPr lang="ar-AE" altLang="en-US" dirty="0" smtClean="0">
                <a:ea typeface="Majalla UI"/>
              </a:rPr>
              <a:t>حلّل سياسات و إجراءات الترقية للاستاذ الجامعي في جامعة العين.</a:t>
            </a:r>
            <a:endParaRPr lang="ar-AE" altLang="en-US" dirty="0">
              <a:ea typeface="Majalla UI"/>
            </a:endParaRPr>
          </a:p>
        </p:txBody>
      </p:sp>
      <p:sp>
        <p:nvSpPr>
          <p:cNvPr id="4" name="Date Placeholder 3"/>
          <p:cNvSpPr>
            <a:spLocks noGrp="1"/>
          </p:cNvSpPr>
          <p:nvPr>
            <p:ph type="dt" sz="half" idx="10"/>
          </p:nvPr>
        </p:nvSpPr>
        <p:spPr/>
        <p:txBody>
          <a:bodyPr/>
          <a:lstStyle/>
          <a:p>
            <a:pPr>
              <a:defRPr/>
            </a:pPr>
            <a:fld id="{9E7A79EE-0A7F-4649-81C3-B6FBFE41EDF4}" type="datetime2">
              <a:rPr lang="en-US" smtClean="0"/>
              <a:t>Tuesday, 23 June, 2020</a:t>
            </a:fld>
            <a:endParaRPr lang="en-US" dirty="0"/>
          </a:p>
        </p:txBody>
      </p:sp>
    </p:spTree>
    <p:extLst>
      <p:ext uri="{BB962C8B-B14F-4D97-AF65-F5344CB8AC3E}">
        <p14:creationId xmlns:p14="http://schemas.microsoft.com/office/powerpoint/2010/main" val="3274292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04850"/>
            <a:ext cx="8229600" cy="742950"/>
          </a:xfrm>
        </p:spPr>
        <p:txBody>
          <a:bodyPr/>
          <a:lstStyle/>
          <a:p>
            <a:pPr algn="ctr"/>
            <a:r>
              <a:rPr lang="ar-AE" altLang="en-US" dirty="0" smtClean="0"/>
              <a:t>مفهوم ادارة الموارد البشرية</a:t>
            </a:r>
            <a:endParaRPr lang="en-US" altLang="en-US" dirty="0" smtClean="0"/>
          </a:p>
        </p:txBody>
      </p:sp>
      <p:sp>
        <p:nvSpPr>
          <p:cNvPr id="6147" name="Content Placeholder 2"/>
          <p:cNvSpPr>
            <a:spLocks noGrp="1"/>
          </p:cNvSpPr>
          <p:nvPr>
            <p:ph idx="1"/>
          </p:nvPr>
        </p:nvSpPr>
        <p:spPr>
          <a:xfrm>
            <a:off x="457200" y="1600201"/>
            <a:ext cx="8229600" cy="4724400"/>
          </a:xfrm>
        </p:spPr>
        <p:txBody>
          <a:bodyPr/>
          <a:lstStyle/>
          <a:p>
            <a:pPr marL="0" indent="0">
              <a:buNone/>
            </a:pPr>
            <a:r>
              <a:rPr lang="ar-AE" altLang="en-US" sz="2800" dirty="0" smtClean="0">
                <a:ea typeface="Majalla UI"/>
              </a:rPr>
              <a:t>تُعدّ إدارة الموارد البشريّة من أساسيات المُنشآت التي تُشارك في إدارة الموارد الخاصة بها، وقد حصلت الموارد البشريّة على أهميةٍ كبيرةٍ في عالم الأعمال؛ بسبب الدور المهم والوظيفة الأساسيّة التي تُقدمها في المُؤسّسات والشركات والهيئات المتنوعة؛ لذلك يُعتبر تحديد تعريف واحد لإدارة الموارد البشريّة من الأمور الصعبة؛ نتيجةً للتطورات المُستمرة في عالم الإدارة بشكلٍ عام، ولكن من الممكن تعريف إدارة الموارد البشريّة بأنّها الإدارة التي تهتمّ بالأشخاص داخل العمل في المُؤسّسة أو الشركة، ومن التعريفات الأُخرى لإدارة الموارد البشريّة هي قسم من العملية الإداريّة الذي يحتوي على مجموعةٍ من النشاطات والوظائف التي تُستخدم في إدارة العناصر البشريّة بأسلوبٍ إيجابيّ وفعال؛ ممّا يُساهم في تحقيق المصالح الخاصة بالمُنشأة والموظفين والمُجتمع</a:t>
            </a:r>
          </a:p>
        </p:txBody>
      </p:sp>
      <p:sp>
        <p:nvSpPr>
          <p:cNvPr id="2" name="Date Placeholder 1"/>
          <p:cNvSpPr>
            <a:spLocks noGrp="1"/>
          </p:cNvSpPr>
          <p:nvPr>
            <p:ph type="dt" sz="half" idx="10"/>
          </p:nvPr>
        </p:nvSpPr>
        <p:spPr/>
        <p:txBody>
          <a:bodyPr/>
          <a:lstStyle/>
          <a:p>
            <a:pPr>
              <a:defRPr/>
            </a:pPr>
            <a:fld id="{43609AA9-FE2B-4AB9-9371-BC8EC5C9AC1C}"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381000"/>
            <a:ext cx="8229600" cy="762000"/>
          </a:xfrm>
        </p:spPr>
        <p:txBody>
          <a:bodyPr/>
          <a:lstStyle/>
          <a:p>
            <a:pPr algn="ctr"/>
            <a:r>
              <a:rPr lang="ar-AE" altLang="en-US" sz="5400" dirty="0" smtClean="0"/>
              <a:t>أهمية ادارة الموارد البشرية</a:t>
            </a:r>
            <a:endParaRPr lang="en-US" altLang="en-US" sz="5400" dirty="0" smtClean="0"/>
          </a:p>
        </p:txBody>
      </p:sp>
      <p:sp>
        <p:nvSpPr>
          <p:cNvPr id="7171" name="Content Placeholder 2"/>
          <p:cNvSpPr>
            <a:spLocks noGrp="1"/>
          </p:cNvSpPr>
          <p:nvPr>
            <p:ph idx="1"/>
          </p:nvPr>
        </p:nvSpPr>
        <p:spPr>
          <a:xfrm>
            <a:off x="457200" y="1371600"/>
            <a:ext cx="8229600" cy="4984750"/>
          </a:xfrm>
        </p:spPr>
        <p:txBody>
          <a:bodyPr/>
          <a:lstStyle/>
          <a:p>
            <a:pPr marL="0" indent="0">
              <a:buNone/>
            </a:pPr>
            <a:r>
              <a:rPr lang="ar-AE" altLang="en-US" dirty="0" smtClean="0">
                <a:ea typeface="Majalla UI"/>
              </a:rPr>
              <a:t>تعتبر إدارة الموارد البشريّة من الأقسام الإداريّة ذات الأهمية في الهيئات ومنظمات الأعمال المتنوعة، وتُلخص أهميتها وفقاً للنقاط الآتية:</a:t>
            </a:r>
          </a:p>
          <a:p>
            <a:r>
              <a:rPr lang="ar-AE" altLang="en-US" dirty="0" smtClean="0">
                <a:ea typeface="Majalla UI"/>
              </a:rPr>
              <a:t>تزويد الموارد البشريّة بالمُؤهّلات المُتنوعة والمُناسبة؛ عن طريق الاعتماد على أفضل إدارة تُساهم في تطور الإنتاج نوعاً وكمّاً</a:t>
            </a:r>
          </a:p>
          <a:p>
            <a:r>
              <a:rPr lang="ar-AE" altLang="en-US" dirty="0" smtClean="0">
                <a:ea typeface="Majalla UI"/>
              </a:rPr>
              <a:t>توفير كافة الأدوات والوسائل الخاصة بالأفراد؛ عن طريق إعداد مجموعةٍ من البرامج التدريبيّة، وتوفير الأجور والحوافز التي تدعم أفضل أداء </a:t>
            </a:r>
            <a:r>
              <a:rPr lang="ar-AE" altLang="en-US" dirty="0" smtClean="0">
                <a:ea typeface="Majalla UI"/>
              </a:rPr>
              <a:t>و ترفع من </a:t>
            </a:r>
            <a:r>
              <a:rPr lang="ar-AE" altLang="en-US" dirty="0" smtClean="0">
                <a:ea typeface="Majalla UI"/>
              </a:rPr>
              <a:t>مُعدّل الإنتاجيّة. </a:t>
            </a:r>
          </a:p>
        </p:txBody>
      </p:sp>
      <p:sp>
        <p:nvSpPr>
          <p:cNvPr id="2" name="Date Placeholder 1"/>
          <p:cNvSpPr>
            <a:spLocks noGrp="1"/>
          </p:cNvSpPr>
          <p:nvPr>
            <p:ph type="dt" sz="half" idx="10"/>
          </p:nvPr>
        </p:nvSpPr>
        <p:spPr/>
        <p:txBody>
          <a:bodyPr/>
          <a:lstStyle/>
          <a:p>
            <a:pPr>
              <a:defRPr/>
            </a:pPr>
            <a:fld id="{1AD27F70-15C8-477A-BCC5-6C6EC65B8394}"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381000"/>
            <a:ext cx="8229600" cy="762000"/>
          </a:xfrm>
        </p:spPr>
        <p:txBody>
          <a:bodyPr/>
          <a:lstStyle/>
          <a:p>
            <a:pPr algn="ctr"/>
            <a:r>
              <a:rPr lang="ar-AE" altLang="en-US" sz="5400" dirty="0" smtClean="0"/>
              <a:t>أهمية ادارة الموارد البشرية</a:t>
            </a:r>
            <a:endParaRPr lang="en-US" altLang="en-US" sz="5400" dirty="0" smtClean="0"/>
          </a:p>
        </p:txBody>
      </p:sp>
      <p:sp>
        <p:nvSpPr>
          <p:cNvPr id="7171" name="Content Placeholder 2"/>
          <p:cNvSpPr>
            <a:spLocks noGrp="1"/>
          </p:cNvSpPr>
          <p:nvPr>
            <p:ph idx="1"/>
          </p:nvPr>
        </p:nvSpPr>
        <p:spPr>
          <a:xfrm>
            <a:off x="457200" y="1371600"/>
            <a:ext cx="8229600" cy="4984750"/>
          </a:xfrm>
        </p:spPr>
        <p:txBody>
          <a:bodyPr/>
          <a:lstStyle/>
          <a:p>
            <a:r>
              <a:rPr lang="ar-AE" altLang="en-US" sz="2800" dirty="0" smtClean="0">
                <a:ea typeface="Majalla UI"/>
              </a:rPr>
              <a:t>تعزيز التنسيق والتنظيم بين كافة الوحدات الإداريّة والمهام الخاصة بالأفراد من الموظفين؛ من خلال تفعيل دور المُناقشة مع الإدارة التنفيذيّة. </a:t>
            </a:r>
          </a:p>
          <a:p>
            <a:r>
              <a:rPr lang="ar-AE" altLang="en-US" sz="2800" dirty="0" smtClean="0">
                <a:ea typeface="Majalla UI"/>
              </a:rPr>
              <a:t>المُشاركة في التعرف على المُشكلات الرئيسيّة الخاصة بالأفراد من الموظفين والتي تُؤثر بشكلٍ سلبيّ على فاعلية وكفاءة المُنشأة. </a:t>
            </a:r>
          </a:p>
          <a:p>
            <a:r>
              <a:rPr lang="ar-AE" altLang="en-US" sz="2800" dirty="0" smtClean="0">
                <a:ea typeface="Majalla UI"/>
              </a:rPr>
              <a:t>المُساهمة في دراسة جميع الكفاءات التنظيميّة والمُؤشرات المُستخدمة في قياس الكفاءة الخاصة بالأداء، ونسب الحوادث التي تُؤثر في العمل</a:t>
            </a:r>
          </a:p>
          <a:p>
            <a:pPr marL="0" indent="0">
              <a:buNone/>
            </a:pPr>
            <a:endParaRPr lang="ar-AE" altLang="en-US" sz="2800" dirty="0" smtClean="0">
              <a:ea typeface="Majalla UI"/>
            </a:endParaRPr>
          </a:p>
          <a:p>
            <a:r>
              <a:rPr lang="ar-AE" altLang="en-US" sz="2800" dirty="0" smtClean="0">
                <a:ea typeface="Majalla UI"/>
              </a:rPr>
              <a:t>تقديم المُساعدة للمديرين في تطبيق السياسات وحلّ أي مُشكلات أو قضايا خاصة بالموظفين.</a:t>
            </a:r>
          </a:p>
        </p:txBody>
      </p:sp>
      <p:sp>
        <p:nvSpPr>
          <p:cNvPr id="2" name="Date Placeholder 1"/>
          <p:cNvSpPr>
            <a:spLocks noGrp="1"/>
          </p:cNvSpPr>
          <p:nvPr>
            <p:ph type="dt" sz="half" idx="10"/>
          </p:nvPr>
        </p:nvSpPr>
        <p:spPr/>
        <p:txBody>
          <a:bodyPr/>
          <a:lstStyle/>
          <a:p>
            <a:pPr>
              <a:defRPr/>
            </a:pPr>
            <a:fld id="{6E050D55-AFD9-4B32-99B6-0F66DD342164}" type="datetime2">
              <a:rPr lang="en-US" smtClean="0"/>
              <a:t>Tuesday, 23 June, 2020</a:t>
            </a:fld>
            <a:endParaRPr lang="en-US"/>
          </a:p>
        </p:txBody>
      </p:sp>
    </p:spTree>
    <p:extLst>
      <p:ext uri="{BB962C8B-B14F-4D97-AF65-F5344CB8AC3E}">
        <p14:creationId xmlns:p14="http://schemas.microsoft.com/office/powerpoint/2010/main" val="3330031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52400"/>
            <a:ext cx="8229600" cy="762000"/>
          </a:xfrm>
        </p:spPr>
        <p:txBody>
          <a:bodyPr/>
          <a:lstStyle/>
          <a:p>
            <a:pPr algn="ctr"/>
            <a:r>
              <a:rPr lang="ar-AE" altLang="en-US" sz="4400" dirty="0" smtClean="0"/>
              <a:t>أهداف ادارة الموارد البشرية</a:t>
            </a:r>
            <a:endParaRPr lang="en-US" altLang="en-US" sz="4400" dirty="0" smtClean="0"/>
          </a:p>
        </p:txBody>
      </p:sp>
      <p:sp>
        <p:nvSpPr>
          <p:cNvPr id="3" name="Content Placeholder 2"/>
          <p:cNvSpPr>
            <a:spLocks noGrp="1"/>
          </p:cNvSpPr>
          <p:nvPr>
            <p:ph idx="1"/>
          </p:nvPr>
        </p:nvSpPr>
        <p:spPr>
          <a:xfrm>
            <a:off x="457200" y="1066800"/>
            <a:ext cx="8229600" cy="5289550"/>
          </a:xfrm>
        </p:spPr>
        <p:txBody>
          <a:bodyPr/>
          <a:lstStyle/>
          <a:p>
            <a:pPr marL="457200" indent="-457200">
              <a:buFont typeface="+mj-lt"/>
              <a:buAutoNum type="arabicPeriod"/>
              <a:defRPr/>
            </a:pPr>
            <a:r>
              <a:rPr lang="ar-AE" sz="2400" dirty="0" smtClean="0">
                <a:solidFill>
                  <a:srgbClr val="FF0000"/>
                </a:solidFill>
              </a:rPr>
              <a:t>الأهداف الخاصة بالمُنظمة أو المُؤسّسة، وتشمل الآتي:</a:t>
            </a:r>
          </a:p>
          <a:p>
            <a:pPr marL="0" indent="0">
              <a:buNone/>
              <a:defRPr/>
            </a:pPr>
            <a:r>
              <a:rPr lang="ar-AE" sz="2400" dirty="0" smtClean="0"/>
              <a:t>	تحقيق الفاعلية في المُؤسّسة.</a:t>
            </a:r>
          </a:p>
          <a:p>
            <a:pPr marL="0" indent="0">
              <a:buNone/>
              <a:defRPr/>
            </a:pPr>
            <a:r>
              <a:rPr lang="ar-AE" sz="2400" dirty="0" smtClean="0"/>
              <a:t> 	تحقيق التوازن والتجانس.</a:t>
            </a:r>
          </a:p>
          <a:p>
            <a:pPr marL="0" indent="0">
              <a:buNone/>
              <a:defRPr/>
            </a:pPr>
            <a:r>
              <a:rPr lang="ar-AE" sz="2400" dirty="0" smtClean="0"/>
              <a:t>	ضمان استقرار العمل. </a:t>
            </a:r>
          </a:p>
          <a:p>
            <a:pPr marL="0" indent="0">
              <a:buNone/>
              <a:defRPr/>
            </a:pPr>
            <a:r>
              <a:rPr lang="ar-AE" sz="2400" dirty="0" smtClean="0"/>
              <a:t>	تنمية وتحسين مهارات الأفراد من الموظفين.</a:t>
            </a:r>
          </a:p>
          <a:p>
            <a:pPr marL="0" indent="0">
              <a:buNone/>
              <a:defRPr/>
            </a:pPr>
            <a:r>
              <a:rPr lang="ar-AE" sz="2400" dirty="0" smtClean="0"/>
              <a:t> 	تعزيز انتماء الموظفين للمُؤسّسة.</a:t>
            </a:r>
          </a:p>
          <a:p>
            <a:pPr marL="457200" indent="-457200">
              <a:buFont typeface="+mj-lt"/>
              <a:buAutoNum type="arabicPeriod" startAt="2"/>
              <a:defRPr/>
            </a:pPr>
            <a:r>
              <a:rPr lang="ar-AE" sz="2400" dirty="0" smtClean="0">
                <a:solidFill>
                  <a:srgbClr val="FF0000"/>
                </a:solidFill>
              </a:rPr>
              <a:t>الأهداف الخاصة بالأفراد من الموظفين، وتشمل الآتي:</a:t>
            </a:r>
          </a:p>
          <a:p>
            <a:pPr marL="0" indent="0">
              <a:buFont typeface="Wingdings 2" panose="05020102010507070707" pitchFamily="18" charset="2"/>
              <a:buNone/>
              <a:defRPr/>
            </a:pPr>
            <a:r>
              <a:rPr lang="ar-AE" sz="2400" dirty="0" smtClean="0"/>
              <a:t>	توفير فرص جديدة للعمل.</a:t>
            </a:r>
          </a:p>
          <a:p>
            <a:pPr marL="0" indent="0">
              <a:buFont typeface="Wingdings 2" panose="05020102010507070707" pitchFamily="18" charset="2"/>
              <a:buNone/>
              <a:defRPr/>
            </a:pPr>
            <a:r>
              <a:rPr lang="ar-AE" sz="2400" dirty="0" smtClean="0"/>
              <a:t> 	تأسيس ظروف جيّدة وإيجابيّة للعمل.</a:t>
            </a:r>
          </a:p>
          <a:p>
            <a:pPr marL="0" indent="0">
              <a:buFont typeface="Wingdings 2" panose="05020102010507070707" pitchFamily="18" charset="2"/>
              <a:buNone/>
              <a:defRPr/>
            </a:pPr>
            <a:r>
              <a:rPr lang="ar-AE" sz="2400" dirty="0" smtClean="0"/>
              <a:t> 	تحقيق العدالة في توزيع الرواتب.</a:t>
            </a:r>
          </a:p>
          <a:p>
            <a:pPr marL="0" indent="0">
              <a:buFont typeface="Wingdings 2" panose="05020102010507070707" pitchFamily="18" charset="2"/>
              <a:buNone/>
              <a:defRPr/>
            </a:pPr>
            <a:r>
              <a:rPr lang="ar-AE" sz="2400" dirty="0" smtClean="0"/>
              <a:t> 	دعم تقدُّم الأفراد وتطورهم وظيفيّاً. </a:t>
            </a:r>
          </a:p>
          <a:p>
            <a:pPr marL="0" indent="0">
              <a:buFont typeface="Wingdings 2" panose="05020102010507070707" pitchFamily="18" charset="2"/>
              <a:buNone/>
              <a:defRPr/>
            </a:pPr>
            <a:r>
              <a:rPr lang="ar-AE" sz="2400" dirty="0" smtClean="0"/>
              <a:t>	توفير خدمات التأمين الصحيّ.</a:t>
            </a:r>
          </a:p>
          <a:p>
            <a:pPr marL="0" indent="0">
              <a:buFont typeface="Wingdings 2" panose="05020102010507070707" pitchFamily="18" charset="2"/>
              <a:buNone/>
              <a:defRPr/>
            </a:pPr>
            <a:endParaRPr lang="ar-AE" sz="2400" dirty="0" smtClean="0"/>
          </a:p>
        </p:txBody>
      </p:sp>
      <p:sp>
        <p:nvSpPr>
          <p:cNvPr id="2" name="Date Placeholder 1"/>
          <p:cNvSpPr>
            <a:spLocks noGrp="1"/>
          </p:cNvSpPr>
          <p:nvPr>
            <p:ph type="dt" sz="half" idx="10"/>
          </p:nvPr>
        </p:nvSpPr>
        <p:spPr/>
        <p:txBody>
          <a:bodyPr/>
          <a:lstStyle/>
          <a:p>
            <a:pPr>
              <a:defRPr/>
            </a:pPr>
            <a:fld id="{FBAF5FFC-DC7F-49D7-8898-D57AA2DB85FE}"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52400"/>
            <a:ext cx="8229600" cy="762000"/>
          </a:xfrm>
        </p:spPr>
        <p:txBody>
          <a:bodyPr/>
          <a:lstStyle/>
          <a:p>
            <a:pPr algn="ctr"/>
            <a:r>
              <a:rPr lang="ar-AE" altLang="en-US" sz="4400" dirty="0" smtClean="0"/>
              <a:t>أهداف ادارة الموارد البشرية</a:t>
            </a:r>
            <a:endParaRPr lang="en-US" altLang="en-US" sz="4400" dirty="0" smtClean="0"/>
          </a:p>
        </p:txBody>
      </p:sp>
      <p:sp>
        <p:nvSpPr>
          <p:cNvPr id="3" name="Content Placeholder 2"/>
          <p:cNvSpPr>
            <a:spLocks noGrp="1"/>
          </p:cNvSpPr>
          <p:nvPr>
            <p:ph idx="1"/>
          </p:nvPr>
        </p:nvSpPr>
        <p:spPr>
          <a:xfrm>
            <a:off x="457200" y="1066800"/>
            <a:ext cx="8229600" cy="5289550"/>
          </a:xfrm>
        </p:spPr>
        <p:txBody>
          <a:bodyPr/>
          <a:lstStyle/>
          <a:p>
            <a:pPr marL="457200" indent="-457200">
              <a:buFont typeface="+mj-lt"/>
              <a:buAutoNum type="arabicPeriod" startAt="3"/>
              <a:defRPr/>
            </a:pPr>
            <a:r>
              <a:rPr lang="ar-AE" sz="2800" dirty="0" smtClean="0">
                <a:solidFill>
                  <a:srgbClr val="FF0000"/>
                </a:solidFill>
              </a:rPr>
              <a:t>الأهداف العامة</a:t>
            </a:r>
            <a:r>
              <a:rPr lang="ar-AE" sz="2800" dirty="0" smtClean="0"/>
              <a:t>: هي المُحافظة على استمرار الأداء الفعّال للمُؤسّسة بالاعتماد على الموارد البشريّة.</a:t>
            </a:r>
          </a:p>
          <a:p>
            <a:pPr marL="457200" indent="-457200">
              <a:buFont typeface="+mj-lt"/>
              <a:buAutoNum type="arabicPeriod" startAt="3"/>
              <a:defRPr/>
            </a:pPr>
            <a:endParaRPr lang="ar-AE" sz="2800" dirty="0" smtClean="0"/>
          </a:p>
          <a:p>
            <a:pPr marL="457200" indent="-457200">
              <a:buFont typeface="+mj-lt"/>
              <a:buAutoNum type="arabicPeriod" startAt="4"/>
              <a:defRPr/>
            </a:pPr>
            <a:r>
              <a:rPr lang="ar-AE" sz="2800" dirty="0" smtClean="0">
                <a:solidFill>
                  <a:srgbClr val="FF0000"/>
                </a:solidFill>
              </a:rPr>
              <a:t>الأهداف الفرعيّة</a:t>
            </a:r>
            <a:r>
              <a:rPr lang="ar-AE" sz="2800" dirty="0" smtClean="0"/>
              <a:t>: هي الأهداف التي تُساعد على الوصول للأهداف العامة وتشمل الآتي:</a:t>
            </a:r>
          </a:p>
          <a:p>
            <a:pPr marL="393700" lvl="1" indent="0">
              <a:buNone/>
              <a:defRPr/>
            </a:pPr>
            <a:r>
              <a:rPr lang="ar-AE" sz="2800" dirty="0" smtClean="0"/>
              <a:t>	تعزيز التنسيق بين الوظائف المُتاحة والأفراد الذين يُشكّلون الموارد البشريّة المُناسبة.</a:t>
            </a:r>
          </a:p>
          <a:p>
            <a:pPr marL="0" indent="0">
              <a:buNone/>
              <a:defRPr/>
            </a:pPr>
            <a:r>
              <a:rPr lang="ar-AE" sz="2800" dirty="0" smtClean="0"/>
              <a:t> 	دعم مهارات التطوير والتأهيل.</a:t>
            </a:r>
          </a:p>
          <a:p>
            <a:pPr marL="0" indent="0">
              <a:buNone/>
              <a:defRPr/>
            </a:pPr>
            <a:r>
              <a:rPr lang="ar-AE" sz="2800" dirty="0" smtClean="0"/>
              <a:t> 	تطبيق تقييم الأداء بشكلٍ دائم. </a:t>
            </a:r>
          </a:p>
          <a:p>
            <a:pPr marL="393700" lvl="1" indent="0">
              <a:buNone/>
              <a:defRPr/>
            </a:pPr>
            <a:r>
              <a:rPr lang="ar-AE" sz="2800" dirty="0" smtClean="0"/>
              <a:t>	دراسة المسار الوظيفيّ المُستقبليّ للموظفين.</a:t>
            </a:r>
          </a:p>
        </p:txBody>
      </p:sp>
      <p:sp>
        <p:nvSpPr>
          <p:cNvPr id="2" name="Date Placeholder 1"/>
          <p:cNvSpPr>
            <a:spLocks noGrp="1"/>
          </p:cNvSpPr>
          <p:nvPr>
            <p:ph type="dt" sz="half" idx="10"/>
          </p:nvPr>
        </p:nvSpPr>
        <p:spPr/>
        <p:txBody>
          <a:bodyPr/>
          <a:lstStyle/>
          <a:p>
            <a:pPr>
              <a:defRPr/>
            </a:pPr>
            <a:fld id="{6B9101C6-7F17-4AE1-BD47-E13651D2EF7C}" type="datetime2">
              <a:rPr lang="en-US" smtClean="0"/>
              <a:t>Tuesday, 23 June, 2020</a:t>
            </a:fld>
            <a:endParaRPr lang="en-US"/>
          </a:p>
        </p:txBody>
      </p:sp>
    </p:spTree>
    <p:extLst>
      <p:ext uri="{BB962C8B-B14F-4D97-AF65-F5344CB8AC3E}">
        <p14:creationId xmlns:p14="http://schemas.microsoft.com/office/powerpoint/2010/main" val="1359840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3400" y="381000"/>
            <a:ext cx="8229600" cy="609600"/>
          </a:xfrm>
        </p:spPr>
        <p:txBody>
          <a:bodyPr/>
          <a:lstStyle/>
          <a:p>
            <a:pPr algn="ctr"/>
            <a:r>
              <a:rPr lang="ar-AE" altLang="en-US" sz="4000" dirty="0" smtClean="0"/>
              <a:t>تحديات تواجه إدارة الموارد البشريّة</a:t>
            </a:r>
            <a:endParaRPr lang="en-US" altLang="en-US" sz="4000" dirty="0" smtClean="0"/>
          </a:p>
        </p:txBody>
      </p:sp>
      <p:sp>
        <p:nvSpPr>
          <p:cNvPr id="9219" name="Content Placeholder 2"/>
          <p:cNvSpPr>
            <a:spLocks noGrp="1"/>
          </p:cNvSpPr>
          <p:nvPr>
            <p:ph idx="1"/>
          </p:nvPr>
        </p:nvSpPr>
        <p:spPr>
          <a:xfrm>
            <a:off x="457200" y="1143000"/>
            <a:ext cx="8229600" cy="5213350"/>
          </a:xfrm>
        </p:spPr>
        <p:txBody>
          <a:bodyPr/>
          <a:lstStyle/>
          <a:p>
            <a:r>
              <a:rPr lang="ar-AE" altLang="en-US" sz="2000" b="1" dirty="0" smtClean="0">
                <a:ea typeface="Majalla UI"/>
              </a:rPr>
              <a:t>مُنذ مطلع القرن الواحد والعشرين </a:t>
            </a:r>
            <a:r>
              <a:rPr lang="ar-AE" altLang="en-US" sz="2000" b="1" dirty="0" smtClean="0">
                <a:ea typeface="Majalla UI"/>
              </a:rPr>
              <a:t>اصبحت المُنشآت </a:t>
            </a:r>
            <a:r>
              <a:rPr lang="ar-AE" altLang="en-US" sz="2000" b="1" dirty="0" smtClean="0">
                <a:ea typeface="Majalla UI"/>
              </a:rPr>
              <a:t>المتنوعة تواجه العديد من التحديات المُؤثرة في العمل الخاص بها، وانعكست هذه الآثار لاحقاً على إدارة الموارد البشريّة، ومن الأمثلة على أهمّ هذه التحديات: الاهتمام بُمتابعة إدارة الجودة الشاملة، والتحديات الناتجة عن العولمة، والتأثيرات التكنولوجيّة المتنوعة، والتحديات المُتعلقة في البيئة.</a:t>
            </a:r>
          </a:p>
          <a:p>
            <a:pPr marL="0" indent="0">
              <a:buNone/>
            </a:pPr>
            <a:endParaRPr lang="ar-AE" altLang="en-US" sz="2000" b="1" dirty="0" smtClean="0">
              <a:ea typeface="Majalla UI"/>
            </a:endParaRPr>
          </a:p>
          <a:p>
            <a:r>
              <a:rPr lang="ar-AE" altLang="en-US" sz="2000" b="1" dirty="0" smtClean="0">
                <a:solidFill>
                  <a:srgbClr val="002060"/>
                </a:solidFill>
                <a:ea typeface="Majalla UI"/>
              </a:rPr>
              <a:t>يتم الاستغناء عن بعض الأنشطة والعاملين خاصة أصحاب المهارات البسيطة والأعمال الروتينية.</a:t>
            </a:r>
          </a:p>
          <a:p>
            <a:r>
              <a:rPr lang="ar-AE" altLang="en-US" sz="2000" b="1" dirty="0" smtClean="0">
                <a:ea typeface="Majalla UI"/>
              </a:rPr>
              <a:t>ولعبت المرأة دوراً مهماً في إدارة الموارد البشرية حيث أحدثت تغيرات كبيرة في تركيبة القوى العاملة وأصبحت المرأة تنافس الرجل في العديد من الوظائف</a:t>
            </a:r>
          </a:p>
          <a:p>
            <a:pPr marL="0" indent="0">
              <a:buNone/>
            </a:pPr>
            <a:endParaRPr lang="ar-AE" altLang="en-US" sz="2000" b="1" dirty="0" smtClean="0">
              <a:ea typeface="Majalla UI"/>
            </a:endParaRPr>
          </a:p>
          <a:p>
            <a:r>
              <a:rPr lang="ar-AE" altLang="en-US" sz="2000" b="1" dirty="0" smtClean="0">
                <a:solidFill>
                  <a:srgbClr val="002060"/>
                </a:solidFill>
                <a:ea typeface="Majalla UI"/>
              </a:rPr>
              <a:t>تعد نظم المعلومات من </a:t>
            </a:r>
            <a:r>
              <a:rPr lang="ar-AE" altLang="en-US" sz="2000" b="1" dirty="0" smtClean="0">
                <a:solidFill>
                  <a:srgbClr val="002060"/>
                </a:solidFill>
                <a:ea typeface="Majalla UI"/>
              </a:rPr>
              <a:t>أهم التحديات الأساسية في عصر المعلومات فالإدارة تحتاج حالياً إلى نظم معلومات حديثة تشتمل على كل البيانات وخطط إدارة الموارد البشرية في شكل قسم متخصص يقدم النصح للإدارة.</a:t>
            </a:r>
          </a:p>
          <a:p>
            <a:r>
              <a:rPr lang="ar-AE" altLang="en-US" sz="2000" b="1" dirty="0" smtClean="0">
                <a:ea typeface="Majalla UI"/>
              </a:rPr>
              <a:t>يقع على عاتق إدارة الموارد البشرية دراسة القيم والاتجاهات للأفراد العاملين داخل التنظيم وفي كيفية وضع خطة قادرة على استغلال هذه القيم والاتجاهات.</a:t>
            </a:r>
          </a:p>
        </p:txBody>
      </p:sp>
      <p:sp>
        <p:nvSpPr>
          <p:cNvPr id="2" name="Date Placeholder 1"/>
          <p:cNvSpPr>
            <a:spLocks noGrp="1"/>
          </p:cNvSpPr>
          <p:nvPr>
            <p:ph type="dt" sz="half" idx="10"/>
          </p:nvPr>
        </p:nvSpPr>
        <p:spPr/>
        <p:txBody>
          <a:bodyPr/>
          <a:lstStyle/>
          <a:p>
            <a:pPr>
              <a:defRPr/>
            </a:pPr>
            <a:fld id="{CA239206-0C7D-47C4-ABCC-BA21DE9AA2A1}" type="datetime2">
              <a:rPr lang="en-US" smtClean="0"/>
              <a:t>Tuesday, 23 June, 2020</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226848"/>
          </a:xfrm>
          <a:blipFill>
            <a:blip r:embed="rId2"/>
            <a:tile tx="0" ty="0" sx="100000" sy="100000" flip="none" algn="tl"/>
          </a:blipFill>
        </p:spPr>
        <p:txBody>
          <a:bodyPr>
            <a:normAutofit/>
          </a:bodyPr>
          <a:lstStyle/>
          <a:p>
            <a:pPr algn="ctr"/>
            <a:r>
              <a:rPr lang="ar-AE" sz="6000" b="1" dirty="0">
                <a:solidFill>
                  <a:srgbClr val="C00000"/>
                </a:solidFill>
                <a:effectLst/>
              </a:rPr>
              <a:t>أسئلة للمناقشة</a:t>
            </a:r>
            <a:endParaRPr lang="en-US" sz="6000" b="1" dirty="0">
              <a:solidFill>
                <a:srgbClr val="C00000"/>
              </a:solidFill>
              <a:effectLst/>
            </a:endParaRPr>
          </a:p>
        </p:txBody>
      </p:sp>
      <p:sp>
        <p:nvSpPr>
          <p:cNvPr id="3" name="Content Placeholder 2"/>
          <p:cNvSpPr>
            <a:spLocks noGrp="1"/>
          </p:cNvSpPr>
          <p:nvPr>
            <p:ph idx="1"/>
          </p:nvPr>
        </p:nvSpPr>
        <p:spPr>
          <a:xfrm>
            <a:off x="643234" y="1772816"/>
            <a:ext cx="7886700" cy="4505747"/>
          </a:xfrm>
          <a:blipFill>
            <a:blip r:embed="rId3"/>
            <a:tile tx="0" ty="0" sx="100000" sy="100000" flip="none" algn="tl"/>
          </a:blipFill>
        </p:spPr>
        <p:txBody>
          <a:bodyPr>
            <a:noAutofit/>
          </a:bodyPr>
          <a:lstStyle/>
          <a:p>
            <a:pPr marL="366713" lvl="1" indent="0">
              <a:buNone/>
            </a:pPr>
            <a:r>
              <a:rPr lang="ar-AE" altLang="en-US" dirty="0" smtClean="0">
                <a:ea typeface="Majalla UI"/>
              </a:rPr>
              <a:t>تعني إدارة </a:t>
            </a:r>
            <a:r>
              <a:rPr lang="ar-AE" altLang="en-US" dirty="0">
                <a:ea typeface="Majalla UI"/>
              </a:rPr>
              <a:t>الموارد البشريّة بأنّها الإدارة التي تهتمّ بالأشخاص داخل العمل في المُؤسّسة أو الشركة، </a:t>
            </a:r>
            <a:r>
              <a:rPr lang="ar-AE" altLang="en-US" dirty="0" smtClean="0">
                <a:ea typeface="Majalla UI"/>
              </a:rPr>
              <a:t>و </a:t>
            </a:r>
            <a:r>
              <a:rPr lang="ar-AE" altLang="en-US" dirty="0">
                <a:ea typeface="Majalla UI"/>
              </a:rPr>
              <a:t>هي </a:t>
            </a:r>
            <a:r>
              <a:rPr lang="ar-AE" altLang="en-US" dirty="0" smtClean="0">
                <a:ea typeface="Majalla UI"/>
              </a:rPr>
              <a:t>قسم مهم </a:t>
            </a:r>
            <a:r>
              <a:rPr lang="ar-AE" altLang="en-US" dirty="0">
                <a:ea typeface="Majalla UI"/>
              </a:rPr>
              <a:t>من العملية الإداريّة الذي يحتوي على مجموعةٍ من النشاطات والوظائف التي تُستخدم في إدارة العناصر البشريّة بأسلوبٍ إيجابيّ وفعال؛ ممّا يُساهم في تحقيق المصالح الخاصة بالمُنشأة والموظفين </a:t>
            </a:r>
            <a:r>
              <a:rPr lang="ar-AE" altLang="en-US" dirty="0" smtClean="0">
                <a:ea typeface="Majalla UI"/>
              </a:rPr>
              <a:t>والمُجتمع. اذا كنت مديرا لقسم إدارة الموارد البشرية في مؤسسة تعمل في مدينة العين، ناقش الوظائف الممكنة و المحتملة لإدارة الموارد البشرية. </a:t>
            </a:r>
            <a:endParaRPr lang="ar-AE" altLang="en-US" dirty="0">
              <a:ea typeface="Majalla UI"/>
            </a:endParaRPr>
          </a:p>
        </p:txBody>
      </p:sp>
      <p:sp>
        <p:nvSpPr>
          <p:cNvPr id="5" name="Date Placeholder 4"/>
          <p:cNvSpPr>
            <a:spLocks noGrp="1"/>
          </p:cNvSpPr>
          <p:nvPr>
            <p:ph type="dt" sz="half" idx="10"/>
          </p:nvPr>
        </p:nvSpPr>
        <p:spPr>
          <a:xfrm>
            <a:off x="457200" y="6278563"/>
            <a:ext cx="2674640" cy="457200"/>
          </a:xfrm>
        </p:spPr>
        <p:txBody>
          <a:bodyPr/>
          <a:lstStyle/>
          <a:p>
            <a:fld id="{D1DD5FB1-7AB9-4E75-B514-9A3D0625C664}" type="datetime2">
              <a:rPr lang="en-US" smtClean="0"/>
              <a:t>Tuesday, 23 June, 2020</a:t>
            </a:fld>
            <a:endParaRPr lang="en-US" dirty="0"/>
          </a:p>
        </p:txBody>
      </p:sp>
    </p:spTree>
    <p:extLst>
      <p:ext uri="{BB962C8B-B14F-4D97-AF65-F5344CB8AC3E}">
        <p14:creationId xmlns:p14="http://schemas.microsoft.com/office/powerpoint/2010/main" val="3118987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13739</TotalTime>
  <Words>1746</Words>
  <Application>Microsoft Office PowerPoint</Application>
  <PresentationFormat>On-screen Show (4:3)</PresentationFormat>
  <Paragraphs>148</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Constantia</vt:lpstr>
      <vt:lpstr>Majalla UI</vt:lpstr>
      <vt:lpstr>Simplified Arabic</vt:lpstr>
      <vt:lpstr>Traditional Arabic</vt:lpstr>
      <vt:lpstr>Wingdings 2</vt:lpstr>
      <vt:lpstr>Flow</vt:lpstr>
      <vt:lpstr>إدارة الموارد البشرية</vt:lpstr>
      <vt:lpstr>إدارة الموارد البشرية</vt:lpstr>
      <vt:lpstr>مفهوم ادارة الموارد البشرية</vt:lpstr>
      <vt:lpstr>أهمية ادارة الموارد البشرية</vt:lpstr>
      <vt:lpstr>أهمية ادارة الموارد البشرية</vt:lpstr>
      <vt:lpstr>أهداف ادارة الموارد البشرية</vt:lpstr>
      <vt:lpstr>أهداف ادارة الموارد البشرية</vt:lpstr>
      <vt:lpstr>تحديات تواجه إدارة الموارد البشريّة</vt:lpstr>
      <vt:lpstr>أسئلة للمناقشة</vt:lpstr>
      <vt:lpstr>وظائف ادارة الموارد البشرية</vt:lpstr>
      <vt:lpstr>وظائف ادارة الموارد البشرية</vt:lpstr>
      <vt:lpstr>رأس المال البشري</vt:lpstr>
      <vt:lpstr>مفهوم الاستثمار في رأس المال البشري</vt:lpstr>
      <vt:lpstr>أهمية رأس المال البشري في اقتصاد المعرفة</vt:lpstr>
      <vt:lpstr>أهمية رأس المال البشري في اقتصاد المعرفة</vt:lpstr>
      <vt:lpstr>المصادر الأساسية لرأس المال البشري</vt:lpstr>
      <vt:lpstr>مميزات إدارة رأس المال البشري</vt:lpstr>
      <vt:lpstr>مؤشرات الاستثمار في رأس المال البشري </vt:lpstr>
      <vt:lpstr>أسئلة للمناقشة</vt:lpstr>
      <vt:lpstr>نظرية رأس المال البشري</vt:lpstr>
      <vt:lpstr>نظرية رأس المال البشري</vt:lpstr>
      <vt:lpstr>نظرية رأس المال البشري</vt:lpstr>
      <vt:lpstr>مشكلات إدارية معاصرة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الموارد البشرية</dc:title>
  <dc:creator>Diana</dc:creator>
  <cp:lastModifiedBy>Salim Al Jundi </cp:lastModifiedBy>
  <cp:revision>214</cp:revision>
  <dcterms:created xsi:type="dcterms:W3CDTF">2006-08-16T00:00:00Z</dcterms:created>
  <dcterms:modified xsi:type="dcterms:W3CDTF">2020-06-23T07:12:22Z</dcterms:modified>
</cp:coreProperties>
</file>