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87" r:id="rId2"/>
    <p:sldId id="386" r:id="rId3"/>
    <p:sldId id="300" r:id="rId4"/>
    <p:sldId id="301" r:id="rId5"/>
    <p:sldId id="302" r:id="rId6"/>
    <p:sldId id="303" r:id="rId7"/>
    <p:sldId id="304" r:id="rId8"/>
    <p:sldId id="305" r:id="rId9"/>
    <p:sldId id="308" r:id="rId10"/>
    <p:sldId id="309" r:id="rId11"/>
    <p:sldId id="310" r:id="rId12"/>
    <p:sldId id="311" r:id="rId13"/>
    <p:sldId id="312" r:id="rId14"/>
    <p:sldId id="313" r:id="rId15"/>
    <p:sldId id="314" r:id="rId16"/>
    <p:sldId id="315" r:id="rId17"/>
    <p:sldId id="316" r:id="rId18"/>
    <p:sldId id="317" r:id="rId19"/>
    <p:sldId id="318" r:id="rId20"/>
    <p:sldId id="320" r:id="rId21"/>
    <p:sldId id="319" r:id="rId22"/>
    <p:sldId id="321"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27/07/2024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EDCEB8A0-25A2-47AC-8549-AE95FAD2BFF0}" type="datetime1">
              <a:rPr lang="en-AE" smtClean="0"/>
              <a:t>27/07/2024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7" name="Slide Number Placeholder 5">
            <a:extLst>
              <a:ext uri="{FF2B5EF4-FFF2-40B4-BE49-F238E27FC236}">
                <a16:creationId xmlns:a16="http://schemas.microsoft.com/office/drawing/2014/main" id="{80F2DAFD-1C68-B071-E337-988598CBE496}"/>
              </a:ext>
            </a:extLst>
          </p:cNvPr>
          <p:cNvSpPr txBox="1">
            <a:spLocks/>
          </p:cNvSpPr>
          <p:nvPr userDrawn="1"/>
        </p:nvSpPr>
        <p:spPr>
          <a:xfrm>
            <a:off x="10727635" y="6356350"/>
            <a:ext cx="1464365" cy="501649"/>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rgbClr val="FF0000"/>
                </a:solidFill>
                <a:highlight>
                  <a:srgbClr val="FFFF00"/>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ADC8E4C9-096A-46B3-8458-C186ADCA2AC1}" type="datetime1">
              <a:rPr lang="en-AE" smtClean="0"/>
              <a:t>27/07/2024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7" name="Slide Number Placeholder 5">
            <a:extLst>
              <a:ext uri="{FF2B5EF4-FFF2-40B4-BE49-F238E27FC236}">
                <a16:creationId xmlns:a16="http://schemas.microsoft.com/office/drawing/2014/main" id="{3131FBD3-7BA5-B9C9-CBBC-541877CD0143}"/>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63E3CC4E-2603-4E0C-B7E6-F81EB09BD69A}" type="datetime1">
              <a:rPr lang="en-AE" smtClean="0"/>
              <a:t>27/07/2024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8" name="Slide Number Placeholder 5">
            <a:extLst>
              <a:ext uri="{FF2B5EF4-FFF2-40B4-BE49-F238E27FC236}">
                <a16:creationId xmlns:a16="http://schemas.microsoft.com/office/drawing/2014/main" id="{8DBA455E-A517-F551-3B95-338116AA9A11}"/>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7A309-845A-44E4-B2CA-B6EE1F3B265F}" type="datetime1">
              <a:rPr lang="en-AE" smtClean="0"/>
              <a:t>27/07/2024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lackboard.com/group/15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5" Type="http://schemas.openxmlformats.org/officeDocument/2006/relationships/hyperlink" Target="mailto:salem.aljundi@kunoozu.edu.iq" TargetMode="Externa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dirty="0"/>
              <a:t>د. سالم الجندي</a:t>
            </a:r>
            <a:endParaRPr lang="ar-IQ" sz="2900" dirty="0"/>
          </a:p>
          <a:p>
            <a:r>
              <a:rPr lang="en-US" sz="2900" dirty="0"/>
              <a:t>Salem.aljundi@kunoozu.edu.iq</a:t>
            </a:r>
            <a:endParaRPr lang="ar-SA" sz="2900" dirty="0"/>
          </a:p>
          <a:p>
            <a:r>
              <a:rPr lang="ar-SA" sz="2900" dirty="0"/>
              <a:t>كلية الكنوز الجامعة</a:t>
            </a:r>
          </a:p>
          <a:p>
            <a:r>
              <a:rPr lang="ar-SA" sz="2900" dirty="0"/>
              <a:t>202</a:t>
            </a:r>
            <a:r>
              <a:rPr lang="ar-IQ" sz="2900" dirty="0"/>
              <a:t>4</a:t>
            </a:r>
            <a:endParaRPr lang="en-AE" sz="2200" dirty="0"/>
          </a:p>
        </p:txBody>
      </p:sp>
    </p:spTree>
    <p:extLst>
      <p:ext uri="{BB962C8B-B14F-4D97-AF65-F5344CB8AC3E}">
        <p14:creationId xmlns:p14="http://schemas.microsoft.com/office/powerpoint/2010/main" val="7091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lstStyle/>
          <a:p>
            <a:r>
              <a:rPr lang="ar-SA" dirty="0"/>
              <a:t>تطوير نظم المعلومات الإدارية (</a:t>
            </a:r>
            <a:r>
              <a:rPr lang="en-US" dirty="0"/>
              <a:t>MIS</a:t>
            </a:r>
            <a:r>
              <a:rPr lang="ar-SA" dirty="0"/>
              <a:t>) هو عملية معقدة تتطلب التخطيط والتنفيذ الدقيق. إليك نظرة عامة على الخطوات المشمولة في تطوير نظام معلومات إدارية</a:t>
            </a:r>
            <a:endParaRPr lang="en-US" dirty="0"/>
          </a:p>
          <a:p>
            <a:endParaRPr lang="en-US" dirty="0"/>
          </a:p>
          <a:p>
            <a:r>
              <a:rPr lang="ar-SA" dirty="0"/>
              <a:t> </a:t>
            </a:r>
            <a:r>
              <a:rPr lang="en-US" dirty="0"/>
              <a:t>1. **</a:t>
            </a:r>
            <a:r>
              <a:rPr lang="ar-SA" dirty="0"/>
              <a:t> </a:t>
            </a:r>
            <a:r>
              <a:rPr lang="ar-SA" dirty="0">
                <a:solidFill>
                  <a:schemeClr val="accent1"/>
                </a:solidFill>
              </a:rPr>
              <a:t>تحديد الأهداف والمتطلبات</a:t>
            </a:r>
            <a:r>
              <a:rPr lang="ar-SA" dirty="0"/>
              <a:t>**:</a:t>
            </a:r>
          </a:p>
          <a:p>
            <a:endParaRPr lang="ar-SA" dirty="0"/>
          </a:p>
          <a:p>
            <a:r>
              <a:rPr lang="ar-SA" dirty="0"/>
              <a:t> - حدد بوضوح الأهداف الرئيسية والفرعية لنظام </a:t>
            </a:r>
            <a:r>
              <a:rPr lang="en-US" dirty="0"/>
              <a:t>MIS</a:t>
            </a:r>
          </a:p>
          <a:p>
            <a:r>
              <a:rPr lang="en-US" dirty="0"/>
              <a:t>   - </a:t>
            </a:r>
            <a:r>
              <a:rPr lang="ar-SA" dirty="0"/>
              <a:t>حدد احتياجات المعلومات الخاصة بالمنظمة بشكل محدد.</a:t>
            </a:r>
          </a:p>
          <a:p>
            <a:r>
              <a:rPr lang="ar-SA" dirty="0"/>
              <a:t>   - حدد المؤشرات الرئيسية للأداء </a:t>
            </a:r>
            <a:r>
              <a:rPr lang="en-US" dirty="0"/>
              <a:t>(KPIs)</a:t>
            </a:r>
            <a:r>
              <a:rPr lang="ar-SA" dirty="0"/>
              <a:t> التي يجب تتبعها.</a:t>
            </a:r>
            <a:endParaRPr lang="en-AE" dirty="0"/>
          </a:p>
        </p:txBody>
      </p:sp>
      <p:sp>
        <p:nvSpPr>
          <p:cNvPr id="5" name="Slide Number Placeholder 4">
            <a:extLst>
              <a:ext uri="{FF2B5EF4-FFF2-40B4-BE49-F238E27FC236}">
                <a16:creationId xmlns:a16="http://schemas.microsoft.com/office/drawing/2014/main" id="{89752A60-2319-A689-74BC-7F0D6CFF7E83}"/>
              </a:ext>
            </a:extLst>
          </p:cNvPr>
          <p:cNvSpPr>
            <a:spLocks noGrp="1"/>
          </p:cNvSpPr>
          <p:nvPr>
            <p:ph type="sldNum" sz="quarter" idx="4"/>
          </p:nvPr>
        </p:nvSpPr>
        <p:spPr/>
        <p:txBody>
          <a:bodyPr/>
          <a:lstStyle/>
          <a:p>
            <a:fld id="{29CA5760-96F6-4BB9-9F01-E4123846D571}" type="slidenum">
              <a:rPr lang="en-AE" smtClean="0"/>
              <a:pPr/>
              <a:t>10</a:t>
            </a:fld>
            <a:r>
              <a:rPr lang="en-AE"/>
              <a:t> of 35</a:t>
            </a:r>
            <a:endParaRPr lang="en-AE" dirty="0"/>
          </a:p>
        </p:txBody>
      </p:sp>
    </p:spTree>
    <p:extLst>
      <p:ext uri="{BB962C8B-B14F-4D97-AF65-F5344CB8AC3E}">
        <p14:creationId xmlns:p14="http://schemas.microsoft.com/office/powerpoint/2010/main" val="351809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lstStyle/>
          <a:p>
            <a:r>
              <a:rPr lang="ar-SA" dirty="0"/>
              <a:t>2. **</a:t>
            </a:r>
            <a:r>
              <a:rPr lang="ar-SA" dirty="0">
                <a:solidFill>
                  <a:schemeClr val="accent1"/>
                </a:solidFill>
              </a:rPr>
              <a:t>جمع آراء المستخدمين</a:t>
            </a:r>
            <a:r>
              <a:rPr lang="ar-SA" dirty="0"/>
              <a:t>**:</a:t>
            </a:r>
          </a:p>
          <a:p>
            <a:r>
              <a:rPr lang="ar-SA" dirty="0"/>
              <a:t>   - شمل الأطراف المعنية الرئيسية والمستخدمين النهائيين في عملية التخطيط لفهم احتياجاتهم وتوقعاتهم.</a:t>
            </a:r>
          </a:p>
          <a:p>
            <a:r>
              <a:rPr lang="ar-SA" dirty="0"/>
              <a:t>   - قم بإجراء مقابلات واستبيانات لجمع آراء حول البيانات والميزات المطلوبة.</a:t>
            </a:r>
          </a:p>
          <a:p>
            <a:endParaRPr lang="ar-SA" dirty="0"/>
          </a:p>
          <a:p>
            <a:r>
              <a:rPr lang="ar-SA" dirty="0"/>
              <a:t>3. **</a:t>
            </a:r>
            <a:r>
              <a:rPr lang="ar-SA" dirty="0">
                <a:solidFill>
                  <a:schemeClr val="accent1"/>
                </a:solidFill>
              </a:rPr>
              <a:t>جمع ودمج البيانات</a:t>
            </a:r>
            <a:r>
              <a:rPr lang="ar-SA" dirty="0"/>
              <a:t>**:</a:t>
            </a:r>
          </a:p>
          <a:p>
            <a:r>
              <a:rPr lang="ar-SA" dirty="0"/>
              <a:t>   - حدد مصادر البيانات، سواء كانت داخلية أو خارجية، وقم بإنشاء طرق لجمع ودمج البيانات</a:t>
            </a:r>
            <a:endParaRPr lang="en-US" dirty="0"/>
          </a:p>
          <a:p>
            <a:r>
              <a:rPr lang="en-US" dirty="0"/>
              <a:t>   - </a:t>
            </a:r>
            <a:r>
              <a:rPr lang="ar-SA" dirty="0"/>
              <a:t>تأكد من جودة البيانات، ودقتها، واتساقها.</a:t>
            </a:r>
          </a:p>
        </p:txBody>
      </p:sp>
      <p:sp>
        <p:nvSpPr>
          <p:cNvPr id="5" name="Slide Number Placeholder 4">
            <a:extLst>
              <a:ext uri="{FF2B5EF4-FFF2-40B4-BE49-F238E27FC236}">
                <a16:creationId xmlns:a16="http://schemas.microsoft.com/office/drawing/2014/main" id="{68A1A950-C81D-8B60-DC5F-5439660ABB1D}"/>
              </a:ext>
            </a:extLst>
          </p:cNvPr>
          <p:cNvSpPr>
            <a:spLocks noGrp="1"/>
          </p:cNvSpPr>
          <p:nvPr>
            <p:ph type="sldNum" sz="quarter" idx="4"/>
          </p:nvPr>
        </p:nvSpPr>
        <p:spPr/>
        <p:txBody>
          <a:bodyPr/>
          <a:lstStyle/>
          <a:p>
            <a:fld id="{29CA5760-96F6-4BB9-9F01-E4123846D571}" type="slidenum">
              <a:rPr lang="en-AE" smtClean="0"/>
              <a:pPr/>
              <a:t>11</a:t>
            </a:fld>
            <a:r>
              <a:rPr lang="en-AE"/>
              <a:t> of 35</a:t>
            </a:r>
            <a:endParaRPr lang="en-AE" dirty="0"/>
          </a:p>
        </p:txBody>
      </p:sp>
    </p:spTree>
    <p:extLst>
      <p:ext uri="{BB962C8B-B14F-4D97-AF65-F5344CB8AC3E}">
        <p14:creationId xmlns:p14="http://schemas.microsoft.com/office/powerpoint/2010/main" val="124184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a:bodyPr>
          <a:lstStyle/>
          <a:p>
            <a:r>
              <a:rPr lang="ar-SA" sz="3600" dirty="0"/>
              <a:t>4. **</a:t>
            </a:r>
            <a:r>
              <a:rPr lang="ar-SA" sz="3600" dirty="0">
                <a:solidFill>
                  <a:schemeClr val="accent1"/>
                </a:solidFill>
              </a:rPr>
              <a:t>تصميم قاعدة البيانات</a:t>
            </a:r>
            <a:r>
              <a:rPr lang="ar-SA" sz="3600" dirty="0"/>
              <a:t>**:</a:t>
            </a:r>
          </a:p>
          <a:p>
            <a:r>
              <a:rPr lang="ar-SA" sz="3600" dirty="0"/>
              <a:t>   - قم بإنشاء قاعدة بيانات منهجية يمكنها تخزين وإدارة البيانات بكفاءة.</a:t>
            </a:r>
          </a:p>
          <a:p>
            <a:r>
              <a:rPr lang="ar-SA" sz="3600" dirty="0"/>
              <a:t>   - حدد جداول البيانات والعلاقات وحقول البيانات.</a:t>
            </a:r>
          </a:p>
          <a:p>
            <a:endParaRPr lang="ar-SA" sz="3600" dirty="0"/>
          </a:p>
          <a:p>
            <a:r>
              <a:rPr lang="ar-SA" sz="3600" dirty="0"/>
              <a:t>5. **</a:t>
            </a:r>
            <a:r>
              <a:rPr lang="ar-SA" sz="3600" dirty="0">
                <a:solidFill>
                  <a:schemeClr val="accent1"/>
                </a:solidFill>
              </a:rPr>
              <a:t>اختيار التكنولوجيا والبرمجيات</a:t>
            </a:r>
            <a:r>
              <a:rPr lang="ar-SA" sz="3600" dirty="0"/>
              <a:t>**:</a:t>
            </a:r>
          </a:p>
          <a:p>
            <a:r>
              <a:rPr lang="ar-SA" sz="3600" dirty="0"/>
              <a:t>   - اختر التكنولوجيا والبرمجيات المناسبة</a:t>
            </a:r>
            <a:endParaRPr lang="en-US" sz="3600" dirty="0"/>
          </a:p>
          <a:p>
            <a:r>
              <a:rPr lang="en-US" sz="3600" dirty="0"/>
              <a:t>  - </a:t>
            </a:r>
            <a:r>
              <a:rPr lang="ar-SA" sz="3600" dirty="0"/>
              <a:t>انظر إلى العوامل مثل التوسعة والأمان والتوافق.</a:t>
            </a:r>
          </a:p>
        </p:txBody>
      </p:sp>
      <p:sp>
        <p:nvSpPr>
          <p:cNvPr id="5" name="Slide Number Placeholder 4">
            <a:extLst>
              <a:ext uri="{FF2B5EF4-FFF2-40B4-BE49-F238E27FC236}">
                <a16:creationId xmlns:a16="http://schemas.microsoft.com/office/drawing/2014/main" id="{79804F7C-1F1F-6465-2262-CC82386DE134}"/>
              </a:ext>
            </a:extLst>
          </p:cNvPr>
          <p:cNvSpPr>
            <a:spLocks noGrp="1"/>
          </p:cNvSpPr>
          <p:nvPr>
            <p:ph type="sldNum" sz="quarter" idx="4"/>
          </p:nvPr>
        </p:nvSpPr>
        <p:spPr/>
        <p:txBody>
          <a:bodyPr/>
          <a:lstStyle/>
          <a:p>
            <a:fld id="{29CA5760-96F6-4BB9-9F01-E4123846D571}" type="slidenum">
              <a:rPr lang="en-AE" smtClean="0"/>
              <a:pPr/>
              <a:t>12</a:t>
            </a:fld>
            <a:r>
              <a:rPr lang="en-AE"/>
              <a:t> of 35</a:t>
            </a:r>
            <a:endParaRPr lang="en-AE" dirty="0"/>
          </a:p>
        </p:txBody>
      </p:sp>
    </p:spTree>
    <p:extLst>
      <p:ext uri="{BB962C8B-B14F-4D97-AF65-F5344CB8AC3E}">
        <p14:creationId xmlns:p14="http://schemas.microsoft.com/office/powerpoint/2010/main" val="3748518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5" end="5"/>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6. **</a:t>
            </a:r>
            <a:r>
              <a:rPr lang="ar-SA" sz="3600" b="1" dirty="0">
                <a:solidFill>
                  <a:schemeClr val="accent1"/>
                </a:solidFill>
              </a:rPr>
              <a:t>التطوير</a:t>
            </a:r>
            <a:r>
              <a:rPr lang="ar-SA" sz="3600" dirty="0"/>
              <a:t>**:</a:t>
            </a:r>
          </a:p>
          <a:p>
            <a:r>
              <a:rPr lang="ar-SA" sz="3600" dirty="0"/>
              <a:t>   - قم بتطوير برمجيات أو تطبيق </a:t>
            </a:r>
            <a:r>
              <a:rPr lang="en-US" sz="3600" dirty="0"/>
              <a:t>MIS </a:t>
            </a:r>
            <a:r>
              <a:rPr lang="ar-SA" sz="3600" dirty="0"/>
              <a:t> استنادًا إلى المتطلبات المحددة.</a:t>
            </a:r>
          </a:p>
          <a:p>
            <a:r>
              <a:rPr lang="ar-SA" sz="3600" dirty="0"/>
              <a:t>   - أنشئ واجهات سهلة الاستخدام لإدخال البيانات واسترجاعها وإعداد التقارير.</a:t>
            </a:r>
          </a:p>
          <a:p>
            <a:endParaRPr lang="ar-SA" sz="3600" dirty="0"/>
          </a:p>
          <a:p>
            <a:r>
              <a:rPr lang="ar-SA" sz="3600" dirty="0"/>
              <a:t>7. **</a:t>
            </a:r>
            <a:r>
              <a:rPr lang="ar-SA" sz="3600" b="1" dirty="0">
                <a:solidFill>
                  <a:schemeClr val="accent1"/>
                </a:solidFill>
              </a:rPr>
              <a:t>اختبار وضمان الجودة</a:t>
            </a:r>
            <a:r>
              <a:rPr lang="ar-SA" sz="3600" dirty="0"/>
              <a:t>**:</a:t>
            </a:r>
          </a:p>
          <a:p>
            <a:r>
              <a:rPr lang="ar-SA" sz="3600" dirty="0"/>
              <a:t>   - قم بإجراء اختبارات صارمة للكشف عن الأخطاء أو المشاكل وإصلاحها.</a:t>
            </a:r>
          </a:p>
          <a:p>
            <a:r>
              <a:rPr lang="ar-SA" sz="3600" dirty="0"/>
              <a:t>   - اختبر النظام باستخدام البيانات الحقيقية لضمان موثوقيته.</a:t>
            </a:r>
          </a:p>
        </p:txBody>
      </p:sp>
      <p:sp>
        <p:nvSpPr>
          <p:cNvPr id="5" name="Slide Number Placeholder 4">
            <a:extLst>
              <a:ext uri="{FF2B5EF4-FFF2-40B4-BE49-F238E27FC236}">
                <a16:creationId xmlns:a16="http://schemas.microsoft.com/office/drawing/2014/main" id="{9B8BA027-3987-5A5A-F454-F117EAE830A6}"/>
              </a:ext>
            </a:extLst>
          </p:cNvPr>
          <p:cNvSpPr>
            <a:spLocks noGrp="1"/>
          </p:cNvSpPr>
          <p:nvPr>
            <p:ph type="sldNum" sz="quarter" idx="4"/>
          </p:nvPr>
        </p:nvSpPr>
        <p:spPr/>
        <p:txBody>
          <a:bodyPr/>
          <a:lstStyle/>
          <a:p>
            <a:fld id="{29CA5760-96F6-4BB9-9F01-E4123846D571}" type="slidenum">
              <a:rPr lang="en-AE" smtClean="0"/>
              <a:pPr/>
              <a:t>13</a:t>
            </a:fld>
            <a:r>
              <a:rPr lang="en-AE"/>
              <a:t> of 35</a:t>
            </a:r>
            <a:endParaRPr lang="en-AE" dirty="0"/>
          </a:p>
        </p:txBody>
      </p:sp>
    </p:spTree>
    <p:extLst>
      <p:ext uri="{BB962C8B-B14F-4D97-AF65-F5344CB8AC3E}">
        <p14:creationId xmlns:p14="http://schemas.microsoft.com/office/powerpoint/2010/main" val="217234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8. **</a:t>
            </a:r>
            <a:r>
              <a:rPr lang="ar-SA" sz="3600" b="1" dirty="0">
                <a:solidFill>
                  <a:schemeClr val="accent1"/>
                </a:solidFill>
              </a:rPr>
              <a:t>التدريب</a:t>
            </a:r>
            <a:r>
              <a:rPr lang="ar-SA" sz="3600" dirty="0"/>
              <a:t>**:</a:t>
            </a:r>
          </a:p>
          <a:p>
            <a:r>
              <a:rPr lang="ar-SA" sz="3600" dirty="0"/>
              <a:t>   - قم بتدريب المستخدمين النهائيين والمسؤولين على كيفية استخدام </a:t>
            </a:r>
            <a:r>
              <a:rPr lang="en-US" sz="3600" dirty="0"/>
              <a:t>MIS </a:t>
            </a:r>
            <a:r>
              <a:rPr lang="ar-SA" sz="3600" dirty="0"/>
              <a:t>بفعالية.</a:t>
            </a:r>
          </a:p>
          <a:p>
            <a:r>
              <a:rPr lang="ar-SA" sz="3600" dirty="0"/>
              <a:t>   - قدم وثائق ودعمًا للمستخدمين.</a:t>
            </a:r>
          </a:p>
          <a:p>
            <a:endParaRPr lang="ar-SA" sz="3600" dirty="0"/>
          </a:p>
          <a:p>
            <a:r>
              <a:rPr lang="ar-SA" sz="3600" dirty="0"/>
              <a:t>9. **</a:t>
            </a:r>
            <a:r>
              <a:rPr lang="ar-SA" sz="3600" b="1" dirty="0">
                <a:solidFill>
                  <a:schemeClr val="accent1"/>
                </a:solidFill>
              </a:rPr>
              <a:t>التنفيذ</a:t>
            </a:r>
            <a:r>
              <a:rPr lang="ar-SA" sz="3600" dirty="0"/>
              <a:t>**:</a:t>
            </a:r>
          </a:p>
          <a:p>
            <a:r>
              <a:rPr lang="ar-SA" sz="3600" dirty="0"/>
              <a:t>   - نفّذ </a:t>
            </a:r>
            <a:r>
              <a:rPr lang="en-US" sz="3600" dirty="0"/>
              <a:t>MIS </a:t>
            </a:r>
            <a:r>
              <a:rPr lang="ar-SA" sz="3600" dirty="0"/>
              <a:t> في بيئة المنظمة.</a:t>
            </a:r>
          </a:p>
          <a:p>
            <a:r>
              <a:rPr lang="ar-SA" sz="3600" dirty="0"/>
              <a:t>   - تأكد من نقل البيانات ودمجها مع الأنظمة الحالية.</a:t>
            </a:r>
          </a:p>
        </p:txBody>
      </p:sp>
      <p:sp>
        <p:nvSpPr>
          <p:cNvPr id="5" name="Slide Number Placeholder 4">
            <a:extLst>
              <a:ext uri="{FF2B5EF4-FFF2-40B4-BE49-F238E27FC236}">
                <a16:creationId xmlns:a16="http://schemas.microsoft.com/office/drawing/2014/main" id="{0661911C-BF1F-1BFB-0975-F3352D743F00}"/>
              </a:ext>
            </a:extLst>
          </p:cNvPr>
          <p:cNvSpPr>
            <a:spLocks noGrp="1"/>
          </p:cNvSpPr>
          <p:nvPr>
            <p:ph type="sldNum" sz="quarter" idx="4"/>
          </p:nvPr>
        </p:nvSpPr>
        <p:spPr/>
        <p:txBody>
          <a:bodyPr/>
          <a:lstStyle/>
          <a:p>
            <a:fld id="{29CA5760-96F6-4BB9-9F01-E4123846D571}" type="slidenum">
              <a:rPr lang="en-AE" smtClean="0"/>
              <a:pPr/>
              <a:t>14</a:t>
            </a:fld>
            <a:r>
              <a:rPr lang="en-AE"/>
              <a:t> of 35</a:t>
            </a:r>
            <a:endParaRPr lang="en-AE" dirty="0"/>
          </a:p>
        </p:txBody>
      </p:sp>
    </p:spTree>
    <p:extLst>
      <p:ext uri="{BB962C8B-B14F-4D97-AF65-F5344CB8AC3E}">
        <p14:creationId xmlns:p14="http://schemas.microsoft.com/office/powerpoint/2010/main" val="723490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10. **</a:t>
            </a:r>
            <a:r>
              <a:rPr lang="ar-SA" sz="3600" b="1" dirty="0">
                <a:solidFill>
                  <a:schemeClr val="accent1"/>
                </a:solidFill>
              </a:rPr>
              <a:t>مراقبة وصيانة</a:t>
            </a:r>
            <a:r>
              <a:rPr lang="ar-SA" sz="3600" dirty="0"/>
              <a:t>**:</a:t>
            </a:r>
          </a:p>
          <a:p>
            <a:r>
              <a:rPr lang="ar-SA" sz="3600" dirty="0"/>
              <a:t>    - راقب أداء </a:t>
            </a:r>
            <a:r>
              <a:rPr lang="en-US" sz="3600" dirty="0"/>
              <a:t>MIS </a:t>
            </a:r>
            <a:r>
              <a:rPr lang="ar-SA" sz="3600" dirty="0"/>
              <a:t> باستمرار.</a:t>
            </a:r>
          </a:p>
          <a:p>
            <a:r>
              <a:rPr lang="ar-SA" sz="3600" dirty="0"/>
              <a:t>    - قم بتحديث النظام بانتظام للتكيف مع متطلبات وتقنيات متغيرة.</a:t>
            </a:r>
          </a:p>
          <a:p>
            <a:endParaRPr lang="ar-SA" sz="3600" dirty="0"/>
          </a:p>
          <a:p>
            <a:r>
              <a:rPr lang="ar-SA" sz="3600" dirty="0"/>
              <a:t>11. **</a:t>
            </a:r>
            <a:r>
              <a:rPr lang="ar-SA" sz="3600" b="1" dirty="0">
                <a:solidFill>
                  <a:schemeClr val="accent1"/>
                </a:solidFill>
              </a:rPr>
              <a:t>الأمان</a:t>
            </a:r>
            <a:r>
              <a:rPr lang="ar-SA" sz="3600" dirty="0"/>
              <a:t>**:</a:t>
            </a:r>
          </a:p>
          <a:p>
            <a:r>
              <a:rPr lang="ar-SA" sz="3600" dirty="0"/>
              <a:t>    - طبق تدابير أمان قوية لحماية البيانات من الوصول غير المصرح به والانتهاكات.</a:t>
            </a:r>
          </a:p>
          <a:p>
            <a:r>
              <a:rPr lang="ar-SA" sz="3600" dirty="0"/>
              <a:t>    - قم بتحديث بروتوكولات الأمان بانتظام لمعالجة التهديدات الجديدة.</a:t>
            </a:r>
          </a:p>
        </p:txBody>
      </p:sp>
      <p:sp>
        <p:nvSpPr>
          <p:cNvPr id="5" name="Slide Number Placeholder 4">
            <a:extLst>
              <a:ext uri="{FF2B5EF4-FFF2-40B4-BE49-F238E27FC236}">
                <a16:creationId xmlns:a16="http://schemas.microsoft.com/office/drawing/2014/main" id="{440B4D31-F72D-AC56-D23D-5D50DB1A2AAF}"/>
              </a:ext>
            </a:extLst>
          </p:cNvPr>
          <p:cNvSpPr>
            <a:spLocks noGrp="1"/>
          </p:cNvSpPr>
          <p:nvPr>
            <p:ph type="sldNum" sz="quarter" idx="4"/>
          </p:nvPr>
        </p:nvSpPr>
        <p:spPr/>
        <p:txBody>
          <a:bodyPr/>
          <a:lstStyle/>
          <a:p>
            <a:fld id="{29CA5760-96F6-4BB9-9F01-E4123846D571}" type="slidenum">
              <a:rPr lang="en-AE" smtClean="0"/>
              <a:pPr/>
              <a:t>15</a:t>
            </a:fld>
            <a:r>
              <a:rPr lang="en-AE"/>
              <a:t> of 35</a:t>
            </a:r>
            <a:endParaRPr lang="en-AE" dirty="0"/>
          </a:p>
        </p:txBody>
      </p:sp>
    </p:spTree>
    <p:extLst>
      <p:ext uri="{BB962C8B-B14F-4D97-AF65-F5344CB8AC3E}">
        <p14:creationId xmlns:p14="http://schemas.microsoft.com/office/powerpoint/2010/main" val="112696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anim calcmode="lin" valueType="num">
                                      <p:cBhvr>
                                        <p:cTn id="1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5" end="5"/>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anim calcmode="lin" valueType="num">
                                      <p:cBhvr>
                                        <p:cTn id="1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12. **</a:t>
            </a:r>
            <a:r>
              <a:rPr lang="ar-SA" sz="3600" dirty="0">
                <a:solidFill>
                  <a:schemeClr val="accent1"/>
                </a:solidFill>
              </a:rPr>
              <a:t>الملاحظات والتحسين</a:t>
            </a:r>
            <a:r>
              <a:rPr lang="ar-SA" sz="3600" dirty="0"/>
              <a:t>**:</a:t>
            </a:r>
          </a:p>
          <a:p>
            <a:r>
              <a:rPr lang="ar-SA" sz="3600" dirty="0"/>
              <a:t>    - قم بجمع ملاحظات من المستخدمين وأصحاب المصلحة لتحديد المجالات التي تحتاج إلى تحسين.</a:t>
            </a:r>
          </a:p>
          <a:p>
            <a:r>
              <a:rPr lang="ar-SA" sz="3600" dirty="0"/>
              <a:t>    - قم بتضمين التحسينات والتحديثات لتلبية الاحتياجات المتطورة.</a:t>
            </a:r>
          </a:p>
          <a:p>
            <a:endParaRPr lang="ar-SA" sz="3600" dirty="0"/>
          </a:p>
          <a:p>
            <a:r>
              <a:rPr lang="ar-SA" sz="3600" dirty="0"/>
              <a:t>13. **</a:t>
            </a:r>
            <a:r>
              <a:rPr lang="ar-SA" sz="3600" dirty="0">
                <a:solidFill>
                  <a:schemeClr val="accent1"/>
                </a:solidFill>
              </a:rPr>
              <a:t>الوثائق</a:t>
            </a:r>
            <a:r>
              <a:rPr lang="ar-SA" sz="3600" dirty="0"/>
              <a:t>**:</a:t>
            </a:r>
          </a:p>
          <a:p>
            <a:r>
              <a:rPr lang="ar-SA" sz="3600" dirty="0"/>
              <a:t>    - قم بالاحتفاظ بوثائق شاملة تتضمن هندسة النظام وقواميس البيانات ودليل المستخدم.</a:t>
            </a:r>
          </a:p>
        </p:txBody>
      </p:sp>
      <p:sp>
        <p:nvSpPr>
          <p:cNvPr id="5" name="Slide Number Placeholder 4">
            <a:extLst>
              <a:ext uri="{FF2B5EF4-FFF2-40B4-BE49-F238E27FC236}">
                <a16:creationId xmlns:a16="http://schemas.microsoft.com/office/drawing/2014/main" id="{976BEB17-E914-C9C0-02BA-B4A6BB316C4A}"/>
              </a:ext>
            </a:extLst>
          </p:cNvPr>
          <p:cNvSpPr>
            <a:spLocks noGrp="1"/>
          </p:cNvSpPr>
          <p:nvPr>
            <p:ph type="sldNum" sz="quarter" idx="4"/>
          </p:nvPr>
        </p:nvSpPr>
        <p:spPr/>
        <p:txBody>
          <a:bodyPr/>
          <a:lstStyle/>
          <a:p>
            <a:fld id="{29CA5760-96F6-4BB9-9F01-E4123846D571}" type="slidenum">
              <a:rPr lang="en-AE" smtClean="0"/>
              <a:pPr/>
              <a:t>16</a:t>
            </a:fld>
            <a:r>
              <a:rPr lang="en-AE"/>
              <a:t> of 35</a:t>
            </a:r>
            <a:endParaRPr lang="en-AE" dirty="0"/>
          </a:p>
        </p:txBody>
      </p:sp>
    </p:spTree>
    <p:extLst>
      <p:ext uri="{BB962C8B-B14F-4D97-AF65-F5344CB8AC3E}">
        <p14:creationId xmlns:p14="http://schemas.microsoft.com/office/powerpoint/2010/main" val="637817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80">
                                          <p:stCondLst>
                                            <p:cond delay="0"/>
                                          </p:stCondLst>
                                        </p:cTn>
                                        <p:tgtEl>
                                          <p:spTgt spid="3">
                                            <p:txEl>
                                              <p:pRg st="5" end="5"/>
                                            </p:txEl>
                                          </p:spTgt>
                                        </p:tgtEl>
                                      </p:cBhvr>
                                    </p:animEffect>
                                    <p:anim calcmode="lin" valueType="num">
                                      <p:cBhvr>
                                        <p:cTn id="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5" end="5"/>
                                            </p:txEl>
                                          </p:spTgt>
                                        </p:tgtEl>
                                      </p:cBhvr>
                                      <p:to x="100000" y="60000"/>
                                    </p:animScale>
                                    <p:animScale>
                                      <p:cBhvr>
                                        <p:cTn id="30" dur="166" decel="50000">
                                          <p:stCondLst>
                                            <p:cond delay="676"/>
                                          </p:stCondLst>
                                        </p:cTn>
                                        <p:tgtEl>
                                          <p:spTgt spid="3">
                                            <p:txEl>
                                              <p:pRg st="5" end="5"/>
                                            </p:txEl>
                                          </p:spTgt>
                                        </p:tgtEl>
                                      </p:cBhvr>
                                      <p:to x="100000" y="100000"/>
                                    </p:animScale>
                                    <p:animScale>
                                      <p:cBhvr>
                                        <p:cTn id="31" dur="26">
                                          <p:stCondLst>
                                            <p:cond delay="1312"/>
                                          </p:stCondLst>
                                        </p:cTn>
                                        <p:tgtEl>
                                          <p:spTgt spid="3">
                                            <p:txEl>
                                              <p:pRg st="5" end="5"/>
                                            </p:txEl>
                                          </p:spTgt>
                                        </p:tgtEl>
                                      </p:cBhvr>
                                      <p:to x="100000" y="80000"/>
                                    </p:animScale>
                                    <p:animScale>
                                      <p:cBhvr>
                                        <p:cTn id="32" dur="166" decel="50000">
                                          <p:stCondLst>
                                            <p:cond delay="1338"/>
                                          </p:stCondLst>
                                        </p:cTn>
                                        <p:tgtEl>
                                          <p:spTgt spid="3">
                                            <p:txEl>
                                              <p:pRg st="5" end="5"/>
                                            </p:txEl>
                                          </p:spTgt>
                                        </p:tgtEl>
                                      </p:cBhvr>
                                      <p:to x="100000" y="100000"/>
                                    </p:animScale>
                                    <p:animScale>
                                      <p:cBhvr>
                                        <p:cTn id="33" dur="26">
                                          <p:stCondLst>
                                            <p:cond delay="1642"/>
                                          </p:stCondLst>
                                        </p:cTn>
                                        <p:tgtEl>
                                          <p:spTgt spid="3">
                                            <p:txEl>
                                              <p:pRg st="5" end="5"/>
                                            </p:txEl>
                                          </p:spTgt>
                                        </p:tgtEl>
                                      </p:cBhvr>
                                      <p:to x="100000" y="90000"/>
                                    </p:animScale>
                                    <p:animScale>
                                      <p:cBhvr>
                                        <p:cTn id="34" dur="166" decel="50000">
                                          <p:stCondLst>
                                            <p:cond delay="1668"/>
                                          </p:stCondLst>
                                        </p:cTn>
                                        <p:tgtEl>
                                          <p:spTgt spid="3">
                                            <p:txEl>
                                              <p:pRg st="5" end="5"/>
                                            </p:txEl>
                                          </p:spTgt>
                                        </p:tgtEl>
                                      </p:cBhvr>
                                      <p:to x="100000" y="100000"/>
                                    </p:animScale>
                                    <p:animScale>
                                      <p:cBhvr>
                                        <p:cTn id="35" dur="26">
                                          <p:stCondLst>
                                            <p:cond delay="1808"/>
                                          </p:stCondLst>
                                        </p:cTn>
                                        <p:tgtEl>
                                          <p:spTgt spid="3">
                                            <p:txEl>
                                              <p:pRg st="5" end="5"/>
                                            </p:txEl>
                                          </p:spTgt>
                                        </p:tgtEl>
                                      </p:cBhvr>
                                      <p:to x="100000" y="95000"/>
                                    </p:animScale>
                                    <p:animScale>
                                      <p:cBhvr>
                                        <p:cTn id="3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14. **</a:t>
            </a:r>
            <a:r>
              <a:rPr lang="ar-SA" sz="3600" b="1" dirty="0">
                <a:solidFill>
                  <a:schemeClr val="accent1"/>
                </a:solidFill>
              </a:rPr>
              <a:t>التوسعة والتكيف</a:t>
            </a:r>
            <a:r>
              <a:rPr lang="ar-SA" sz="3600" dirty="0"/>
              <a:t>**:</a:t>
            </a:r>
          </a:p>
          <a:p>
            <a:r>
              <a:rPr lang="ar-SA" sz="3600" dirty="0"/>
              <a:t>    - تأكد من أن </a:t>
            </a:r>
            <a:r>
              <a:rPr lang="en-US" sz="3600" dirty="0"/>
              <a:t>MIS </a:t>
            </a:r>
            <a:r>
              <a:rPr lang="ar-SA" sz="3600" dirty="0"/>
              <a:t> يمكن أن ينمو ويتكيف مع احتياجات المنظمة المتغيرة والتقنيات المتطورة.</a:t>
            </a:r>
          </a:p>
          <a:p>
            <a:endParaRPr lang="ar-SA" sz="3600" dirty="0"/>
          </a:p>
          <a:p>
            <a:r>
              <a:rPr lang="ar-SA" sz="3600" dirty="0"/>
              <a:t>15. **</a:t>
            </a:r>
            <a:r>
              <a:rPr lang="ar-SA" sz="3600" b="1" dirty="0">
                <a:solidFill>
                  <a:schemeClr val="accent1"/>
                </a:solidFill>
              </a:rPr>
              <a:t>الامتثال والحوكمة</a:t>
            </a:r>
            <a:r>
              <a:rPr lang="ar-SA" sz="3600" dirty="0"/>
              <a:t>**:</a:t>
            </a:r>
          </a:p>
          <a:p>
            <a:r>
              <a:rPr lang="ar-SA" sz="3600" dirty="0"/>
              <a:t>    - تأكد من أن </a:t>
            </a:r>
            <a:r>
              <a:rPr lang="en-US" sz="3600" dirty="0"/>
              <a:t>MIS </a:t>
            </a:r>
            <a:r>
              <a:rPr lang="ar-SA" sz="3600" dirty="0"/>
              <a:t> يتوافق مع اللوائح والمعايير الصناعية ذات الصلة.</a:t>
            </a:r>
          </a:p>
          <a:p>
            <a:r>
              <a:rPr lang="ar-SA" sz="3600" dirty="0"/>
              <a:t>    - أنشئ إجراءات الحوكمة لإدارة البيانات ومراقبة الوصول</a:t>
            </a:r>
          </a:p>
        </p:txBody>
      </p:sp>
      <p:sp>
        <p:nvSpPr>
          <p:cNvPr id="5" name="Slide Number Placeholder 4">
            <a:extLst>
              <a:ext uri="{FF2B5EF4-FFF2-40B4-BE49-F238E27FC236}">
                <a16:creationId xmlns:a16="http://schemas.microsoft.com/office/drawing/2014/main" id="{6C2708CF-F187-E906-E492-19AEDE0CD7EA}"/>
              </a:ext>
            </a:extLst>
          </p:cNvPr>
          <p:cNvSpPr>
            <a:spLocks noGrp="1"/>
          </p:cNvSpPr>
          <p:nvPr>
            <p:ph type="sldNum" sz="quarter" idx="4"/>
          </p:nvPr>
        </p:nvSpPr>
        <p:spPr/>
        <p:txBody>
          <a:bodyPr/>
          <a:lstStyle/>
          <a:p>
            <a:fld id="{29CA5760-96F6-4BB9-9F01-E4123846D571}" type="slidenum">
              <a:rPr lang="en-AE" smtClean="0"/>
              <a:pPr/>
              <a:t>17</a:t>
            </a:fld>
            <a:r>
              <a:rPr lang="en-AE"/>
              <a:t> of 35</a:t>
            </a:r>
            <a:endParaRPr lang="en-AE" dirty="0"/>
          </a:p>
        </p:txBody>
      </p:sp>
    </p:spTree>
    <p:extLst>
      <p:ext uri="{BB962C8B-B14F-4D97-AF65-F5344CB8AC3E}">
        <p14:creationId xmlns:p14="http://schemas.microsoft.com/office/powerpoint/2010/main" val="261054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4" end="4"/>
                                            </p:txEl>
                                          </p:spTgt>
                                        </p:tgtEl>
                                      </p:cBhvr>
                                    </p:animEffect>
                                    <p:animScale>
                                      <p:cBhvr>
                                        <p:cTn id="10" dur="250" autoRev="1" fill="hold"/>
                                        <p:tgtEl>
                                          <p:spTgt spid="3">
                                            <p:txEl>
                                              <p:pRg st="4" end="4"/>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5" end="5"/>
                                            </p:txEl>
                                          </p:spTgt>
                                        </p:tgtEl>
                                      </p:cBhvr>
                                    </p:animEffect>
                                    <p:animScale>
                                      <p:cBhvr>
                                        <p:cTn id="13"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16. **</a:t>
            </a:r>
            <a:r>
              <a:rPr lang="ar-SA" sz="3600" b="1" dirty="0">
                <a:solidFill>
                  <a:schemeClr val="accent1"/>
                </a:solidFill>
              </a:rPr>
              <a:t>دعم المستخدم</a:t>
            </a:r>
            <a:r>
              <a:rPr lang="ar-SA" sz="3600" dirty="0"/>
              <a:t>**:</a:t>
            </a:r>
          </a:p>
          <a:p>
            <a:r>
              <a:rPr lang="ar-SA" sz="3600" dirty="0"/>
              <a:t>    - قدم دعمًا مستمرًا للمستخدمين ومكتب المساعدة للتعامل مع استفسارات ومشكلات المستخدمين.</a:t>
            </a:r>
          </a:p>
          <a:p>
            <a:endParaRPr lang="ar-SA" sz="3600" dirty="0"/>
          </a:p>
          <a:p>
            <a:r>
              <a:rPr lang="ar-SA" sz="3600" dirty="0"/>
              <a:t>تطوير نظام معلومات الإدارة هو عملية مستمرة تتطلب التفرغ للتحسين المستمر والتكيف مع الاحتياجات المتغيرة للمنظمة. من الضروري أن تشمل الأطراف المعنية في جميع المراحل وأن تحافظ على تناغم النظام مع أهداف المنظمة الاستراتيجية.</a:t>
            </a:r>
          </a:p>
        </p:txBody>
      </p:sp>
      <p:sp>
        <p:nvSpPr>
          <p:cNvPr id="5" name="Slide Number Placeholder 4">
            <a:extLst>
              <a:ext uri="{FF2B5EF4-FFF2-40B4-BE49-F238E27FC236}">
                <a16:creationId xmlns:a16="http://schemas.microsoft.com/office/drawing/2014/main" id="{5FADB73B-0830-2CBB-9849-1AF81C559981}"/>
              </a:ext>
            </a:extLst>
          </p:cNvPr>
          <p:cNvSpPr>
            <a:spLocks noGrp="1"/>
          </p:cNvSpPr>
          <p:nvPr>
            <p:ph type="sldNum" sz="quarter" idx="4"/>
          </p:nvPr>
        </p:nvSpPr>
        <p:spPr/>
        <p:txBody>
          <a:bodyPr/>
          <a:lstStyle/>
          <a:p>
            <a:fld id="{29CA5760-96F6-4BB9-9F01-E4123846D571}" type="slidenum">
              <a:rPr lang="en-AE" smtClean="0"/>
              <a:pPr/>
              <a:t>18</a:t>
            </a:fld>
            <a:r>
              <a:rPr lang="en-AE"/>
              <a:t> of 35</a:t>
            </a:r>
            <a:endParaRPr lang="en-AE" dirty="0"/>
          </a:p>
        </p:txBody>
      </p:sp>
    </p:spTree>
    <p:extLst>
      <p:ext uri="{BB962C8B-B14F-4D97-AF65-F5344CB8AC3E}">
        <p14:creationId xmlns:p14="http://schemas.microsoft.com/office/powerpoint/2010/main" val="418560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A68A-6448-766A-C156-2A9A2E552E3A}"/>
              </a:ext>
            </a:extLst>
          </p:cNvPr>
          <p:cNvSpPr>
            <a:spLocks noGrp="1"/>
          </p:cNvSpPr>
          <p:nvPr>
            <p:ph type="title"/>
          </p:nvPr>
        </p:nvSpPr>
        <p:spPr/>
        <p:txBody>
          <a:bodyPr>
            <a:normAutofit/>
          </a:bodyPr>
          <a:lstStyle/>
          <a:p>
            <a:r>
              <a:rPr lang="ar-SA" dirty="0"/>
              <a:t>نظم المعلومات الإدارية المتكاملة</a:t>
            </a:r>
            <a:endParaRPr lang="en-AE" dirty="0"/>
          </a:p>
        </p:txBody>
      </p:sp>
      <p:sp>
        <p:nvSpPr>
          <p:cNvPr id="4" name="Content Placeholder 3">
            <a:extLst>
              <a:ext uri="{FF2B5EF4-FFF2-40B4-BE49-F238E27FC236}">
                <a16:creationId xmlns:a16="http://schemas.microsoft.com/office/drawing/2014/main" id="{3BBB18AB-99E6-8642-8274-D7F408B9512D}"/>
              </a:ext>
            </a:extLst>
          </p:cNvPr>
          <p:cNvSpPr>
            <a:spLocks noGrp="1"/>
          </p:cNvSpPr>
          <p:nvPr>
            <p:ph sz="half" idx="2"/>
          </p:nvPr>
        </p:nvSpPr>
        <p:spPr/>
        <p:txBody>
          <a:bodyPr>
            <a:normAutofit lnSpcReduction="10000"/>
          </a:bodyPr>
          <a:lstStyle/>
          <a:p>
            <a:r>
              <a:rPr lang="ar-SA" sz="3600" dirty="0">
                <a:solidFill>
                  <a:schemeClr val="accent1"/>
                </a:solidFill>
              </a:rPr>
              <a:t>نظام المعلومات الإدارية المتكامل </a:t>
            </a:r>
            <a:r>
              <a:rPr lang="ar-SA" sz="3600" dirty="0"/>
              <a:t>هو نظام معلومات شامل يجمع بين جوانب متعددة من بيانات وعمليات المنظمة في منصة واحدة موحدة. إنه مصمم لتبسيط وتعزيز إدارة موارد المنظمة وبياناتها ومعلوماتها عبر مجموعة متنوعة من المجالات الوظيفية.</a:t>
            </a:r>
            <a:r>
              <a:rPr lang="en-US" sz="3600" dirty="0"/>
              <a:t> </a:t>
            </a:r>
            <a:r>
              <a:rPr lang="ar-SA" sz="3600" dirty="0"/>
              <a:t>مثل:</a:t>
            </a:r>
            <a:endParaRPr lang="en-US" sz="3600" dirty="0"/>
          </a:p>
          <a:p>
            <a:r>
              <a:rPr lang="en-US" sz="2200" dirty="0">
                <a:hlinkClick r:id="rId2"/>
              </a:rPr>
              <a:t>https://www.blackboard.com/group/156</a:t>
            </a:r>
            <a:r>
              <a:rPr lang="en-US" sz="2200" dirty="0"/>
              <a:t> </a:t>
            </a:r>
            <a:endParaRPr lang="en-AE" sz="2200" dirty="0"/>
          </a:p>
        </p:txBody>
      </p:sp>
      <p:pic>
        <p:nvPicPr>
          <p:cNvPr id="6" name="Content Placeholder 5">
            <a:hlinkClick r:id="rId2"/>
            <a:extLst>
              <a:ext uri="{FF2B5EF4-FFF2-40B4-BE49-F238E27FC236}">
                <a16:creationId xmlns:a16="http://schemas.microsoft.com/office/drawing/2014/main" id="{833FD0C9-DACC-239E-253E-2612C30751F6}"/>
              </a:ext>
            </a:extLst>
          </p:cNvPr>
          <p:cNvPicPr>
            <a:picLocks noGrp="1" noChangeAspect="1"/>
          </p:cNvPicPr>
          <p:nvPr>
            <p:ph sz="half" idx="1"/>
          </p:nvPr>
        </p:nvPicPr>
        <p:blipFill>
          <a:blip r:embed="rId3"/>
          <a:stretch>
            <a:fillRect/>
          </a:stretch>
        </p:blipFill>
        <p:spPr>
          <a:xfrm>
            <a:off x="640080" y="1690687"/>
            <a:ext cx="5532120" cy="4802187"/>
          </a:xfrm>
          <a:prstGeom prst="rect">
            <a:avLst/>
          </a:prstGeom>
        </p:spPr>
      </p:pic>
      <p:sp>
        <p:nvSpPr>
          <p:cNvPr id="3" name="Slide Number Placeholder 2">
            <a:extLst>
              <a:ext uri="{FF2B5EF4-FFF2-40B4-BE49-F238E27FC236}">
                <a16:creationId xmlns:a16="http://schemas.microsoft.com/office/drawing/2014/main" id="{41522B7F-A86A-5936-B5D8-E6F306AAAF32}"/>
              </a:ext>
            </a:extLst>
          </p:cNvPr>
          <p:cNvSpPr>
            <a:spLocks noGrp="1"/>
          </p:cNvSpPr>
          <p:nvPr>
            <p:ph type="sldNum" sz="quarter" idx="4"/>
          </p:nvPr>
        </p:nvSpPr>
        <p:spPr/>
        <p:txBody>
          <a:bodyPr/>
          <a:lstStyle/>
          <a:p>
            <a:fld id="{29CA5760-96F6-4BB9-9F01-E4123846D571}" type="slidenum">
              <a:rPr lang="en-AE" smtClean="0"/>
              <a:pPr/>
              <a:t>19</a:t>
            </a:fld>
            <a:r>
              <a:rPr lang="en-AE"/>
              <a:t> of 35</a:t>
            </a:r>
            <a:endParaRPr lang="en-AE" dirty="0"/>
          </a:p>
        </p:txBody>
      </p:sp>
    </p:spTree>
    <p:extLst>
      <p:ext uri="{BB962C8B-B14F-4D97-AF65-F5344CB8AC3E}">
        <p14:creationId xmlns:p14="http://schemas.microsoft.com/office/powerpoint/2010/main" val="3980893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t>مقدمة 	</a:t>
            </a:r>
          </a:p>
          <a:p>
            <a:pPr marL="514350" indent="-514350">
              <a:lnSpc>
                <a:spcPct val="150000"/>
              </a:lnSpc>
              <a:buAutoNum type="arabicPeriod"/>
            </a:pPr>
            <a:r>
              <a:rPr lang="ar-IQ" sz="3200" dirty="0"/>
              <a:t>نظم المعلومات الادارية</a:t>
            </a:r>
            <a:endParaRPr lang="ar-SA" sz="3200" dirty="0"/>
          </a:p>
          <a:p>
            <a:pPr marL="514350" indent="-514350">
              <a:lnSpc>
                <a:spcPct val="150000"/>
              </a:lnSpc>
              <a:buFontTx/>
              <a:buAutoNum type="arabicPeriod"/>
            </a:pPr>
            <a:r>
              <a:rPr lang="ar-IQ" sz="3200" dirty="0">
                <a:solidFill>
                  <a:srgbClr val="FF0000"/>
                </a:solidFill>
              </a:rPr>
              <a:t>أساسيات نظم المعلومات الادارية</a:t>
            </a:r>
            <a:endParaRPr lang="ar-SA" sz="3200" dirty="0">
              <a:solidFill>
                <a:srgbClr val="FF0000"/>
              </a:solidFill>
            </a:endParaRPr>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t>موضوعات متقدمة في نظم المعلومات الادارية</a:t>
            </a:r>
            <a:endParaRPr lang="ar-SA" sz="3200" dirty="0"/>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0" y="1938338"/>
            <a:ext cx="6384758" cy="4238625"/>
          </a:xfrm>
          <a:prstGeom prst="rect">
            <a:avLst/>
          </a:prstGeom>
        </p:spPr>
      </p:pic>
      <p:sp>
        <p:nvSpPr>
          <p:cNvPr id="7" name="Slide Number Placeholder 6">
            <a:extLst>
              <a:ext uri="{FF2B5EF4-FFF2-40B4-BE49-F238E27FC236}">
                <a16:creationId xmlns:a16="http://schemas.microsoft.com/office/drawing/2014/main" id="{1E2FDC29-B977-0891-C142-1DEA68381056}"/>
              </a:ext>
            </a:extLst>
          </p:cNvPr>
          <p:cNvSpPr>
            <a:spLocks noGrp="1"/>
          </p:cNvSpPr>
          <p:nvPr>
            <p:ph type="sldNum" sz="quarter" idx="4"/>
          </p:nvPr>
        </p:nvSpPr>
        <p:spPr/>
        <p:txBody>
          <a:bodyPr/>
          <a:lstStyle/>
          <a:p>
            <a:fld id="{29CA5760-96F6-4BB9-9F01-E4123846D571}" type="slidenum">
              <a:rPr lang="en-AE" smtClean="0"/>
              <a:pPr/>
              <a:t>2</a:t>
            </a:fld>
            <a:r>
              <a:rPr lang="en-AE"/>
              <a:t> of 35</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200" dirty="0"/>
              <a:t>1.	</a:t>
            </a:r>
            <a:r>
              <a:rPr lang="ar-SA" sz="3200" dirty="0">
                <a:solidFill>
                  <a:schemeClr val="accent1"/>
                </a:solidFill>
              </a:rPr>
              <a:t>مستودع البيانات المركزي</a:t>
            </a:r>
            <a:r>
              <a:rPr lang="ar-SA" sz="3200" dirty="0"/>
              <a:t>: يجمع نظام معلومات الإدارة المتكامل البيانات من مختلف الأقسام والوظائف، مثل الأمور المالية والموارد البشرية والمبيعات وإدارة المخزون، في قاعدة بيانات مركزية. وهذا يسمح بالنظرة الشاملة على بيانات المنظمة.</a:t>
            </a:r>
          </a:p>
          <a:p>
            <a:endParaRPr lang="ar-SA" sz="3200" dirty="0"/>
          </a:p>
          <a:p>
            <a:r>
              <a:rPr lang="ar-SA" sz="3200" dirty="0"/>
              <a:t>2.	</a:t>
            </a:r>
            <a:r>
              <a:rPr lang="ar-SA" sz="3200" dirty="0">
                <a:solidFill>
                  <a:schemeClr val="accent1"/>
                </a:solidFill>
              </a:rPr>
              <a:t>الوحدات المتصلة</a:t>
            </a:r>
            <a:r>
              <a:rPr lang="ar-SA" sz="3200" dirty="0"/>
              <a:t>: يتضمن نظام معلومات الإدارة المتكامل عادة وحدات برمجيات متصلة تعنى بوظائف تنظيمية مختلفة في المنظمة، مثل المحاسبة وإدارة علاقات العملاء (</a:t>
            </a:r>
            <a:r>
              <a:rPr lang="en-US" sz="3200" dirty="0"/>
              <a:t>CRM</a:t>
            </a:r>
            <a:r>
              <a:rPr lang="ar-SA" sz="3200" dirty="0"/>
              <a:t>) وإدارة المخزون والموارد البشرية. يمكن لهذه الوحدات مشاركة البيانات بسهولة.</a:t>
            </a:r>
          </a:p>
        </p:txBody>
      </p:sp>
      <p:sp>
        <p:nvSpPr>
          <p:cNvPr id="5" name="Slide Number Placeholder 4">
            <a:extLst>
              <a:ext uri="{FF2B5EF4-FFF2-40B4-BE49-F238E27FC236}">
                <a16:creationId xmlns:a16="http://schemas.microsoft.com/office/drawing/2014/main" id="{FDCA839C-7AFD-B870-ED64-62164D6B26D6}"/>
              </a:ext>
            </a:extLst>
          </p:cNvPr>
          <p:cNvSpPr>
            <a:spLocks noGrp="1"/>
          </p:cNvSpPr>
          <p:nvPr>
            <p:ph type="sldNum" sz="quarter" idx="4"/>
          </p:nvPr>
        </p:nvSpPr>
        <p:spPr/>
        <p:txBody>
          <a:bodyPr/>
          <a:lstStyle/>
          <a:p>
            <a:fld id="{29CA5760-96F6-4BB9-9F01-E4123846D571}" type="slidenum">
              <a:rPr lang="en-AE" smtClean="0"/>
              <a:pPr/>
              <a:t>20</a:t>
            </a:fld>
            <a:r>
              <a:rPr lang="en-AE"/>
              <a:t> of 35</a:t>
            </a:r>
            <a:endParaRPr lang="en-AE" dirty="0"/>
          </a:p>
        </p:txBody>
      </p:sp>
    </p:spTree>
    <p:extLst>
      <p:ext uri="{BB962C8B-B14F-4D97-AF65-F5344CB8AC3E}">
        <p14:creationId xmlns:p14="http://schemas.microsoft.com/office/powerpoint/2010/main" val="25194009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600" dirty="0"/>
              <a:t>3.	</a:t>
            </a:r>
            <a:r>
              <a:rPr lang="ar-SA" sz="3600" dirty="0">
                <a:solidFill>
                  <a:schemeClr val="accent1"/>
                </a:solidFill>
              </a:rPr>
              <a:t>مشاركة البيانات في الوقت الحقيقي</a:t>
            </a:r>
            <a:r>
              <a:rPr lang="ar-SA" sz="3600" dirty="0"/>
              <a:t>: يتم تحديث المعلومات في الوقت الحقيقي أو قرب الوقت الحقيقي، مما يضمن أن جميع المستخدمين لديهم الوصول إلى أحدث البيانات، وهو أمر حاسم لاتخاذ القرار.</a:t>
            </a:r>
          </a:p>
          <a:p>
            <a:endParaRPr lang="ar-SA" sz="3600" dirty="0"/>
          </a:p>
          <a:p>
            <a:r>
              <a:rPr lang="ar-SA" sz="3600" dirty="0"/>
              <a:t>4.	</a:t>
            </a:r>
            <a:r>
              <a:rPr lang="ar-SA" sz="3600" dirty="0">
                <a:solidFill>
                  <a:schemeClr val="accent1"/>
                </a:solidFill>
              </a:rPr>
              <a:t>أنظمة العمليات التلقائية</a:t>
            </a:r>
            <a:r>
              <a:rPr lang="ar-SA" sz="3600" dirty="0"/>
              <a:t>: يتضمن نظام معلومات الإدارة المتكامل غالبًا عمليات تلقائية تمكن من تدفق البيانات بسلاسة عبر وظائف مختلفة. على سبيل المثال، يمكن لأمر بيع تلقائيًا تشغيل تعديلات المخزون وإنشاء قيود المحاسبة.</a:t>
            </a:r>
          </a:p>
        </p:txBody>
      </p:sp>
      <p:sp>
        <p:nvSpPr>
          <p:cNvPr id="5" name="Slide Number Placeholder 4">
            <a:extLst>
              <a:ext uri="{FF2B5EF4-FFF2-40B4-BE49-F238E27FC236}">
                <a16:creationId xmlns:a16="http://schemas.microsoft.com/office/drawing/2014/main" id="{26234A3D-2EF3-06EE-2F65-27D49679F4AA}"/>
              </a:ext>
            </a:extLst>
          </p:cNvPr>
          <p:cNvSpPr>
            <a:spLocks noGrp="1"/>
          </p:cNvSpPr>
          <p:nvPr>
            <p:ph type="sldNum" sz="quarter" idx="4"/>
          </p:nvPr>
        </p:nvSpPr>
        <p:spPr/>
        <p:txBody>
          <a:bodyPr/>
          <a:lstStyle/>
          <a:p>
            <a:fld id="{29CA5760-96F6-4BB9-9F01-E4123846D571}" type="slidenum">
              <a:rPr lang="en-AE" smtClean="0"/>
              <a:pPr/>
              <a:t>21</a:t>
            </a:fld>
            <a:r>
              <a:rPr lang="en-AE"/>
              <a:t> of 35</a:t>
            </a:r>
            <a:endParaRPr lang="en-AE" dirty="0"/>
          </a:p>
        </p:txBody>
      </p:sp>
    </p:spTree>
    <p:extLst>
      <p:ext uri="{BB962C8B-B14F-4D97-AF65-F5344CB8AC3E}">
        <p14:creationId xmlns:p14="http://schemas.microsoft.com/office/powerpoint/2010/main" val="14075533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600" dirty="0"/>
              <a:t>5.	</a:t>
            </a:r>
            <a:r>
              <a:rPr lang="ar-SA" sz="3600" dirty="0">
                <a:solidFill>
                  <a:schemeClr val="accent1"/>
                </a:solidFill>
              </a:rPr>
              <a:t>تقارير قابلة للتخصيص</a:t>
            </a:r>
            <a:r>
              <a:rPr lang="ar-SA" sz="3600" dirty="0"/>
              <a:t>: يمكن للمستخدمين إنشاء تقارير مخصصة ولوحات معلومات تستخدم بيانات من وحدات متعددة. وهذا يتيح التقرير الشامل والمتعدد الأبعاد الذي يقدم رؤى حول أداء المنظمة.</a:t>
            </a:r>
          </a:p>
          <a:p>
            <a:endParaRPr lang="ar-SA" sz="3600" dirty="0"/>
          </a:p>
          <a:p>
            <a:r>
              <a:rPr lang="ar-SA" sz="3600" dirty="0"/>
              <a:t>6.	</a:t>
            </a:r>
            <a:r>
              <a:rPr lang="ar-SA" sz="3600" dirty="0">
                <a:solidFill>
                  <a:schemeClr val="accent1"/>
                </a:solidFill>
              </a:rPr>
              <a:t>الأمان ومراقبة الوصول</a:t>
            </a:r>
            <a:r>
              <a:rPr lang="ar-SA" sz="3600" dirty="0"/>
              <a:t>: تتضمن أنظمة </a:t>
            </a:r>
            <a:r>
              <a:rPr lang="en-US" sz="3600" dirty="0"/>
              <a:t>MIS </a:t>
            </a:r>
            <a:r>
              <a:rPr lang="ar-SA" sz="3600" dirty="0"/>
              <a:t> المتكاملة ميزات أمان قوية لضمان خصوصية البيانات وحماية المعلومات الحساسة. تُستخدم آليات مراقبة الوصول لتقييد الوصول إلى البيانات للأفراد المرخص لهم.</a:t>
            </a:r>
          </a:p>
        </p:txBody>
      </p:sp>
      <p:sp>
        <p:nvSpPr>
          <p:cNvPr id="5" name="Slide Number Placeholder 4">
            <a:extLst>
              <a:ext uri="{FF2B5EF4-FFF2-40B4-BE49-F238E27FC236}">
                <a16:creationId xmlns:a16="http://schemas.microsoft.com/office/drawing/2014/main" id="{D8A4780A-0123-0FCB-9E49-2E05747C47D5}"/>
              </a:ext>
            </a:extLst>
          </p:cNvPr>
          <p:cNvSpPr>
            <a:spLocks noGrp="1"/>
          </p:cNvSpPr>
          <p:nvPr>
            <p:ph type="sldNum" sz="quarter" idx="4"/>
          </p:nvPr>
        </p:nvSpPr>
        <p:spPr/>
        <p:txBody>
          <a:bodyPr/>
          <a:lstStyle/>
          <a:p>
            <a:fld id="{29CA5760-96F6-4BB9-9F01-E4123846D571}" type="slidenum">
              <a:rPr lang="en-AE" smtClean="0"/>
              <a:pPr/>
              <a:t>22</a:t>
            </a:fld>
            <a:r>
              <a:rPr lang="en-AE"/>
              <a:t> of 35</a:t>
            </a:r>
            <a:endParaRPr lang="en-AE" dirty="0"/>
          </a:p>
        </p:txBody>
      </p:sp>
    </p:spTree>
    <p:extLst>
      <p:ext uri="{BB962C8B-B14F-4D97-AF65-F5344CB8AC3E}">
        <p14:creationId xmlns:p14="http://schemas.microsoft.com/office/powerpoint/2010/main" val="1697370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0FAB-0E17-471D-52BE-3C9836442DD6}"/>
              </a:ext>
            </a:extLst>
          </p:cNvPr>
          <p:cNvSpPr>
            <a:spLocks noGrp="1"/>
          </p:cNvSpPr>
          <p:nvPr>
            <p:ph type="title"/>
          </p:nvPr>
        </p:nvSpPr>
        <p:spPr/>
        <p:txBody>
          <a:bodyPr/>
          <a:lstStyle/>
          <a:p>
            <a:r>
              <a:rPr lang="ar-SA"/>
              <a:t>خصائص نظم المعلومات الإدارية المتكاملة</a:t>
            </a:r>
            <a:endParaRPr lang="en-AE" dirty="0"/>
          </a:p>
        </p:txBody>
      </p:sp>
      <p:pic>
        <p:nvPicPr>
          <p:cNvPr id="6" name="Content Placeholder 5">
            <a:extLst>
              <a:ext uri="{FF2B5EF4-FFF2-40B4-BE49-F238E27FC236}">
                <a16:creationId xmlns:a16="http://schemas.microsoft.com/office/drawing/2014/main" id="{BD054F64-5D50-8CE4-88C9-E1D6038BF00D}"/>
              </a:ext>
            </a:extLst>
          </p:cNvPr>
          <p:cNvPicPr>
            <a:picLocks noGrp="1" noChangeAspect="1"/>
          </p:cNvPicPr>
          <p:nvPr>
            <p:ph sz="half" idx="1"/>
          </p:nvPr>
        </p:nvPicPr>
        <p:blipFill>
          <a:blip r:embed="rId2"/>
          <a:stretch>
            <a:fillRect/>
          </a:stretch>
        </p:blipFill>
        <p:spPr>
          <a:xfrm>
            <a:off x="1072277" y="1825625"/>
            <a:ext cx="4713446" cy="4351338"/>
          </a:xfrm>
          <a:prstGeom prst="rect">
            <a:avLst/>
          </a:prstGeom>
        </p:spPr>
      </p:pic>
      <p:sp>
        <p:nvSpPr>
          <p:cNvPr id="4" name="Content Placeholder 3">
            <a:extLst>
              <a:ext uri="{FF2B5EF4-FFF2-40B4-BE49-F238E27FC236}">
                <a16:creationId xmlns:a16="http://schemas.microsoft.com/office/drawing/2014/main" id="{6E72EDFD-B0B5-4827-53C2-D749B16D8A94}"/>
              </a:ext>
            </a:extLst>
          </p:cNvPr>
          <p:cNvSpPr>
            <a:spLocks noGrp="1"/>
          </p:cNvSpPr>
          <p:nvPr>
            <p:ph sz="half" idx="2"/>
          </p:nvPr>
        </p:nvSpPr>
        <p:spPr/>
        <p:txBody>
          <a:bodyPr>
            <a:normAutofit fontScale="92500"/>
          </a:bodyPr>
          <a:lstStyle/>
          <a:p>
            <a:r>
              <a:rPr lang="ar-SA" sz="4400"/>
              <a:t>7.	</a:t>
            </a:r>
            <a:r>
              <a:rPr lang="ar-SA" sz="4400">
                <a:solidFill>
                  <a:schemeClr val="accent1"/>
                </a:solidFill>
              </a:rPr>
              <a:t>التوسعة</a:t>
            </a:r>
            <a:r>
              <a:rPr lang="ar-SA" sz="4400"/>
              <a:t>: تم تصميم هذه الأنظمة لمواكبة نمو المنظمة. يمكن إضافة وحدات إضافية حسب الحاجة، ويمكن للنظام التعامل مع زيادة حجم البيانات وعبء العمل للمستخدمين.</a:t>
            </a:r>
            <a:endParaRPr lang="ar-SA" sz="4400" dirty="0"/>
          </a:p>
        </p:txBody>
      </p:sp>
      <p:sp>
        <p:nvSpPr>
          <p:cNvPr id="3" name="Slide Number Placeholder 2">
            <a:extLst>
              <a:ext uri="{FF2B5EF4-FFF2-40B4-BE49-F238E27FC236}">
                <a16:creationId xmlns:a16="http://schemas.microsoft.com/office/drawing/2014/main" id="{E2A784A2-62EA-4D82-D4EE-BC739A18282F}"/>
              </a:ext>
            </a:extLst>
          </p:cNvPr>
          <p:cNvSpPr>
            <a:spLocks noGrp="1"/>
          </p:cNvSpPr>
          <p:nvPr>
            <p:ph type="sldNum" sz="quarter" idx="4"/>
          </p:nvPr>
        </p:nvSpPr>
        <p:spPr/>
        <p:txBody>
          <a:bodyPr/>
          <a:lstStyle/>
          <a:p>
            <a:fld id="{29CA5760-96F6-4BB9-9F01-E4123846D571}" type="slidenum">
              <a:rPr lang="en-AE" smtClean="0"/>
              <a:pPr/>
              <a:t>23</a:t>
            </a:fld>
            <a:r>
              <a:rPr lang="en-AE"/>
              <a:t> of 35</a:t>
            </a:r>
            <a:endParaRPr lang="en-AE" dirty="0"/>
          </a:p>
        </p:txBody>
      </p:sp>
    </p:spTree>
    <p:extLst>
      <p:ext uri="{BB962C8B-B14F-4D97-AF65-F5344CB8AC3E}">
        <p14:creationId xmlns:p14="http://schemas.microsoft.com/office/powerpoint/2010/main" val="11249491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lnSpcReduction="10000"/>
          </a:bodyPr>
          <a:lstStyle/>
          <a:p>
            <a:r>
              <a:rPr lang="ar-SA" sz="4000" dirty="0"/>
              <a:t>1.	</a:t>
            </a:r>
            <a:r>
              <a:rPr lang="ar-SA" sz="4000" dirty="0">
                <a:solidFill>
                  <a:schemeClr val="accent1"/>
                </a:solidFill>
              </a:rPr>
              <a:t>تحسين اتخاذ القرارات</a:t>
            </a:r>
            <a:r>
              <a:rPr lang="ar-SA" sz="4000" dirty="0"/>
              <a:t>: يوفر نظام المعلومات الإدارية المتكامل اتخاذ القرارات على المستويات والوظائف المختلفة. وهذا يساعد في اتخاذ قرارات مستندة إلى البيانات بشكل مستنير عبر وظائف مختلفة.</a:t>
            </a:r>
          </a:p>
          <a:p>
            <a:endParaRPr lang="ar-SA" sz="4000" dirty="0"/>
          </a:p>
          <a:p>
            <a:r>
              <a:rPr lang="ar-SA" sz="4000" dirty="0"/>
              <a:t>2.	</a:t>
            </a:r>
            <a:r>
              <a:rPr lang="ar-SA" sz="4000" dirty="0">
                <a:solidFill>
                  <a:schemeClr val="accent1"/>
                </a:solidFill>
              </a:rPr>
              <a:t>الكفاءة</a:t>
            </a:r>
            <a:r>
              <a:rPr lang="ar-SA" sz="4000" dirty="0"/>
              <a:t>: تقليل العمليات اليدوية والعمليات المتكررة من خلال التطوير والتكامل؛ يؤدي إلى تحسين الكفاءة التشغيلية وتقليل الأخطاء.</a:t>
            </a:r>
          </a:p>
        </p:txBody>
      </p:sp>
      <p:sp>
        <p:nvSpPr>
          <p:cNvPr id="5" name="Slide Number Placeholder 4">
            <a:extLst>
              <a:ext uri="{FF2B5EF4-FFF2-40B4-BE49-F238E27FC236}">
                <a16:creationId xmlns:a16="http://schemas.microsoft.com/office/drawing/2014/main" id="{1114CE0D-177C-5682-AAAA-1BB3AFA00F94}"/>
              </a:ext>
            </a:extLst>
          </p:cNvPr>
          <p:cNvSpPr>
            <a:spLocks noGrp="1"/>
          </p:cNvSpPr>
          <p:nvPr>
            <p:ph type="sldNum" sz="quarter" idx="4"/>
          </p:nvPr>
        </p:nvSpPr>
        <p:spPr/>
        <p:txBody>
          <a:bodyPr/>
          <a:lstStyle/>
          <a:p>
            <a:fld id="{29CA5760-96F6-4BB9-9F01-E4123846D571}" type="slidenum">
              <a:rPr lang="en-AE" smtClean="0"/>
              <a:pPr/>
              <a:t>24</a:t>
            </a:fld>
            <a:r>
              <a:rPr lang="en-AE"/>
              <a:t> of 35</a:t>
            </a:r>
            <a:endParaRPr lang="en-AE" dirty="0"/>
          </a:p>
        </p:txBody>
      </p:sp>
    </p:spTree>
    <p:extLst>
      <p:ext uri="{BB962C8B-B14F-4D97-AF65-F5344CB8AC3E}">
        <p14:creationId xmlns:p14="http://schemas.microsoft.com/office/powerpoint/2010/main" val="2057072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4000" dirty="0"/>
              <a:t>3.	</a:t>
            </a:r>
            <a:r>
              <a:rPr lang="ar-SA" sz="4000" dirty="0">
                <a:solidFill>
                  <a:schemeClr val="accent1"/>
                </a:solidFill>
              </a:rPr>
              <a:t>الاتساق</a:t>
            </a:r>
            <a:r>
              <a:rPr lang="ar-SA" sz="4000" dirty="0"/>
              <a:t>: يتم الاحتفاظ باتساق البيانات مع مشاركتها عبر الوحدات. وهذا يقلل من الاختلافات ويضمن أن البيانات موثوقة ودقيقة.</a:t>
            </a:r>
          </a:p>
          <a:p>
            <a:endParaRPr lang="ar-SA" sz="4000" dirty="0"/>
          </a:p>
          <a:p>
            <a:r>
              <a:rPr lang="ar-SA" sz="4000" dirty="0"/>
              <a:t>4.	</a:t>
            </a:r>
            <a:r>
              <a:rPr lang="ar-SA" sz="4000" dirty="0">
                <a:solidFill>
                  <a:schemeClr val="accent1"/>
                </a:solidFill>
              </a:rPr>
              <a:t>توفير التكاليف</a:t>
            </a:r>
            <a:r>
              <a:rPr lang="ar-SA" sz="4000" dirty="0"/>
              <a:t>: يمكن للمنظمات توفير التكاليف من خلال تيسير عملياتها والتقليل من الحاجة إلى أنظمة متعددة مستقلة، وتجنب تكرار البيانات.</a:t>
            </a:r>
          </a:p>
        </p:txBody>
      </p:sp>
      <p:sp>
        <p:nvSpPr>
          <p:cNvPr id="5" name="Slide Number Placeholder 4">
            <a:extLst>
              <a:ext uri="{FF2B5EF4-FFF2-40B4-BE49-F238E27FC236}">
                <a16:creationId xmlns:a16="http://schemas.microsoft.com/office/drawing/2014/main" id="{426F7FE6-F10B-1752-9CC2-D7869D6645D5}"/>
              </a:ext>
            </a:extLst>
          </p:cNvPr>
          <p:cNvSpPr>
            <a:spLocks noGrp="1"/>
          </p:cNvSpPr>
          <p:nvPr>
            <p:ph type="sldNum" sz="quarter" idx="4"/>
          </p:nvPr>
        </p:nvSpPr>
        <p:spPr/>
        <p:txBody>
          <a:bodyPr/>
          <a:lstStyle/>
          <a:p>
            <a:fld id="{29CA5760-96F6-4BB9-9F01-E4123846D571}" type="slidenum">
              <a:rPr lang="en-AE" smtClean="0"/>
              <a:pPr/>
              <a:t>25</a:t>
            </a:fld>
            <a:r>
              <a:rPr lang="en-AE"/>
              <a:t> of 35</a:t>
            </a:r>
            <a:endParaRPr lang="en-AE" dirty="0"/>
          </a:p>
        </p:txBody>
      </p:sp>
    </p:spTree>
    <p:extLst>
      <p:ext uri="{BB962C8B-B14F-4D97-AF65-F5344CB8AC3E}">
        <p14:creationId xmlns:p14="http://schemas.microsoft.com/office/powerpoint/2010/main" val="31261245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70588" l="0"/>
                                      </p:by>
                                    </p:animClr>
                                    <p:animClr clrSpc="hsl" dir="cw">
                                      <p:cBhvr>
                                        <p:cTn id="7" dur="500" fill="hold"/>
                                        <p:tgtEl>
                                          <p:spTgt spid="3">
                                            <p:txEl>
                                              <p:pRg st="2" end="2"/>
                                            </p:txEl>
                                          </p:spTgt>
                                        </p:tgtEl>
                                        <p:attrNameLst>
                                          <p:attrName>fillcolor</p:attrName>
                                        </p:attrNameLst>
                                      </p:cBhvr>
                                      <p:by>
                                        <p:hsl h="0" s="-70588" l="0"/>
                                      </p:by>
                                    </p:animClr>
                                    <p:animClr clrSpc="hsl" dir="cw">
                                      <p:cBhvr>
                                        <p:cTn id="8" dur="500" fill="hold"/>
                                        <p:tgtEl>
                                          <p:spTgt spid="3">
                                            <p:txEl>
                                              <p:pRg st="2" end="2"/>
                                            </p:txEl>
                                          </p:spTgt>
                                        </p:tgtEl>
                                        <p:attrNameLst>
                                          <p:attrName>stroke.color</p:attrName>
                                        </p:attrNameLst>
                                      </p:cBhvr>
                                      <p:by>
                                        <p:hsl h="0" s="-70588"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lnSpcReduction="10000"/>
          </a:bodyPr>
          <a:lstStyle/>
          <a:p>
            <a:r>
              <a:rPr lang="ar-SA" sz="4000" dirty="0"/>
              <a:t>5.	</a:t>
            </a:r>
            <a:r>
              <a:rPr lang="ar-SA" sz="4000" dirty="0">
                <a:solidFill>
                  <a:schemeClr val="accent1"/>
                </a:solidFill>
              </a:rPr>
              <a:t>تحسين خدمة العملاء</a:t>
            </a:r>
            <a:r>
              <a:rPr lang="ar-SA" sz="4000" dirty="0"/>
              <a:t>: من خلال نظام المعلومات الإدارية المتكامل المتعدد الوحدات والوظائف، يمكن للمنظمات تحسين خدمة العملاء وأوقات الاستجابة والتخصيص.</a:t>
            </a:r>
          </a:p>
          <a:p>
            <a:endParaRPr lang="ar-SA" sz="4000" dirty="0"/>
          </a:p>
          <a:p>
            <a:r>
              <a:rPr lang="ar-SA" sz="4000" dirty="0"/>
              <a:t>6.	</a:t>
            </a:r>
            <a:r>
              <a:rPr lang="ar-SA" sz="4000" dirty="0">
                <a:solidFill>
                  <a:schemeClr val="accent1"/>
                </a:solidFill>
              </a:rPr>
              <a:t>الميزة التنافسية</a:t>
            </a:r>
            <a:r>
              <a:rPr lang="ar-SA" sz="4000" dirty="0"/>
              <a:t>: يمكن لنظام المعلومات الإدارية المتكامل تمكين المنظمات من الاستجابة بسرعة للتغييرات في ظروف السوق وتحديد الاتجاهات واستغلال الفرص، مما يمنحهم ميزة تنافسية.</a:t>
            </a:r>
          </a:p>
        </p:txBody>
      </p:sp>
      <p:sp>
        <p:nvSpPr>
          <p:cNvPr id="5" name="Slide Number Placeholder 4">
            <a:extLst>
              <a:ext uri="{FF2B5EF4-FFF2-40B4-BE49-F238E27FC236}">
                <a16:creationId xmlns:a16="http://schemas.microsoft.com/office/drawing/2014/main" id="{3E9C9EF1-891E-3E06-9CA8-C013DFB1F78B}"/>
              </a:ext>
            </a:extLst>
          </p:cNvPr>
          <p:cNvSpPr>
            <a:spLocks noGrp="1"/>
          </p:cNvSpPr>
          <p:nvPr>
            <p:ph type="sldNum" sz="quarter" idx="4"/>
          </p:nvPr>
        </p:nvSpPr>
        <p:spPr/>
        <p:txBody>
          <a:bodyPr/>
          <a:lstStyle/>
          <a:p>
            <a:fld id="{29CA5760-96F6-4BB9-9F01-E4123846D571}" type="slidenum">
              <a:rPr lang="en-AE" smtClean="0"/>
              <a:pPr/>
              <a:t>26</a:t>
            </a:fld>
            <a:r>
              <a:rPr lang="en-AE"/>
              <a:t> of 35</a:t>
            </a:r>
            <a:endParaRPr lang="en-AE" dirty="0"/>
          </a:p>
        </p:txBody>
      </p:sp>
    </p:spTree>
    <p:extLst>
      <p:ext uri="{BB962C8B-B14F-4D97-AF65-F5344CB8AC3E}">
        <p14:creationId xmlns:p14="http://schemas.microsoft.com/office/powerpoint/2010/main" val="18337341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fontScale="92500" lnSpcReduction="10000"/>
          </a:bodyPr>
          <a:lstStyle/>
          <a:p>
            <a:r>
              <a:rPr lang="ar-SA" sz="4000" dirty="0"/>
              <a:t>7.	</a:t>
            </a:r>
            <a:r>
              <a:rPr lang="ar-SA" sz="4000" dirty="0">
                <a:solidFill>
                  <a:schemeClr val="accent1"/>
                </a:solidFill>
              </a:rPr>
              <a:t>تنسيق استراتيجي</a:t>
            </a:r>
            <a:r>
              <a:rPr lang="ar-SA" sz="4000" dirty="0"/>
              <a:t>: يقوم نظام المعلومات الإدارية المتكامل بتنسيق عمليات الأعمال مع الأهداف الاستراتيجية، مما يضمن أن المنظمة تعمل نحو أهدافها على المدى الطويل.</a:t>
            </a:r>
          </a:p>
          <a:p>
            <a:endParaRPr lang="ar-SA" sz="4000" dirty="0"/>
          </a:p>
          <a:p>
            <a:r>
              <a:rPr lang="ar-SA" sz="4000" dirty="0"/>
              <a:t>بشكل عام، يعد نظام معلومات الإدارة المتكامل أداة قيمة للمنظمات الراغبة في إدارة عملياتها بكفاءة وتحسين عملية اتخاذ القرارات والحصول على ميزة تنافسية في بيئة الأعمال الديناميكية. إنه يعتبر العمود الفقري لإدارة المعلومات ويدعم الرؤية الاستراتيجية للمنظمة.</a:t>
            </a:r>
          </a:p>
        </p:txBody>
      </p:sp>
      <p:sp>
        <p:nvSpPr>
          <p:cNvPr id="5" name="Slide Number Placeholder 4">
            <a:extLst>
              <a:ext uri="{FF2B5EF4-FFF2-40B4-BE49-F238E27FC236}">
                <a16:creationId xmlns:a16="http://schemas.microsoft.com/office/drawing/2014/main" id="{BE30A26E-E058-98AE-84C5-AFC8C9B08D02}"/>
              </a:ext>
            </a:extLst>
          </p:cNvPr>
          <p:cNvSpPr>
            <a:spLocks noGrp="1"/>
          </p:cNvSpPr>
          <p:nvPr>
            <p:ph type="sldNum" sz="quarter" idx="4"/>
          </p:nvPr>
        </p:nvSpPr>
        <p:spPr/>
        <p:txBody>
          <a:bodyPr/>
          <a:lstStyle/>
          <a:p>
            <a:fld id="{29CA5760-96F6-4BB9-9F01-E4123846D571}" type="slidenum">
              <a:rPr lang="en-AE" smtClean="0"/>
              <a:pPr/>
              <a:t>27</a:t>
            </a:fld>
            <a:r>
              <a:rPr lang="en-AE"/>
              <a:t> of 35</a:t>
            </a:r>
            <a:endParaRPr lang="en-AE" dirty="0"/>
          </a:p>
        </p:txBody>
      </p:sp>
    </p:spTree>
    <p:extLst>
      <p:ext uri="{BB962C8B-B14F-4D97-AF65-F5344CB8AC3E}">
        <p14:creationId xmlns:p14="http://schemas.microsoft.com/office/powerpoint/2010/main" val="12679828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الامن المعلوماتي لنظم المعلومات الإدارية</a:t>
            </a:r>
            <a:r>
              <a:rPr lang="en-US" sz="4000" dirty="0"/>
              <a:t> </a:t>
            </a:r>
            <a:r>
              <a:rPr lang="ar-SA" sz="4000" dirty="0"/>
              <a:t>هو ممارسة حماية سرية البيانات ونزاهتها وتوفرها داخل نظام المعلومات التنظيمي. يتضمن ذلك التدابير والسياسات والإجراءات المصممة لحماية المعلومات الحساسة من الوصول غير المصرح به والكشف والتعديل أو التدمير.</a:t>
            </a:r>
          </a:p>
          <a:p>
            <a:endParaRPr lang="ar-SA" sz="4000" dirty="0"/>
          </a:p>
          <a:p>
            <a:r>
              <a:rPr lang="ar-SA" sz="4000" dirty="0"/>
              <a:t>أمان المعلومات في نظام المعلومات الادارية ضروري لأنه يساعد في منع انتهاكات البيانات وفقدان البيانات ويضمن موثوقية وجدوى النظام. فيما يلي مكونات الامن المعلوماتي لنظم المعلومات الإدارية: </a:t>
            </a:r>
            <a:endParaRPr lang="en-AE" sz="4000" dirty="0"/>
          </a:p>
        </p:txBody>
      </p:sp>
      <p:sp>
        <p:nvSpPr>
          <p:cNvPr id="5" name="Slide Number Placeholder 4">
            <a:extLst>
              <a:ext uri="{FF2B5EF4-FFF2-40B4-BE49-F238E27FC236}">
                <a16:creationId xmlns:a16="http://schemas.microsoft.com/office/drawing/2014/main" id="{F48330BF-59D2-B89E-A020-C20BFA1FEA93}"/>
              </a:ext>
            </a:extLst>
          </p:cNvPr>
          <p:cNvSpPr>
            <a:spLocks noGrp="1"/>
          </p:cNvSpPr>
          <p:nvPr>
            <p:ph type="sldNum" sz="quarter" idx="4"/>
          </p:nvPr>
        </p:nvSpPr>
        <p:spPr/>
        <p:txBody>
          <a:bodyPr/>
          <a:lstStyle/>
          <a:p>
            <a:fld id="{29CA5760-96F6-4BB9-9F01-E4123846D571}" type="slidenum">
              <a:rPr lang="en-AE" smtClean="0"/>
              <a:pPr/>
              <a:t>28</a:t>
            </a:fld>
            <a:r>
              <a:rPr lang="en-AE"/>
              <a:t> of 35</a:t>
            </a:r>
            <a:endParaRPr lang="en-AE" dirty="0"/>
          </a:p>
        </p:txBody>
      </p:sp>
    </p:spTree>
    <p:extLst>
      <p:ext uri="{BB962C8B-B14F-4D97-AF65-F5344CB8AC3E}">
        <p14:creationId xmlns:p14="http://schemas.microsoft.com/office/powerpoint/2010/main" val="3464984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lnSpcReduction="10000"/>
          </a:bodyPr>
          <a:lstStyle/>
          <a:p>
            <a:r>
              <a:rPr lang="ar-SA" sz="4000" dirty="0"/>
              <a:t>1</a:t>
            </a:r>
            <a:r>
              <a:rPr lang="ar-SA" sz="3600" dirty="0"/>
              <a:t>. **</a:t>
            </a:r>
            <a:r>
              <a:rPr lang="ar-SA" sz="3600" dirty="0">
                <a:solidFill>
                  <a:schemeClr val="accent1"/>
                </a:solidFill>
              </a:rPr>
              <a:t>سرية البيانات</a:t>
            </a:r>
            <a:r>
              <a:rPr lang="ar-SA" sz="3600" dirty="0"/>
              <a:t>**: تضمن السرية أن البيانات يمكن الوصول إليها فقط من قبل الأفراد أو الأنظمة المصرح لها. يتم استخدام ضوابط الوصول والتشفير وأساليب المصادقة الآمنة لحماية البيانات الحساسة من الوصول غير المصرح به.</a:t>
            </a:r>
          </a:p>
          <a:p>
            <a:endParaRPr lang="ar-SA" sz="3600" dirty="0"/>
          </a:p>
          <a:p>
            <a:r>
              <a:rPr lang="ar-SA" sz="3600" dirty="0"/>
              <a:t>2. **</a:t>
            </a:r>
            <a:r>
              <a:rPr lang="ar-SA" sz="3600" dirty="0">
                <a:solidFill>
                  <a:schemeClr val="accent1"/>
                </a:solidFill>
              </a:rPr>
              <a:t>نزاهة البيانات</a:t>
            </a:r>
            <a:r>
              <a:rPr lang="ar-SA" sz="3600" dirty="0"/>
              <a:t>**: تضمن نزاهة البيانات أن المعلومات تظل دقيقة وغير معدلة. تساعد ضوابط نزاهة البيانات في اكتشاف ومنع التغييرات غير المصرح بها للبيانات. تقنيات مثل التدقيق والتجزئة تُستخدم للتحقق من نزاهة البيانات.</a:t>
            </a:r>
          </a:p>
        </p:txBody>
      </p:sp>
      <p:sp>
        <p:nvSpPr>
          <p:cNvPr id="5" name="Slide Number Placeholder 4">
            <a:extLst>
              <a:ext uri="{FF2B5EF4-FFF2-40B4-BE49-F238E27FC236}">
                <a16:creationId xmlns:a16="http://schemas.microsoft.com/office/drawing/2014/main" id="{37EB1C16-0A6A-B6E4-8F68-52C0E44FA8CC}"/>
              </a:ext>
            </a:extLst>
          </p:cNvPr>
          <p:cNvSpPr>
            <a:spLocks noGrp="1"/>
          </p:cNvSpPr>
          <p:nvPr>
            <p:ph type="sldNum" sz="quarter" idx="4"/>
          </p:nvPr>
        </p:nvSpPr>
        <p:spPr/>
        <p:txBody>
          <a:bodyPr/>
          <a:lstStyle/>
          <a:p>
            <a:fld id="{29CA5760-96F6-4BB9-9F01-E4123846D571}" type="slidenum">
              <a:rPr lang="en-AE" smtClean="0"/>
              <a:pPr/>
              <a:t>29</a:t>
            </a:fld>
            <a:r>
              <a:rPr lang="en-AE"/>
              <a:t> of 35</a:t>
            </a:r>
            <a:endParaRPr lang="en-AE" dirty="0"/>
          </a:p>
        </p:txBody>
      </p:sp>
    </p:spTree>
    <p:extLst>
      <p:ext uri="{BB962C8B-B14F-4D97-AF65-F5344CB8AC3E}">
        <p14:creationId xmlns:p14="http://schemas.microsoft.com/office/powerpoint/2010/main" val="2560757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sz="8000" b="0" dirty="0"/>
              <a:t>مقال </a:t>
            </a:r>
            <a:r>
              <a:rPr lang="en-US" sz="8000" b="0" dirty="0"/>
              <a:t>Essay</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92500" lnSpcReduction="20000"/>
          </a:bodyPr>
          <a:lstStyle/>
          <a:p>
            <a:pPr>
              <a:lnSpc>
                <a:spcPct val="100000"/>
              </a:lnSpc>
            </a:pPr>
            <a:r>
              <a:rPr lang="ar-SA" dirty="0"/>
              <a:t>1. </a:t>
            </a:r>
            <a:r>
              <a:rPr lang="ar-SA" dirty="0">
                <a:latin typeface="Simplified Arabic" panose="02020603050405020304" pitchFamily="18" charset="-78"/>
                <a:cs typeface="Simplified Arabic" panose="02020603050405020304" pitchFamily="18" charset="-78"/>
              </a:rPr>
              <a:t>اكتب مقالا بصفحتين فقط عن أحد تطبيقات نظم المعلومات الإدارية.</a:t>
            </a:r>
          </a:p>
          <a:p>
            <a:pPr>
              <a:lnSpc>
                <a:spcPct val="100000"/>
              </a:lnSpc>
            </a:pPr>
            <a:r>
              <a:rPr lang="ar-SA" dirty="0">
                <a:latin typeface="Simplified Arabic" panose="02020603050405020304" pitchFamily="18" charset="-78"/>
                <a:cs typeface="Simplified Arabic" panose="02020603050405020304" pitchFamily="18" charset="-78"/>
              </a:rPr>
              <a:t>2.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 والشعبة (صباحي، مسائي </a:t>
            </a:r>
            <a:r>
              <a:rPr lang="en-US" dirty="0">
                <a:solidFill>
                  <a:srgbClr val="C00000"/>
                </a:solidFill>
                <a:latin typeface="Simplified Arabic" panose="02020603050405020304" pitchFamily="18" charset="-78"/>
                <a:cs typeface="Simplified Arabic" panose="02020603050405020304" pitchFamily="18" charset="-78"/>
              </a:rPr>
              <a:t>A، </a:t>
            </a:r>
            <a:r>
              <a:rPr lang="ar-SA" dirty="0">
                <a:solidFill>
                  <a:srgbClr val="C00000"/>
                </a:solidFill>
                <a:latin typeface="Simplified Arabic" panose="02020603050405020304" pitchFamily="18" charset="-78"/>
                <a:cs typeface="Simplified Arabic" panose="02020603050405020304" pitchFamily="18" charset="-78"/>
              </a:rPr>
              <a:t>مسائي </a:t>
            </a:r>
            <a:r>
              <a:rPr lang="en-US" dirty="0">
                <a:solidFill>
                  <a:srgbClr val="C00000"/>
                </a:solidFill>
                <a:latin typeface="Simplified Arabic" panose="02020603050405020304" pitchFamily="18" charset="-78"/>
                <a:cs typeface="Simplified Arabic" panose="02020603050405020304" pitchFamily="18" charset="-78"/>
              </a:rPr>
              <a:t>(B</a:t>
            </a:r>
          </a:p>
          <a:p>
            <a:pPr algn="r"/>
            <a:r>
              <a:rPr lang="ar-SA" dirty="0">
                <a:latin typeface="Simplified Arabic" panose="02020603050405020304" pitchFamily="18" charset="-78"/>
                <a:cs typeface="Simplified Arabic" panose="02020603050405020304" pitchFamily="18" charset="-78"/>
              </a:rPr>
              <a:t>5. أرسل ملف</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sz="2400" dirty="0">
                <a:latin typeface="Simplified Arabic" panose="02020603050405020304" pitchFamily="18" charset="-78"/>
                <a:cs typeface="Simplified Arabic" panose="02020603050405020304" pitchFamily="18" charset="-78"/>
                <a:hlinkClick r:id="rId5"/>
              </a:rPr>
              <a:t>salem.aljundi@kunoozu.edu.iq</a:t>
            </a:r>
            <a:r>
              <a:rPr lang="ar-SA" sz="2400">
                <a:latin typeface="Simplified Arabic" panose="02020603050405020304" pitchFamily="18" charset="-78"/>
                <a:cs typeface="Simplified Arabic" panose="02020603050405020304" pitchFamily="18" charset="-78"/>
              </a:rPr>
              <a:t> </a:t>
            </a:r>
            <a:r>
              <a:rPr lang="en-US">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وأبتدأ البريد الالكتروني بالاسم والشعبة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dirty="0">
                <a:solidFill>
                  <a:srgbClr val="C00000"/>
                </a:solidFill>
                <a:latin typeface="Simplified Arabic" panose="02020603050405020304" pitchFamily="18" charset="-78"/>
                <a:cs typeface="Simplified Arabic" panose="02020603050405020304" pitchFamily="18" charset="-78"/>
              </a:rPr>
              <a:t>أستخدم نمط الخط </a:t>
            </a:r>
            <a:r>
              <a:rPr lang="en-US" dirty="0">
                <a:solidFill>
                  <a:srgbClr val="C00000"/>
                </a:solidFill>
                <a:latin typeface="Simplified Arabic" panose="02020603050405020304" pitchFamily="18" charset="-78"/>
                <a:cs typeface="Simplified Arabic" panose="02020603050405020304" pitchFamily="18" charset="-78"/>
              </a:rPr>
              <a:t> Simplified Arabic </a:t>
            </a:r>
            <a:r>
              <a:rPr lang="ar-SA" dirty="0">
                <a:solidFill>
                  <a:srgbClr val="C00000"/>
                </a:solidFill>
                <a:latin typeface="Simplified Arabic" panose="02020603050405020304" pitchFamily="18" charset="-78"/>
                <a:cs typeface="Simplified Arabic" panose="02020603050405020304" pitchFamily="18" charset="-78"/>
              </a:rPr>
              <a:t>وبحجم خط 14 وأستخدم </a:t>
            </a:r>
            <a:r>
              <a:rPr lang="en-US" dirty="0">
                <a:solidFill>
                  <a:srgbClr val="C00000"/>
                </a:solidFill>
                <a:latin typeface="Simplified Arabic" panose="02020603050405020304" pitchFamily="18" charset="-78"/>
                <a:cs typeface="Simplified Arabic" panose="02020603050405020304" pitchFamily="18" charset="-78"/>
              </a:rPr>
              <a:t> Bold </a:t>
            </a:r>
            <a:r>
              <a:rPr lang="ar-SA" b="1" dirty="0">
                <a:solidFill>
                  <a:srgbClr val="C00000"/>
                </a:solidFill>
                <a:latin typeface="Simplified Arabic" panose="02020603050405020304" pitchFamily="18" charset="-78"/>
                <a:cs typeface="Simplified Arabic" panose="02020603050405020304" pitchFamily="18" charset="-78"/>
              </a:rPr>
              <a:t>للعناوين</a:t>
            </a:r>
            <a:r>
              <a:rPr lang="ar-SA" dirty="0">
                <a:solidFill>
                  <a:srgbClr val="C00000"/>
                </a:solidFill>
                <a:latin typeface="Simplified Arabic" panose="02020603050405020304" pitchFamily="18" charset="-78"/>
                <a:cs typeface="Simplified Arabic" panose="02020603050405020304" pitchFamily="18" charset="-78"/>
              </a:rPr>
              <a:t> الفرعية</a:t>
            </a:r>
            <a:r>
              <a:rPr lang="en-US" dirty="0">
                <a:solidFill>
                  <a:srgbClr val="C00000"/>
                </a:solidFill>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 و </a:t>
            </a:r>
            <a:r>
              <a:rPr lang="en-US"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نظام المعلومات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الثنائي وباللغة الإنكليزية.</a:t>
            </a:r>
            <a:endParaRPr lang="en-US" dirty="0">
              <a:solidFill>
                <a:srgbClr val="FF0000"/>
              </a:solidFill>
              <a:latin typeface="Simplified Arabic" panose="02020603050405020304" pitchFamily="18" charset="-78"/>
              <a:cs typeface="Simplified Arabic" panose="02020603050405020304" pitchFamily="18" charset="-78"/>
            </a:endParaRP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زملائك.</a:t>
            </a:r>
            <a:endParaRPr lang="en-US" dirty="0">
              <a:latin typeface="Simplified Arabic" panose="02020603050405020304" pitchFamily="18" charset="-78"/>
              <a:cs typeface="Simplified Arabic" panose="02020603050405020304" pitchFamily="18" charset="-78"/>
            </a:endParaRPr>
          </a:p>
        </p:txBody>
      </p:sp>
      <p:sp>
        <p:nvSpPr>
          <p:cNvPr id="6" name="Slide Number Placeholder 5">
            <a:extLst>
              <a:ext uri="{FF2B5EF4-FFF2-40B4-BE49-F238E27FC236}">
                <a16:creationId xmlns:a16="http://schemas.microsoft.com/office/drawing/2014/main" id="{D540B360-B389-27A6-AF86-C6554C79B623}"/>
              </a:ext>
            </a:extLst>
          </p:cNvPr>
          <p:cNvSpPr>
            <a:spLocks noGrp="1"/>
          </p:cNvSpPr>
          <p:nvPr>
            <p:ph type="sldNum" sz="quarter" idx="4"/>
          </p:nvPr>
        </p:nvSpPr>
        <p:spPr/>
        <p:txBody>
          <a:bodyPr/>
          <a:lstStyle/>
          <a:p>
            <a:fld id="{29CA5760-96F6-4BB9-9F01-E4123846D571}" type="slidenum">
              <a:rPr lang="en-AE" smtClean="0"/>
              <a:pPr/>
              <a:t>3</a:t>
            </a:fld>
            <a:r>
              <a:rPr lang="en-AE"/>
              <a:t> of 35</a:t>
            </a:r>
            <a:endParaRPr lang="en-AE" dirty="0"/>
          </a:p>
        </p:txBody>
      </p:sp>
    </p:spTree>
    <p:extLst>
      <p:ext uri="{BB962C8B-B14F-4D97-AF65-F5344CB8AC3E}">
        <p14:creationId xmlns:p14="http://schemas.microsoft.com/office/powerpoint/2010/main" val="146856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3. **</a:t>
            </a:r>
            <a:r>
              <a:rPr lang="ar-SA" sz="4000" dirty="0">
                <a:solidFill>
                  <a:schemeClr val="accent1"/>
                </a:solidFill>
              </a:rPr>
              <a:t>التوفر</a:t>
            </a:r>
            <a:r>
              <a:rPr lang="ar-SA" sz="4000" dirty="0"/>
              <a:t>**: ضمان توفر البيانات والأنظمة عند الحاجة أمر بالغ الأهمية. يتضمن ذلك تنفيذ إجراءات الاحتياط ونظم النسخ الاحتياطي وخطط الاستعادة من الكوارث للحد الأدنى من التوقف.</a:t>
            </a:r>
          </a:p>
          <a:p>
            <a:endParaRPr lang="ar-SA" sz="4000" dirty="0"/>
          </a:p>
          <a:p>
            <a:r>
              <a:rPr lang="ar-SA" sz="4000" dirty="0"/>
              <a:t>4. **</a:t>
            </a:r>
            <a:r>
              <a:rPr lang="ar-SA" sz="4000" dirty="0">
                <a:solidFill>
                  <a:schemeClr val="accent1"/>
                </a:solidFill>
              </a:rPr>
              <a:t>المصادقة والترخيص</a:t>
            </a:r>
            <a:r>
              <a:rPr lang="ar-SA" sz="4000" dirty="0"/>
              <a:t>**: تُستخدم آليات الهوية الصحيحة (المصادقة) والأذونات (الترخيص) للتحكم فيمن يمكنه الوصول إلى البيانات وأداء إجراءات معينة داخل نظام إدارة المعلومات. المصادقة متعددة العوامل هي ممارسة أمان شائعة.</a:t>
            </a:r>
          </a:p>
        </p:txBody>
      </p:sp>
      <p:sp>
        <p:nvSpPr>
          <p:cNvPr id="5" name="Slide Number Placeholder 4">
            <a:extLst>
              <a:ext uri="{FF2B5EF4-FFF2-40B4-BE49-F238E27FC236}">
                <a16:creationId xmlns:a16="http://schemas.microsoft.com/office/drawing/2014/main" id="{6AFD425D-ABE3-C61D-B292-B35791B1E82B}"/>
              </a:ext>
            </a:extLst>
          </p:cNvPr>
          <p:cNvSpPr>
            <a:spLocks noGrp="1"/>
          </p:cNvSpPr>
          <p:nvPr>
            <p:ph type="sldNum" sz="quarter" idx="4"/>
          </p:nvPr>
        </p:nvSpPr>
        <p:spPr/>
        <p:txBody>
          <a:bodyPr/>
          <a:lstStyle/>
          <a:p>
            <a:fld id="{29CA5760-96F6-4BB9-9F01-E4123846D571}" type="slidenum">
              <a:rPr lang="en-AE" smtClean="0"/>
              <a:pPr/>
              <a:t>30</a:t>
            </a:fld>
            <a:r>
              <a:rPr lang="en-AE"/>
              <a:t> of 35</a:t>
            </a:r>
            <a:endParaRPr lang="en-AE" dirty="0"/>
          </a:p>
        </p:txBody>
      </p:sp>
    </p:spTree>
    <p:extLst>
      <p:ext uri="{BB962C8B-B14F-4D97-AF65-F5344CB8AC3E}">
        <p14:creationId xmlns:p14="http://schemas.microsoft.com/office/powerpoint/2010/main" val="275936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5. **</a:t>
            </a:r>
            <a:r>
              <a:rPr lang="ar-SA" sz="4000" dirty="0">
                <a:solidFill>
                  <a:schemeClr val="accent1"/>
                </a:solidFill>
              </a:rPr>
              <a:t>تشفير البيانات</a:t>
            </a:r>
            <a:r>
              <a:rPr lang="ar-SA" sz="4000" dirty="0"/>
              <a:t>**: يقوم التشفير بتحويل البيانات إلى شكل غير قابل للقراءة دون مفتاح الفك المناسب. يُستخدم لحماية البيانات أثناء النقل والتخزين.</a:t>
            </a:r>
          </a:p>
          <a:p>
            <a:endParaRPr lang="ar-SA" sz="4000" dirty="0"/>
          </a:p>
          <a:p>
            <a:r>
              <a:rPr lang="ar-SA" sz="4000" dirty="0"/>
              <a:t>6. **</a:t>
            </a:r>
            <a:r>
              <a:rPr lang="ar-SA" sz="4000" dirty="0">
                <a:solidFill>
                  <a:schemeClr val="accent1"/>
                </a:solidFill>
              </a:rPr>
              <a:t>جدران الحماية وأنظمة اكتشاف الاختراق</a:t>
            </a:r>
            <a:r>
              <a:rPr lang="ar-SA" sz="4000" dirty="0"/>
              <a:t>**: تمنع جدران الحماية الوصول غير المصرح به إلى الشبكة، بينما تراقب أنظمة اكتشاف الاختراق حركة الشبكة للبحث عن أنشطة مشبوهة واختراقات أمان محتملة.</a:t>
            </a:r>
          </a:p>
        </p:txBody>
      </p:sp>
      <p:sp>
        <p:nvSpPr>
          <p:cNvPr id="5" name="Slide Number Placeholder 4">
            <a:extLst>
              <a:ext uri="{FF2B5EF4-FFF2-40B4-BE49-F238E27FC236}">
                <a16:creationId xmlns:a16="http://schemas.microsoft.com/office/drawing/2014/main" id="{0C4A94C3-B65A-A143-7798-62D50A6A3229}"/>
              </a:ext>
            </a:extLst>
          </p:cNvPr>
          <p:cNvSpPr>
            <a:spLocks noGrp="1"/>
          </p:cNvSpPr>
          <p:nvPr>
            <p:ph type="sldNum" sz="quarter" idx="4"/>
          </p:nvPr>
        </p:nvSpPr>
        <p:spPr/>
        <p:txBody>
          <a:bodyPr/>
          <a:lstStyle/>
          <a:p>
            <a:fld id="{29CA5760-96F6-4BB9-9F01-E4123846D571}" type="slidenum">
              <a:rPr lang="en-AE" smtClean="0"/>
              <a:pPr/>
              <a:t>31</a:t>
            </a:fld>
            <a:r>
              <a:rPr lang="en-AE"/>
              <a:t> of 35</a:t>
            </a:r>
            <a:endParaRPr lang="en-AE" dirty="0"/>
          </a:p>
        </p:txBody>
      </p:sp>
    </p:spTree>
    <p:extLst>
      <p:ext uri="{BB962C8B-B14F-4D97-AF65-F5344CB8AC3E}">
        <p14:creationId xmlns:p14="http://schemas.microsoft.com/office/powerpoint/2010/main" val="11232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7. **</a:t>
            </a:r>
            <a:r>
              <a:rPr lang="ar-SA" sz="4000" dirty="0">
                <a:solidFill>
                  <a:schemeClr val="accent1"/>
                </a:solidFill>
              </a:rPr>
              <a:t>سياسات وإجراءات الأمان</a:t>
            </a:r>
            <a:r>
              <a:rPr lang="ar-SA" sz="4000" dirty="0"/>
              <a:t>**: تُنشأ سياسات وإجراءات الأمان التي تحدد أفضل الممارسات والقواعد والمسؤوليات لأمان المعلومات. برامج التدريب والتوعية تساعد الموظفين على فهم واتباع هذه السياسات.</a:t>
            </a:r>
          </a:p>
          <a:p>
            <a:endParaRPr lang="ar-SA" sz="4000" dirty="0"/>
          </a:p>
          <a:p>
            <a:r>
              <a:rPr lang="ar-SA" sz="4000" dirty="0"/>
              <a:t>8. **</a:t>
            </a:r>
            <a:r>
              <a:rPr lang="ar-SA" sz="4000" dirty="0">
                <a:solidFill>
                  <a:schemeClr val="accent1"/>
                </a:solidFill>
              </a:rPr>
              <a:t>إدارة الثغرات</a:t>
            </a:r>
            <a:r>
              <a:rPr lang="ar-SA" sz="4000" dirty="0"/>
              <a:t>**: تُجرى تقييمات وفحوصات منتظمة لنظام إدارة المعلومات للتعرف على الثغرات التي يمكن استغلالها من قبل المهاجمين ومن ثم معالجتها.</a:t>
            </a:r>
          </a:p>
        </p:txBody>
      </p:sp>
      <p:sp>
        <p:nvSpPr>
          <p:cNvPr id="5" name="Slide Number Placeholder 4">
            <a:extLst>
              <a:ext uri="{FF2B5EF4-FFF2-40B4-BE49-F238E27FC236}">
                <a16:creationId xmlns:a16="http://schemas.microsoft.com/office/drawing/2014/main" id="{AC0BC590-43F2-15B7-F2EE-A215DCEF9DD5}"/>
              </a:ext>
            </a:extLst>
          </p:cNvPr>
          <p:cNvSpPr>
            <a:spLocks noGrp="1"/>
          </p:cNvSpPr>
          <p:nvPr>
            <p:ph type="sldNum" sz="quarter" idx="4"/>
          </p:nvPr>
        </p:nvSpPr>
        <p:spPr/>
        <p:txBody>
          <a:bodyPr/>
          <a:lstStyle/>
          <a:p>
            <a:fld id="{29CA5760-96F6-4BB9-9F01-E4123846D571}" type="slidenum">
              <a:rPr lang="en-AE" smtClean="0"/>
              <a:pPr/>
              <a:t>32</a:t>
            </a:fld>
            <a:r>
              <a:rPr lang="en-AE"/>
              <a:t> of 35</a:t>
            </a:r>
            <a:endParaRPr lang="en-AE" dirty="0"/>
          </a:p>
        </p:txBody>
      </p:sp>
    </p:spTree>
    <p:extLst>
      <p:ext uri="{BB962C8B-B14F-4D97-AF65-F5344CB8AC3E}">
        <p14:creationId xmlns:p14="http://schemas.microsoft.com/office/powerpoint/2010/main" val="61467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a:bodyPr>
          <a:lstStyle/>
          <a:p>
            <a:r>
              <a:rPr lang="ar-SA" sz="4000" dirty="0"/>
              <a:t>9. **</a:t>
            </a:r>
            <a:r>
              <a:rPr lang="ar-SA" sz="4000" dirty="0">
                <a:solidFill>
                  <a:schemeClr val="accent1"/>
                </a:solidFill>
              </a:rPr>
              <a:t>استجابة واستعادة الحوادث</a:t>
            </a:r>
            <a:r>
              <a:rPr lang="ar-SA" sz="4000" dirty="0"/>
              <a:t>**: تنشئ المؤسسات خططًا للاستجابة لحوادث الأمان وانتهاكات البيانات. يتم فيها تحديد كيفية احتواء الحادث والتحقيق فيه واستعادته.</a:t>
            </a:r>
          </a:p>
          <a:p>
            <a:endParaRPr lang="ar-SA" sz="4000" dirty="0"/>
          </a:p>
          <a:p>
            <a:r>
              <a:rPr lang="ar-SA" sz="4000" dirty="0"/>
              <a:t>10. **</a:t>
            </a:r>
            <a:r>
              <a:rPr lang="ar-SA" sz="4000" dirty="0">
                <a:solidFill>
                  <a:schemeClr val="accent1"/>
                </a:solidFill>
              </a:rPr>
              <a:t>الأمان الفعلي</a:t>
            </a:r>
            <a:r>
              <a:rPr lang="ar-SA" sz="4000" dirty="0"/>
              <a:t>**: حماية البنية التحتية الفعلية للنظام ضرورية. تُستخدم ضوابط الوصول والمراقبة وضوابط البيئة لحماية مراكز البيانات والأجهزة الحرجة.</a:t>
            </a:r>
          </a:p>
        </p:txBody>
      </p:sp>
      <p:sp>
        <p:nvSpPr>
          <p:cNvPr id="5" name="Slide Number Placeholder 4">
            <a:extLst>
              <a:ext uri="{FF2B5EF4-FFF2-40B4-BE49-F238E27FC236}">
                <a16:creationId xmlns:a16="http://schemas.microsoft.com/office/drawing/2014/main" id="{82E6F22A-6171-98A8-A5FC-084060F89B0B}"/>
              </a:ext>
            </a:extLst>
          </p:cNvPr>
          <p:cNvSpPr>
            <a:spLocks noGrp="1"/>
          </p:cNvSpPr>
          <p:nvPr>
            <p:ph type="sldNum" sz="quarter" idx="4"/>
          </p:nvPr>
        </p:nvSpPr>
        <p:spPr/>
        <p:txBody>
          <a:bodyPr/>
          <a:lstStyle/>
          <a:p>
            <a:fld id="{29CA5760-96F6-4BB9-9F01-E4123846D571}" type="slidenum">
              <a:rPr lang="en-AE" smtClean="0"/>
              <a:pPr/>
              <a:t>33</a:t>
            </a:fld>
            <a:r>
              <a:rPr lang="en-AE"/>
              <a:t> of 35</a:t>
            </a:r>
            <a:endParaRPr lang="en-AE" dirty="0"/>
          </a:p>
        </p:txBody>
      </p:sp>
    </p:spTree>
    <p:extLst>
      <p:ext uri="{BB962C8B-B14F-4D97-AF65-F5344CB8AC3E}">
        <p14:creationId xmlns:p14="http://schemas.microsoft.com/office/powerpoint/2010/main" val="3599623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lnSpcReduction="10000"/>
          </a:bodyPr>
          <a:lstStyle/>
          <a:p>
            <a:r>
              <a:rPr lang="ar-SA" sz="4000" dirty="0"/>
              <a:t>11. **</a:t>
            </a:r>
            <a:r>
              <a:rPr lang="ar-SA" sz="4000" dirty="0">
                <a:solidFill>
                  <a:schemeClr val="accent1"/>
                </a:solidFill>
              </a:rPr>
              <a:t>الامتثال والتنظيمات</a:t>
            </a:r>
            <a:r>
              <a:rPr lang="ar-SA" sz="4000" dirty="0"/>
              <a:t>**: المؤسسات تحتاج إلى الامتثال للوائح معينة لصناعتها وقوانين حماية البيانات. تساعد التدابير المتوافقة في ضمان أن ممارسات الأمان متناغمة مع المتطلبات القانونية.</a:t>
            </a:r>
          </a:p>
          <a:p>
            <a:endParaRPr lang="ar-SA" sz="4000" dirty="0"/>
          </a:p>
          <a:p>
            <a:r>
              <a:rPr lang="ar-SA" sz="4000" dirty="0"/>
              <a:t>12. **</a:t>
            </a:r>
            <a:r>
              <a:rPr lang="ar-SA" sz="4000" dirty="0">
                <a:solidFill>
                  <a:schemeClr val="accent1"/>
                </a:solidFill>
              </a:rPr>
              <a:t>تدريب المستخدمين والتوعية</a:t>
            </a:r>
            <a:r>
              <a:rPr lang="ar-SA" sz="4000" dirty="0"/>
              <a:t>**: التأكد من أن الموظفين على علم بأفضل الممارسات في مجال الأمان وأنهم تم تدريبهم على التعرف على والاستجابة لتهديدات الأمان مسألة حاسمة.</a:t>
            </a:r>
          </a:p>
        </p:txBody>
      </p:sp>
      <p:sp>
        <p:nvSpPr>
          <p:cNvPr id="5" name="Slide Number Placeholder 4">
            <a:extLst>
              <a:ext uri="{FF2B5EF4-FFF2-40B4-BE49-F238E27FC236}">
                <a16:creationId xmlns:a16="http://schemas.microsoft.com/office/drawing/2014/main" id="{6C1E1212-B1A3-1D9D-F422-84D8C18E5B1B}"/>
              </a:ext>
            </a:extLst>
          </p:cNvPr>
          <p:cNvSpPr>
            <a:spLocks noGrp="1"/>
          </p:cNvSpPr>
          <p:nvPr>
            <p:ph type="sldNum" sz="quarter" idx="4"/>
          </p:nvPr>
        </p:nvSpPr>
        <p:spPr/>
        <p:txBody>
          <a:bodyPr/>
          <a:lstStyle/>
          <a:p>
            <a:fld id="{29CA5760-96F6-4BB9-9F01-E4123846D571}" type="slidenum">
              <a:rPr lang="en-AE" smtClean="0"/>
              <a:pPr/>
              <a:t>34</a:t>
            </a:fld>
            <a:r>
              <a:rPr lang="en-AE"/>
              <a:t> of 35</a:t>
            </a:r>
            <a:endParaRPr lang="en-AE" dirty="0"/>
          </a:p>
        </p:txBody>
      </p:sp>
    </p:spTree>
    <p:extLst>
      <p:ext uri="{BB962C8B-B14F-4D97-AF65-F5344CB8AC3E}">
        <p14:creationId xmlns:p14="http://schemas.microsoft.com/office/powerpoint/2010/main" val="204491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13. **</a:t>
            </a:r>
            <a:r>
              <a:rPr lang="ar-SA" sz="4000" dirty="0">
                <a:solidFill>
                  <a:schemeClr val="accent1"/>
                </a:solidFill>
              </a:rPr>
              <a:t>التدقيق والمراقبة</a:t>
            </a:r>
            <a:r>
              <a:rPr lang="ar-SA" sz="4000" dirty="0"/>
              <a:t>**: المراقبة والتدقيق المستمر لنظام المعلومات الإدارية تساعد في تحديد الأحداث الأمنية وانتهاكات السياسة والوصول غير المصرح به.</a:t>
            </a:r>
          </a:p>
          <a:p>
            <a:endParaRPr lang="ar-SA" sz="4000" dirty="0"/>
          </a:p>
          <a:p>
            <a:r>
              <a:rPr lang="ar-SA" sz="3500" dirty="0"/>
              <a:t>أمان المعلومات لنظام المعلومات الإدارية هو عملية مستمرة. مع تطور التهديدات، يجب على المؤسسات أن تكيف إجراءات الأمان وفقًا للوضع الحالي. يتطلب ذلك مزيجًا من ضوابط تقنية وسياسات وتوعية المستخدم ونهج نشط للتخفيف من مخاطر الأمان بفعالية. الهدف هو الحفاظ على سرية ونزاهة وتوفر المعلومات لدعم أهداف المؤسسة وحماية البيانات الحساسة من التهديدات الأمنية.</a:t>
            </a:r>
          </a:p>
        </p:txBody>
      </p:sp>
      <p:sp>
        <p:nvSpPr>
          <p:cNvPr id="5" name="Slide Number Placeholder 4">
            <a:extLst>
              <a:ext uri="{FF2B5EF4-FFF2-40B4-BE49-F238E27FC236}">
                <a16:creationId xmlns:a16="http://schemas.microsoft.com/office/drawing/2014/main" id="{88551E13-A6FD-079B-BEF3-A35A2882813C}"/>
              </a:ext>
            </a:extLst>
          </p:cNvPr>
          <p:cNvSpPr>
            <a:spLocks noGrp="1"/>
          </p:cNvSpPr>
          <p:nvPr>
            <p:ph type="sldNum" sz="quarter" idx="4"/>
          </p:nvPr>
        </p:nvSpPr>
        <p:spPr/>
        <p:txBody>
          <a:bodyPr/>
          <a:lstStyle/>
          <a:p>
            <a:fld id="{29CA5760-96F6-4BB9-9F01-E4123846D571}" type="slidenum">
              <a:rPr lang="en-AE" smtClean="0"/>
              <a:pPr/>
              <a:t>35</a:t>
            </a:fld>
            <a:r>
              <a:rPr lang="en-AE"/>
              <a:t> of 35</a:t>
            </a:r>
            <a:endParaRPr lang="en-AE" dirty="0"/>
          </a:p>
        </p:txBody>
      </p:sp>
    </p:spTree>
    <p:extLst>
      <p:ext uri="{BB962C8B-B14F-4D97-AF65-F5344CB8AC3E}">
        <p14:creationId xmlns:p14="http://schemas.microsoft.com/office/powerpoint/2010/main" val="3488209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lstStyle/>
          <a:p>
            <a:r>
              <a:rPr lang="ar-SA" dirty="0"/>
              <a:t>الفصل الثالث: أساسيات نظم المعلومات الادارية</a:t>
            </a:r>
            <a:endParaRPr lang="en-AE"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p:txBody>
          <a:bodyPr>
            <a:normAutofit/>
          </a:bodyPr>
          <a:lstStyle/>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وظائف نظم المعلومات الإدارية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تطوير نظم المعلومات الإدارية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نظم المعلومات الإدارية المتكاملة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الامن المعلوماتي لنظم المعلومات الإدارية</a:t>
            </a:r>
            <a:endParaRPr lang="en-AE" sz="3600" kern="100" dirty="0">
              <a:effectLst/>
              <a:latin typeface="Times New Roman" panose="02020603050405020304" pitchFamily="18" charset="0"/>
              <a:ea typeface="Calibri" panose="020F0502020204030204" pitchFamily="34" charset="0"/>
            </a:endParaRPr>
          </a:p>
        </p:txBody>
      </p:sp>
      <p:pic>
        <p:nvPicPr>
          <p:cNvPr id="8" name="Content Placeholder 7">
            <a:extLst>
              <a:ext uri="{FF2B5EF4-FFF2-40B4-BE49-F238E27FC236}">
                <a16:creationId xmlns:a16="http://schemas.microsoft.com/office/drawing/2014/main" id="{18A52D57-EDC2-E435-34E2-831CC4FD8048}"/>
              </a:ext>
            </a:extLst>
          </p:cNvPr>
          <p:cNvPicPr>
            <a:picLocks noGrp="1" noChangeAspect="1"/>
          </p:cNvPicPr>
          <p:nvPr>
            <p:ph sz="half" idx="1"/>
          </p:nvPr>
        </p:nvPicPr>
        <p:blipFill>
          <a:blip r:embed="rId2"/>
          <a:stretch>
            <a:fillRect/>
          </a:stretch>
        </p:blipFill>
        <p:spPr>
          <a:xfrm>
            <a:off x="579120" y="1825624"/>
            <a:ext cx="5516879" cy="4789557"/>
          </a:xfrm>
          <a:prstGeom prst="rect">
            <a:avLst/>
          </a:prstGeom>
        </p:spPr>
      </p:pic>
      <p:sp>
        <p:nvSpPr>
          <p:cNvPr id="3" name="Slide Number Placeholder 2">
            <a:extLst>
              <a:ext uri="{FF2B5EF4-FFF2-40B4-BE49-F238E27FC236}">
                <a16:creationId xmlns:a16="http://schemas.microsoft.com/office/drawing/2014/main" id="{97411A66-E4DB-655A-7C6D-3B8CBEE5017A}"/>
              </a:ext>
            </a:extLst>
          </p:cNvPr>
          <p:cNvSpPr>
            <a:spLocks noGrp="1"/>
          </p:cNvSpPr>
          <p:nvPr>
            <p:ph type="sldNum" sz="quarter" idx="4"/>
          </p:nvPr>
        </p:nvSpPr>
        <p:spPr/>
        <p:txBody>
          <a:bodyPr/>
          <a:lstStyle/>
          <a:p>
            <a:fld id="{29CA5760-96F6-4BB9-9F01-E4123846D571}" type="slidenum">
              <a:rPr lang="en-AE" smtClean="0"/>
              <a:pPr/>
              <a:t>4</a:t>
            </a:fld>
            <a:r>
              <a:rPr lang="en-AE"/>
              <a:t> of 35</a:t>
            </a:r>
            <a:endParaRPr lang="en-AE" dirty="0"/>
          </a:p>
        </p:txBody>
      </p:sp>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normAutofit/>
          </a:bodyPr>
          <a:lstStyle/>
          <a:p>
            <a:r>
              <a:rPr lang="ar-SA" sz="3600" dirty="0"/>
              <a:t>وظائف نظم المعلومات الإدارية</a:t>
            </a:r>
            <a:r>
              <a:rPr lang="en-US" sz="3600" dirty="0"/>
              <a:t> </a:t>
            </a:r>
            <a:r>
              <a:rPr lang="ar-SA" sz="2400" dirty="0"/>
              <a:t>(</a:t>
            </a:r>
            <a:r>
              <a:rPr lang="en-US" sz="2400" dirty="0"/>
              <a:t>Management Information Systems: MIS</a:t>
            </a:r>
            <a:r>
              <a:rPr lang="ar-SA" sz="2400" dirty="0"/>
              <a:t>)</a:t>
            </a:r>
            <a:r>
              <a:rPr lang="en-US" sz="2400" dirty="0"/>
              <a:t> </a:t>
            </a:r>
            <a:r>
              <a:rPr lang="ar-SA" sz="3600" dirty="0"/>
              <a:t>تمثل أمور بالغة الأهمية لمساعدة المؤسسات في إدارة معلوماتها بكفاءة واتخاذ قرارات مستنيرة. فيما يلي شرح لكل وظيفة:</a:t>
            </a:r>
            <a:endParaRPr lang="en-US" sz="3600" dirty="0"/>
          </a:p>
          <a:p>
            <a:endParaRPr lang="ar-SA" sz="3600" dirty="0"/>
          </a:p>
          <a:p>
            <a:r>
              <a:rPr lang="ar-SA" sz="3600" dirty="0"/>
              <a:t>1. **</a:t>
            </a:r>
            <a:r>
              <a:rPr lang="ar-SA" sz="3600" dirty="0">
                <a:solidFill>
                  <a:schemeClr val="accent1"/>
                </a:solidFill>
              </a:rPr>
              <a:t>جمع البيانات</a:t>
            </a:r>
            <a:r>
              <a:rPr lang="ar-SA" sz="3600" dirty="0"/>
              <a:t>**: تقوم أنظمة </a:t>
            </a:r>
            <a:r>
              <a:rPr lang="en-US" sz="3600" dirty="0"/>
              <a:t> MIS </a:t>
            </a:r>
            <a:r>
              <a:rPr lang="ar-SA" sz="3600" dirty="0"/>
              <a:t>بجمع البيانات من مصادر متنوعة داخل وخارج المؤسسة. يمكن أن تشمل هذه البيانات المعاملات، ومعلومات العملاء، وسجلات الموظفين، وبيانات السوق، والمزيد. يضمن جمع البيانات توفر المعلومات اللازمة للنظام للعمل.</a:t>
            </a:r>
          </a:p>
          <a:p>
            <a:endParaRPr lang="en-AE" dirty="0"/>
          </a:p>
        </p:txBody>
      </p:sp>
      <p:sp>
        <p:nvSpPr>
          <p:cNvPr id="5" name="Slide Number Placeholder 4">
            <a:extLst>
              <a:ext uri="{FF2B5EF4-FFF2-40B4-BE49-F238E27FC236}">
                <a16:creationId xmlns:a16="http://schemas.microsoft.com/office/drawing/2014/main" id="{AAB8007A-A908-76A1-6E53-E9993FF40051}"/>
              </a:ext>
            </a:extLst>
          </p:cNvPr>
          <p:cNvSpPr>
            <a:spLocks noGrp="1"/>
          </p:cNvSpPr>
          <p:nvPr>
            <p:ph type="sldNum" sz="quarter" idx="4"/>
          </p:nvPr>
        </p:nvSpPr>
        <p:spPr/>
        <p:txBody>
          <a:bodyPr/>
          <a:lstStyle/>
          <a:p>
            <a:fld id="{29CA5760-96F6-4BB9-9F01-E4123846D571}" type="slidenum">
              <a:rPr lang="en-AE" smtClean="0"/>
              <a:pPr/>
              <a:t>5</a:t>
            </a:fld>
            <a:r>
              <a:rPr lang="en-AE"/>
              <a:t> of 35</a:t>
            </a:r>
            <a:endParaRPr lang="en-AE" dirty="0"/>
          </a:p>
        </p:txBody>
      </p:sp>
    </p:spTree>
    <p:extLst>
      <p:ext uri="{BB962C8B-B14F-4D97-AF65-F5344CB8AC3E}">
        <p14:creationId xmlns:p14="http://schemas.microsoft.com/office/powerpoint/2010/main" val="973777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lstStyle/>
          <a:p>
            <a:r>
              <a:rPr lang="en-US" sz="3600" dirty="0"/>
              <a:t>2</a:t>
            </a:r>
            <a:r>
              <a:rPr lang="ar-SA" sz="3600" dirty="0"/>
              <a:t>. **</a:t>
            </a:r>
            <a:r>
              <a:rPr lang="ar-SA" sz="3600" dirty="0">
                <a:solidFill>
                  <a:schemeClr val="accent1"/>
                </a:solidFill>
              </a:rPr>
              <a:t>معالجة البيانات</a:t>
            </a:r>
            <a:r>
              <a:rPr lang="ar-SA" sz="3600" dirty="0"/>
              <a:t>**: بعد جمع البيانات، تقوم أنظمة </a:t>
            </a:r>
            <a:r>
              <a:rPr lang="en-US" sz="3600" dirty="0"/>
              <a:t>MIS </a:t>
            </a:r>
            <a:r>
              <a:rPr lang="ar-SA" sz="3600" dirty="0"/>
              <a:t> بمعالجتها لتحويل البيانات الخام إلى معلومات ذات معنى. تشمل هذه المعالجة العديد من العمليات مثل التصنيف والملخص والحساب وتنظيم البيانات للاستخدام اللاحق.</a:t>
            </a:r>
          </a:p>
          <a:p>
            <a:r>
              <a:rPr lang="ar-SA" sz="3600" dirty="0"/>
              <a:t>3. **</a:t>
            </a:r>
            <a:r>
              <a:rPr lang="ar-SA" sz="3600" dirty="0">
                <a:solidFill>
                  <a:schemeClr val="accent1"/>
                </a:solidFill>
              </a:rPr>
              <a:t>تخزين البيانات</a:t>
            </a:r>
            <a:r>
              <a:rPr lang="ar-SA" sz="3600" dirty="0"/>
              <a:t>**: تُخزن البيانات المعالجة في قواعد البيانات أو الخوادم أو أنظمة التخزين الأخرى. تعتبر تخزين البيانات أمرًا أساسيًا للوصول السريع والسهل إلى المعلومات عند الحاجة. يتيح ذلك الاحتفاظ بالبيانات التاريخية للرجوع إليها في المستقبل وتحليلها.</a:t>
            </a:r>
          </a:p>
          <a:p>
            <a:endParaRPr lang="en-AE" dirty="0"/>
          </a:p>
        </p:txBody>
      </p:sp>
      <p:sp>
        <p:nvSpPr>
          <p:cNvPr id="5" name="Slide Number Placeholder 4">
            <a:extLst>
              <a:ext uri="{FF2B5EF4-FFF2-40B4-BE49-F238E27FC236}">
                <a16:creationId xmlns:a16="http://schemas.microsoft.com/office/drawing/2014/main" id="{D9351933-5974-7B56-3A07-D48262632CD4}"/>
              </a:ext>
            </a:extLst>
          </p:cNvPr>
          <p:cNvSpPr>
            <a:spLocks noGrp="1"/>
          </p:cNvSpPr>
          <p:nvPr>
            <p:ph type="sldNum" sz="quarter" idx="4"/>
          </p:nvPr>
        </p:nvSpPr>
        <p:spPr/>
        <p:txBody>
          <a:bodyPr/>
          <a:lstStyle/>
          <a:p>
            <a:fld id="{29CA5760-96F6-4BB9-9F01-E4123846D571}" type="slidenum">
              <a:rPr lang="en-AE" smtClean="0"/>
              <a:pPr/>
              <a:t>6</a:t>
            </a:fld>
            <a:r>
              <a:rPr lang="en-AE"/>
              <a:t> of 35</a:t>
            </a:r>
            <a:endParaRPr lang="en-AE" dirty="0"/>
          </a:p>
        </p:txBody>
      </p:sp>
    </p:spTree>
    <p:extLst>
      <p:ext uri="{BB962C8B-B14F-4D97-AF65-F5344CB8AC3E}">
        <p14:creationId xmlns:p14="http://schemas.microsoft.com/office/powerpoint/2010/main" val="143233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lstStyle/>
          <a:p>
            <a:r>
              <a:rPr lang="en-US" sz="3600" dirty="0"/>
              <a:t>4</a:t>
            </a:r>
            <a:r>
              <a:rPr lang="ar-SA" sz="3600" dirty="0"/>
              <a:t>. **</a:t>
            </a:r>
            <a:r>
              <a:rPr lang="ar-SA" sz="3600" dirty="0">
                <a:solidFill>
                  <a:schemeClr val="accent1"/>
                </a:solidFill>
              </a:rPr>
              <a:t>استرجاع البيانات</a:t>
            </a:r>
            <a:r>
              <a:rPr lang="ar-SA" sz="3600" dirty="0"/>
              <a:t>**: تُتيح أنظمة </a:t>
            </a:r>
            <a:r>
              <a:rPr lang="en-US" sz="3600" dirty="0"/>
              <a:t>MIS </a:t>
            </a:r>
            <a:r>
              <a:rPr lang="ar-SA" sz="3600" dirty="0"/>
              <a:t> للمستخدمين استرجاع المعلومات الخاصة من البيانات المخزنة. يمكن للمستخدمين استعلام النظام للحصول على البيانات التي يحتاجونها، مما يجعلها متاحة بسهولة لاتخاذ القرارات وإجراء التحليل وإعداد التقارير.</a:t>
            </a:r>
          </a:p>
          <a:p>
            <a:r>
              <a:rPr lang="ar-SA" sz="3600" dirty="0"/>
              <a:t>5. **</a:t>
            </a:r>
            <a:r>
              <a:rPr lang="ar-SA" sz="3600" dirty="0">
                <a:solidFill>
                  <a:schemeClr val="accent1"/>
                </a:solidFill>
              </a:rPr>
              <a:t>تحليل البيانات</a:t>
            </a:r>
            <a:r>
              <a:rPr lang="ar-SA" sz="3600" dirty="0"/>
              <a:t>**: تتضمن أنظمة </a:t>
            </a:r>
            <a:r>
              <a:rPr lang="en-US" sz="3600" dirty="0"/>
              <a:t>MIS </a:t>
            </a:r>
            <a:r>
              <a:rPr lang="ar-SA" sz="3600" dirty="0"/>
              <a:t> أدوات لتحليل البيانات. تساعد هذه الوظيفة في التعرف على الاتجاهات والأنماط والرؤى داخل البيانات. يمكن أن يوفر تحليل البيانات معلومات قيمة لتخطيط الاستراتيجي ودعم اتخاذ القرار.</a:t>
            </a:r>
          </a:p>
        </p:txBody>
      </p:sp>
      <p:sp>
        <p:nvSpPr>
          <p:cNvPr id="5" name="Slide Number Placeholder 4">
            <a:extLst>
              <a:ext uri="{FF2B5EF4-FFF2-40B4-BE49-F238E27FC236}">
                <a16:creationId xmlns:a16="http://schemas.microsoft.com/office/drawing/2014/main" id="{A4EAEC6F-9611-9309-6892-548571CA2856}"/>
              </a:ext>
            </a:extLst>
          </p:cNvPr>
          <p:cNvSpPr>
            <a:spLocks noGrp="1"/>
          </p:cNvSpPr>
          <p:nvPr>
            <p:ph type="sldNum" sz="quarter" idx="4"/>
          </p:nvPr>
        </p:nvSpPr>
        <p:spPr/>
        <p:txBody>
          <a:bodyPr/>
          <a:lstStyle/>
          <a:p>
            <a:fld id="{29CA5760-96F6-4BB9-9F01-E4123846D571}" type="slidenum">
              <a:rPr lang="en-AE" smtClean="0"/>
              <a:pPr/>
              <a:t>7</a:t>
            </a:fld>
            <a:r>
              <a:rPr lang="en-AE"/>
              <a:t> of 35</a:t>
            </a:r>
            <a:endParaRPr lang="en-AE" dirty="0"/>
          </a:p>
        </p:txBody>
      </p:sp>
    </p:spTree>
    <p:extLst>
      <p:ext uri="{BB962C8B-B14F-4D97-AF65-F5344CB8AC3E}">
        <p14:creationId xmlns:p14="http://schemas.microsoft.com/office/powerpoint/2010/main" val="255861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normAutofit lnSpcReduction="10000"/>
          </a:bodyPr>
          <a:lstStyle/>
          <a:p>
            <a:r>
              <a:rPr lang="ar-SA" sz="3600" dirty="0"/>
              <a:t>6. **</a:t>
            </a:r>
            <a:r>
              <a:rPr lang="ar-SA" sz="3600" dirty="0">
                <a:solidFill>
                  <a:schemeClr val="accent1"/>
                </a:solidFill>
              </a:rPr>
              <a:t>دعم اتخاذ القرارات</a:t>
            </a:r>
            <a:r>
              <a:rPr lang="ar-SA" sz="3600" dirty="0"/>
              <a:t>**: تُدعم أنظمة </a:t>
            </a:r>
            <a:r>
              <a:rPr lang="en-US" sz="3600" dirty="0"/>
              <a:t>MIS </a:t>
            </a:r>
            <a:r>
              <a:rPr lang="ar-SA" sz="3600" dirty="0"/>
              <a:t> عملية اتخاذ القرارات من خلال توفير معلومات ذات صلة وفي الوقت المناسب للمديرين واتخاذ القرارات. يتيح النظام تقديم تقارير ولوحات معلومات وأدوات أخرى لمساعدة المستخدمين في اتخاذ قرارات مستنيرة وتوزيع الموارد وتحديد أهداف المؤسسة.</a:t>
            </a:r>
          </a:p>
          <a:p>
            <a:r>
              <a:rPr lang="ar-SA" sz="3600" dirty="0"/>
              <a:t>7. **</a:t>
            </a:r>
            <a:r>
              <a:rPr lang="ar-SA" sz="3600" dirty="0">
                <a:solidFill>
                  <a:schemeClr val="accent1"/>
                </a:solidFill>
              </a:rPr>
              <a:t>إعداد التقارير</a:t>
            </a:r>
            <a:r>
              <a:rPr lang="ar-SA" sz="3600" dirty="0"/>
              <a:t>**: تنشئ أنظمة </a:t>
            </a:r>
            <a:r>
              <a:rPr lang="en-US" sz="3600" dirty="0"/>
              <a:t>MIS </a:t>
            </a:r>
            <a:r>
              <a:rPr lang="ar-SA" sz="3600" dirty="0"/>
              <a:t> مجموعة متنوعة من التقارير لنقل المعلومات إلى مستويات مختلفة في المؤسسة. يمكن أن تكون هذه التقارير تقارير تشغيلية روتينية، أو تقارير غير منظمة، أو تقارير استراتيجية تلخص وتقدم البيانات بشكل يمكن فهمه.</a:t>
            </a:r>
          </a:p>
        </p:txBody>
      </p:sp>
      <p:sp>
        <p:nvSpPr>
          <p:cNvPr id="5" name="Slide Number Placeholder 4">
            <a:extLst>
              <a:ext uri="{FF2B5EF4-FFF2-40B4-BE49-F238E27FC236}">
                <a16:creationId xmlns:a16="http://schemas.microsoft.com/office/drawing/2014/main" id="{CD4A7BE5-0FF3-B132-0699-C584683B227A}"/>
              </a:ext>
            </a:extLst>
          </p:cNvPr>
          <p:cNvSpPr>
            <a:spLocks noGrp="1"/>
          </p:cNvSpPr>
          <p:nvPr>
            <p:ph type="sldNum" sz="quarter" idx="4"/>
          </p:nvPr>
        </p:nvSpPr>
        <p:spPr/>
        <p:txBody>
          <a:bodyPr/>
          <a:lstStyle/>
          <a:p>
            <a:fld id="{29CA5760-96F6-4BB9-9F01-E4123846D571}" type="slidenum">
              <a:rPr lang="en-AE" smtClean="0"/>
              <a:pPr/>
              <a:t>8</a:t>
            </a:fld>
            <a:r>
              <a:rPr lang="en-AE"/>
              <a:t> of 35</a:t>
            </a:r>
            <a:endParaRPr lang="en-AE" dirty="0"/>
          </a:p>
        </p:txBody>
      </p:sp>
    </p:spTree>
    <p:extLst>
      <p:ext uri="{BB962C8B-B14F-4D97-AF65-F5344CB8AC3E}">
        <p14:creationId xmlns:p14="http://schemas.microsoft.com/office/powerpoint/2010/main" val="366508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C60063-F538-0AEC-DB7E-6105EFAAC5B6}"/>
              </a:ext>
            </a:extLst>
          </p:cNvPr>
          <p:cNvSpPr>
            <a:spLocks noGrp="1"/>
          </p:cNvSpPr>
          <p:nvPr>
            <p:ph type="title"/>
          </p:nvPr>
        </p:nvSpPr>
        <p:spPr>
          <a:xfrm>
            <a:off x="1046746" y="586822"/>
            <a:ext cx="3560252" cy="1645920"/>
          </a:xfrm>
        </p:spPr>
        <p:txBody>
          <a:bodyPr vert="horz" lIns="91440" tIns="45720" rIns="91440" bIns="45720" rtlCol="0" anchor="ctr">
            <a:normAutofit/>
          </a:bodyPr>
          <a:lstStyle/>
          <a:p>
            <a:pPr algn="r" rtl="0"/>
            <a:r>
              <a:rPr lang="en-US" sz="3200" kern="1200" dirty="0" err="1">
                <a:solidFill>
                  <a:schemeClr val="tx1"/>
                </a:solidFill>
                <a:latin typeface="+mj-lt"/>
                <a:ea typeface="+mj-ea"/>
                <a:cs typeface="+mj-cs"/>
              </a:rPr>
              <a:t>وظائف</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نظم</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المعلومات</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الإدارية</a:t>
            </a:r>
            <a:endParaRPr lang="en-US" sz="32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07BF349-22DE-F1A7-3040-7DE8A180A47F}"/>
              </a:ext>
            </a:extLst>
          </p:cNvPr>
          <p:cNvSpPr>
            <a:spLocks noGrp="1"/>
          </p:cNvSpPr>
          <p:nvPr>
            <p:ph sz="half" idx="2"/>
          </p:nvPr>
        </p:nvSpPr>
        <p:spPr>
          <a:xfrm>
            <a:off x="5351164" y="365125"/>
            <a:ext cx="6002636" cy="2089317"/>
          </a:xfrm>
        </p:spPr>
        <p:txBody>
          <a:bodyPr vert="horz" lIns="91440" tIns="45720" rIns="91440" bIns="45720" rtlCol="0" anchor="ctr">
            <a:normAutofit fontScale="92500"/>
          </a:bodyPr>
          <a:lstStyle/>
          <a:p>
            <a:r>
              <a:rPr lang="en-US" dirty="0" err="1">
                <a:latin typeface="+mn-lt"/>
                <a:cs typeface="+mn-cs"/>
              </a:rPr>
              <a:t>من</a:t>
            </a:r>
            <a:r>
              <a:rPr lang="en-US" dirty="0">
                <a:latin typeface="+mn-lt"/>
                <a:cs typeface="+mn-cs"/>
              </a:rPr>
              <a:t> </a:t>
            </a:r>
            <a:r>
              <a:rPr lang="en-US" dirty="0" err="1">
                <a:latin typeface="+mn-lt"/>
                <a:cs typeface="+mn-cs"/>
              </a:rPr>
              <a:t>خلال</a:t>
            </a:r>
            <a:r>
              <a:rPr lang="en-US" dirty="0">
                <a:latin typeface="+mn-lt"/>
                <a:cs typeface="+mn-cs"/>
              </a:rPr>
              <a:t> </a:t>
            </a:r>
            <a:r>
              <a:rPr lang="en-US" dirty="0" err="1">
                <a:latin typeface="+mn-lt"/>
                <a:cs typeface="+mn-cs"/>
              </a:rPr>
              <a:t>أداء</a:t>
            </a:r>
            <a:r>
              <a:rPr lang="en-US" dirty="0">
                <a:latin typeface="+mn-lt"/>
                <a:cs typeface="+mn-cs"/>
              </a:rPr>
              <a:t> </a:t>
            </a:r>
            <a:r>
              <a:rPr lang="en-US" dirty="0" err="1">
                <a:latin typeface="+mn-lt"/>
                <a:cs typeface="+mn-cs"/>
              </a:rPr>
              <a:t>هذه</a:t>
            </a:r>
            <a:r>
              <a:rPr lang="en-US" dirty="0">
                <a:latin typeface="+mn-lt"/>
                <a:cs typeface="+mn-cs"/>
              </a:rPr>
              <a:t> </a:t>
            </a:r>
            <a:r>
              <a:rPr lang="en-US" dirty="0" err="1">
                <a:latin typeface="+mn-lt"/>
                <a:cs typeface="+mn-cs"/>
              </a:rPr>
              <a:t>الوظائف</a:t>
            </a:r>
            <a:r>
              <a:rPr lang="en-US" dirty="0">
                <a:latin typeface="+mn-lt"/>
                <a:cs typeface="+mn-cs"/>
              </a:rPr>
              <a:t>، </a:t>
            </a:r>
            <a:r>
              <a:rPr lang="en-US" dirty="0" err="1">
                <a:latin typeface="+mn-lt"/>
                <a:cs typeface="+mn-cs"/>
              </a:rPr>
              <a:t>تساعد</a:t>
            </a:r>
            <a:r>
              <a:rPr lang="en-US" dirty="0">
                <a:latin typeface="+mn-lt"/>
                <a:cs typeface="+mn-cs"/>
              </a:rPr>
              <a:t> </a:t>
            </a:r>
            <a:r>
              <a:rPr lang="ar-SA" dirty="0">
                <a:latin typeface="+mn-lt"/>
                <a:cs typeface="+mn-cs"/>
              </a:rPr>
              <a:t> </a:t>
            </a:r>
            <a:r>
              <a:rPr lang="en-US" dirty="0">
                <a:latin typeface="+mn-lt"/>
                <a:cs typeface="+mn-cs"/>
              </a:rPr>
              <a:t>MIS </a:t>
            </a:r>
            <a:r>
              <a:rPr lang="ar-SA" dirty="0">
                <a:latin typeface="+mn-lt"/>
                <a:cs typeface="+mn-cs"/>
              </a:rPr>
              <a:t> </a:t>
            </a:r>
            <a:r>
              <a:rPr lang="en-US" dirty="0" err="1">
                <a:latin typeface="+mn-lt"/>
                <a:cs typeface="+mn-cs"/>
              </a:rPr>
              <a:t>المؤسسات</a:t>
            </a:r>
            <a:r>
              <a:rPr lang="en-US" dirty="0">
                <a:latin typeface="+mn-lt"/>
                <a:cs typeface="+mn-cs"/>
              </a:rPr>
              <a:t> </a:t>
            </a:r>
            <a:r>
              <a:rPr lang="en-US" dirty="0" err="1">
                <a:latin typeface="+mn-lt"/>
                <a:cs typeface="+mn-cs"/>
              </a:rPr>
              <a:t>في</a:t>
            </a:r>
            <a:r>
              <a:rPr lang="en-US" dirty="0">
                <a:latin typeface="+mn-lt"/>
                <a:cs typeface="+mn-cs"/>
              </a:rPr>
              <a:t> </a:t>
            </a:r>
            <a:r>
              <a:rPr lang="en-US" dirty="0" err="1">
                <a:latin typeface="+mn-lt"/>
                <a:cs typeface="+mn-cs"/>
              </a:rPr>
              <a:t>تبسيط</a:t>
            </a:r>
            <a:r>
              <a:rPr lang="en-US" dirty="0">
                <a:latin typeface="+mn-lt"/>
                <a:cs typeface="+mn-cs"/>
              </a:rPr>
              <a:t> </a:t>
            </a:r>
            <a:r>
              <a:rPr lang="en-US" dirty="0" err="1">
                <a:latin typeface="+mn-lt"/>
                <a:cs typeface="+mn-cs"/>
              </a:rPr>
              <a:t>عملياتها</a:t>
            </a:r>
            <a:r>
              <a:rPr lang="en-US" dirty="0">
                <a:latin typeface="+mn-lt"/>
                <a:cs typeface="+mn-cs"/>
              </a:rPr>
              <a:t>، </a:t>
            </a:r>
            <a:r>
              <a:rPr lang="en-US" dirty="0" err="1">
                <a:latin typeface="+mn-lt"/>
                <a:cs typeface="+mn-cs"/>
              </a:rPr>
              <a:t>وزيادة</a:t>
            </a:r>
            <a:r>
              <a:rPr lang="en-US" dirty="0">
                <a:latin typeface="+mn-lt"/>
                <a:cs typeface="+mn-cs"/>
              </a:rPr>
              <a:t> </a:t>
            </a:r>
            <a:r>
              <a:rPr lang="en-US" dirty="0" err="1">
                <a:latin typeface="+mn-lt"/>
                <a:cs typeface="+mn-cs"/>
              </a:rPr>
              <a:t>الكفاءة</a:t>
            </a:r>
            <a:r>
              <a:rPr lang="en-US" dirty="0">
                <a:latin typeface="+mn-lt"/>
                <a:cs typeface="+mn-cs"/>
              </a:rPr>
              <a:t>، </a:t>
            </a:r>
            <a:r>
              <a:rPr lang="en-US" dirty="0" err="1">
                <a:latin typeface="+mn-lt"/>
                <a:cs typeface="+mn-cs"/>
              </a:rPr>
              <a:t>والحصول</a:t>
            </a:r>
            <a:r>
              <a:rPr lang="en-US" dirty="0">
                <a:latin typeface="+mn-lt"/>
                <a:cs typeface="+mn-cs"/>
              </a:rPr>
              <a:t> </a:t>
            </a:r>
            <a:r>
              <a:rPr lang="en-US" dirty="0" err="1">
                <a:latin typeface="+mn-lt"/>
                <a:cs typeface="+mn-cs"/>
              </a:rPr>
              <a:t>على</a:t>
            </a:r>
            <a:r>
              <a:rPr lang="en-US" dirty="0">
                <a:latin typeface="+mn-lt"/>
                <a:cs typeface="+mn-cs"/>
              </a:rPr>
              <a:t> </a:t>
            </a:r>
            <a:r>
              <a:rPr lang="en-US" dirty="0" err="1">
                <a:latin typeface="+mn-lt"/>
                <a:cs typeface="+mn-cs"/>
              </a:rPr>
              <a:t>ميزة</a:t>
            </a:r>
            <a:r>
              <a:rPr lang="en-US" dirty="0">
                <a:latin typeface="+mn-lt"/>
                <a:cs typeface="+mn-cs"/>
              </a:rPr>
              <a:t> </a:t>
            </a:r>
            <a:r>
              <a:rPr lang="en-US" dirty="0" err="1">
                <a:latin typeface="+mn-lt"/>
                <a:cs typeface="+mn-cs"/>
              </a:rPr>
              <a:t>تنافسية</a:t>
            </a:r>
            <a:r>
              <a:rPr lang="en-US" dirty="0">
                <a:latin typeface="+mn-lt"/>
                <a:cs typeface="+mn-cs"/>
              </a:rPr>
              <a:t> </a:t>
            </a:r>
            <a:r>
              <a:rPr lang="en-US" dirty="0" err="1">
                <a:latin typeface="+mn-lt"/>
                <a:cs typeface="+mn-cs"/>
              </a:rPr>
              <a:t>من</a:t>
            </a:r>
            <a:r>
              <a:rPr lang="en-US" dirty="0">
                <a:latin typeface="+mn-lt"/>
                <a:cs typeface="+mn-cs"/>
              </a:rPr>
              <a:t> </a:t>
            </a:r>
            <a:r>
              <a:rPr lang="en-US" dirty="0" err="1">
                <a:latin typeface="+mn-lt"/>
                <a:cs typeface="+mn-cs"/>
              </a:rPr>
              <a:t>خلال</a:t>
            </a:r>
            <a:r>
              <a:rPr lang="en-US" dirty="0">
                <a:latin typeface="+mn-lt"/>
                <a:cs typeface="+mn-cs"/>
              </a:rPr>
              <a:t> </a:t>
            </a:r>
            <a:r>
              <a:rPr lang="en-US" dirty="0" err="1">
                <a:latin typeface="+mn-lt"/>
                <a:cs typeface="+mn-cs"/>
              </a:rPr>
              <a:t>اتخاذ</a:t>
            </a:r>
            <a:r>
              <a:rPr lang="en-US" dirty="0">
                <a:latin typeface="+mn-lt"/>
                <a:cs typeface="+mn-cs"/>
              </a:rPr>
              <a:t> </a:t>
            </a:r>
            <a:r>
              <a:rPr lang="en-US" dirty="0" err="1">
                <a:latin typeface="+mn-lt"/>
                <a:cs typeface="+mn-cs"/>
              </a:rPr>
              <a:t>قرارات</a:t>
            </a:r>
            <a:r>
              <a:rPr lang="en-US" dirty="0">
                <a:latin typeface="+mn-lt"/>
                <a:cs typeface="+mn-cs"/>
              </a:rPr>
              <a:t> </a:t>
            </a:r>
            <a:r>
              <a:rPr lang="en-US" dirty="0" err="1">
                <a:latin typeface="+mn-lt"/>
                <a:cs typeface="+mn-cs"/>
              </a:rPr>
              <a:t>مستنيرة</a:t>
            </a:r>
            <a:r>
              <a:rPr lang="en-US" dirty="0">
                <a:latin typeface="+mn-lt"/>
                <a:cs typeface="+mn-cs"/>
              </a:rPr>
              <a:t>. إنها </a:t>
            </a:r>
            <a:r>
              <a:rPr lang="en-US" dirty="0" err="1">
                <a:latin typeface="+mn-lt"/>
                <a:cs typeface="+mn-cs"/>
              </a:rPr>
              <a:t>جزء</a:t>
            </a:r>
            <a:r>
              <a:rPr lang="en-US" dirty="0">
                <a:latin typeface="+mn-lt"/>
                <a:cs typeface="+mn-cs"/>
              </a:rPr>
              <a:t> </a:t>
            </a:r>
            <a:r>
              <a:rPr lang="en-US" dirty="0" err="1">
                <a:latin typeface="+mn-lt"/>
                <a:cs typeface="+mn-cs"/>
              </a:rPr>
              <a:t>أساسي</a:t>
            </a:r>
            <a:r>
              <a:rPr lang="en-US" dirty="0">
                <a:latin typeface="+mn-lt"/>
                <a:cs typeface="+mn-cs"/>
              </a:rPr>
              <a:t> </a:t>
            </a:r>
            <a:r>
              <a:rPr lang="en-US" dirty="0" err="1">
                <a:latin typeface="+mn-lt"/>
                <a:cs typeface="+mn-cs"/>
              </a:rPr>
              <a:t>في</a:t>
            </a:r>
            <a:r>
              <a:rPr lang="en-US" dirty="0">
                <a:latin typeface="+mn-lt"/>
                <a:cs typeface="+mn-cs"/>
              </a:rPr>
              <a:t> </a:t>
            </a:r>
            <a:r>
              <a:rPr lang="en-US" dirty="0" err="1">
                <a:latin typeface="+mn-lt"/>
                <a:cs typeface="+mn-cs"/>
              </a:rPr>
              <a:t>بيئة</a:t>
            </a:r>
            <a:r>
              <a:rPr lang="en-US" dirty="0">
                <a:latin typeface="+mn-lt"/>
                <a:cs typeface="+mn-cs"/>
              </a:rPr>
              <a:t> </a:t>
            </a:r>
            <a:r>
              <a:rPr lang="en-US" dirty="0" err="1">
                <a:latin typeface="+mn-lt"/>
                <a:cs typeface="+mn-cs"/>
              </a:rPr>
              <a:t>الأعمال</a:t>
            </a:r>
            <a:r>
              <a:rPr lang="en-US" dirty="0">
                <a:latin typeface="+mn-lt"/>
                <a:cs typeface="+mn-cs"/>
              </a:rPr>
              <a:t> </a:t>
            </a:r>
            <a:r>
              <a:rPr lang="en-US" dirty="0" err="1">
                <a:latin typeface="+mn-lt"/>
                <a:cs typeface="+mn-cs"/>
              </a:rPr>
              <a:t>الحالية</a:t>
            </a:r>
            <a:r>
              <a:rPr lang="en-US" dirty="0">
                <a:latin typeface="+mn-lt"/>
                <a:cs typeface="+mn-cs"/>
              </a:rPr>
              <a:t>، </a:t>
            </a:r>
            <a:r>
              <a:rPr lang="en-US" dirty="0" err="1">
                <a:latin typeface="+mn-lt"/>
                <a:cs typeface="+mn-cs"/>
              </a:rPr>
              <a:t>تدعم</a:t>
            </a:r>
            <a:r>
              <a:rPr lang="en-US" dirty="0">
                <a:latin typeface="+mn-lt"/>
                <a:cs typeface="+mn-cs"/>
              </a:rPr>
              <a:t> </a:t>
            </a:r>
            <a:r>
              <a:rPr lang="en-US" dirty="0" err="1">
                <a:latin typeface="+mn-lt"/>
                <a:cs typeface="+mn-cs"/>
              </a:rPr>
              <a:t>العمليات</a:t>
            </a:r>
            <a:r>
              <a:rPr lang="en-US" dirty="0">
                <a:latin typeface="+mn-lt"/>
                <a:cs typeface="+mn-cs"/>
              </a:rPr>
              <a:t> </a:t>
            </a:r>
            <a:r>
              <a:rPr lang="en-US" dirty="0" err="1">
                <a:latin typeface="+mn-lt"/>
                <a:cs typeface="+mn-cs"/>
              </a:rPr>
              <a:t>اليومية</a:t>
            </a:r>
            <a:r>
              <a:rPr lang="en-US" dirty="0">
                <a:latin typeface="+mn-lt"/>
                <a:cs typeface="+mn-cs"/>
              </a:rPr>
              <a:t> </a:t>
            </a:r>
            <a:r>
              <a:rPr lang="en-US" dirty="0" err="1">
                <a:latin typeface="+mn-lt"/>
                <a:cs typeface="+mn-cs"/>
              </a:rPr>
              <a:t>إلى</a:t>
            </a:r>
            <a:r>
              <a:rPr lang="en-US" dirty="0">
                <a:latin typeface="+mn-lt"/>
                <a:cs typeface="+mn-cs"/>
              </a:rPr>
              <a:t> </a:t>
            </a:r>
            <a:r>
              <a:rPr lang="en-US" dirty="0" err="1">
                <a:latin typeface="+mn-lt"/>
                <a:cs typeface="+mn-cs"/>
              </a:rPr>
              <a:t>جانب</a:t>
            </a:r>
            <a:r>
              <a:rPr lang="en-US" dirty="0">
                <a:latin typeface="+mn-lt"/>
                <a:cs typeface="+mn-cs"/>
              </a:rPr>
              <a:t> </a:t>
            </a:r>
            <a:r>
              <a:rPr lang="en-US" dirty="0" err="1">
                <a:latin typeface="+mn-lt"/>
                <a:cs typeface="+mn-cs"/>
              </a:rPr>
              <a:t>التخطيط</a:t>
            </a:r>
            <a:r>
              <a:rPr lang="en-US" dirty="0">
                <a:latin typeface="+mn-lt"/>
                <a:cs typeface="+mn-cs"/>
              </a:rPr>
              <a:t> </a:t>
            </a:r>
            <a:r>
              <a:rPr lang="en-US" dirty="0" err="1">
                <a:latin typeface="+mn-lt"/>
                <a:cs typeface="+mn-cs"/>
              </a:rPr>
              <a:t>الاستراتيجي</a:t>
            </a:r>
            <a:r>
              <a:rPr lang="en-US" dirty="0">
                <a:latin typeface="+mn-lt"/>
                <a:cs typeface="+mn-cs"/>
              </a:rPr>
              <a:t>.</a:t>
            </a:r>
            <a:r>
              <a:rPr lang="ar-SA" dirty="0">
                <a:latin typeface="+mn-lt"/>
                <a:cs typeface="+mn-cs"/>
              </a:rPr>
              <a:t> </a:t>
            </a:r>
            <a:endParaRPr lang="en-US" dirty="0">
              <a:latin typeface="+mn-lt"/>
              <a:cs typeface="+mn-cs"/>
            </a:endParaRPr>
          </a:p>
        </p:txBody>
      </p:sp>
      <p:pic>
        <p:nvPicPr>
          <p:cNvPr id="6" name="Content Placeholder 5" descr="A green arrow pointing to a yellow line&#10;&#10;Description automatically generated">
            <a:extLst>
              <a:ext uri="{FF2B5EF4-FFF2-40B4-BE49-F238E27FC236}">
                <a16:creationId xmlns:a16="http://schemas.microsoft.com/office/drawing/2014/main" id="{6251EF2E-27E2-C2E1-9F32-9111F382296D}"/>
              </a:ext>
            </a:extLst>
          </p:cNvPr>
          <p:cNvPicPr>
            <a:picLocks noGrp="1" noChangeAspect="1"/>
          </p:cNvPicPr>
          <p:nvPr>
            <p:ph sz="half" idx="1"/>
          </p:nvPr>
        </p:nvPicPr>
        <p:blipFill>
          <a:blip r:embed="rId2"/>
          <a:stretch>
            <a:fillRect/>
          </a:stretch>
        </p:blipFill>
        <p:spPr>
          <a:xfrm rot="21600000">
            <a:off x="557784" y="3610715"/>
            <a:ext cx="11164824" cy="1730546"/>
          </a:xfrm>
          <a:prstGeom prst="rect">
            <a:avLst/>
          </a:prstGeom>
        </p:spPr>
      </p:pic>
      <p:sp>
        <p:nvSpPr>
          <p:cNvPr id="3" name="Slide Number Placeholder 2">
            <a:extLst>
              <a:ext uri="{FF2B5EF4-FFF2-40B4-BE49-F238E27FC236}">
                <a16:creationId xmlns:a16="http://schemas.microsoft.com/office/drawing/2014/main" id="{F127B056-1BB9-C712-DB9D-8E2015958D4B}"/>
              </a:ext>
            </a:extLst>
          </p:cNvPr>
          <p:cNvSpPr>
            <a:spLocks noGrp="1"/>
          </p:cNvSpPr>
          <p:nvPr>
            <p:ph type="sldNum" sz="quarter" idx="4"/>
          </p:nvPr>
        </p:nvSpPr>
        <p:spPr/>
        <p:txBody>
          <a:bodyPr/>
          <a:lstStyle/>
          <a:p>
            <a:fld id="{29CA5760-96F6-4BB9-9F01-E4123846D571}" type="slidenum">
              <a:rPr lang="en-AE" smtClean="0"/>
              <a:pPr/>
              <a:t>9</a:t>
            </a:fld>
            <a:r>
              <a:rPr lang="en-AE"/>
              <a:t> of 35</a:t>
            </a:r>
            <a:endParaRPr lang="en-AE" dirty="0"/>
          </a:p>
        </p:txBody>
      </p:sp>
    </p:spTree>
    <p:extLst>
      <p:ext uri="{BB962C8B-B14F-4D97-AF65-F5344CB8AC3E}">
        <p14:creationId xmlns:p14="http://schemas.microsoft.com/office/powerpoint/2010/main" val="367718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TotalTime>
  <Words>2391</Words>
  <Application>Microsoft Office PowerPoint</Application>
  <PresentationFormat>Widescreen</PresentationFormat>
  <Paragraphs>208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Simplified Arabic</vt:lpstr>
      <vt:lpstr>Symbol</vt:lpstr>
      <vt:lpstr>Times New Roman</vt:lpstr>
      <vt:lpstr>Office Theme</vt:lpstr>
      <vt:lpstr>تكنولوجيا المعلومات الادارية</vt:lpstr>
      <vt:lpstr>المحتويات</vt:lpstr>
      <vt:lpstr>مقال Essay</vt:lpstr>
      <vt:lpstr>الفصل الثالث: أساسيات نظم المعلومات الادارية</vt:lpstr>
      <vt:lpstr>وظائف نظم المعلومات الإدارية</vt:lpstr>
      <vt:lpstr>وظائف نظم المعلومات الإدارية</vt:lpstr>
      <vt:lpstr>وظائف نظم المعلومات الإدارية</vt:lpstr>
      <vt:lpstr>وظائف نظم المعلومات الإدارية</vt:lpstr>
      <vt:lpstr>وظائف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نظم المعلومات الإدارية المتكاملة</vt:lpstr>
      <vt:lpstr>خصائص نظم المعلومات الإدارية المتكاملة</vt:lpstr>
      <vt:lpstr>خصائص نظم المعلومات الإدارية المتكاملة</vt:lpstr>
      <vt:lpstr>خصائص نظم المعلومات الإدارية المتكاملة</vt:lpstr>
      <vt:lpstr>خصائص نظم المعلومات الإدارية المتكاملة</vt:lpstr>
      <vt:lpstr>فوائد نظم المعلومات الإدارية المتكاملة</vt:lpstr>
      <vt:lpstr>فوائد نظم المعلومات الإدارية المتكاملة</vt:lpstr>
      <vt:lpstr>فوائد نظم المعلومات الإدارية المتكاملة</vt:lpstr>
      <vt:lpstr>فوائد نظم المعلومات الإدارية المتكاملة</vt:lpstr>
      <vt:lpstr>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89</cp:revision>
  <dcterms:created xsi:type="dcterms:W3CDTF">2023-10-15T14:15:01Z</dcterms:created>
  <dcterms:modified xsi:type="dcterms:W3CDTF">2024-07-27T16:11:26Z</dcterms:modified>
</cp:coreProperties>
</file>