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386" r:id="rId3"/>
    <p:sldId id="282" r:id="rId4"/>
    <p:sldId id="257" r:id="rId5"/>
    <p:sldId id="258" r:id="rId6"/>
    <p:sldId id="259" r:id="rId7"/>
    <p:sldId id="260" r:id="rId8"/>
    <p:sldId id="261" r:id="rId9"/>
    <p:sldId id="262" r:id="rId10"/>
    <p:sldId id="263" r:id="rId11"/>
    <p:sldId id="264" r:id="rId12"/>
    <p:sldId id="268" r:id="rId13"/>
    <p:sldId id="269" r:id="rId14"/>
    <p:sldId id="270" r:id="rId15"/>
    <p:sldId id="271" r:id="rId16"/>
    <p:sldId id="272" r:id="rId17"/>
    <p:sldId id="273" r:id="rId18"/>
    <p:sldId id="274" r:id="rId19"/>
    <p:sldId id="275" r:id="rId20"/>
    <p:sldId id="283" r:id="rId21"/>
    <p:sldId id="284" r:id="rId22"/>
    <p:sldId id="266" r:id="rId23"/>
    <p:sldId id="267" r:id="rId24"/>
    <p:sldId id="276" r:id="rId25"/>
    <p:sldId id="277" r:id="rId26"/>
    <p:sldId id="278" r:id="rId27"/>
    <p:sldId id="279"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20/09/2024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44AE02F0-07DF-438A-8054-5A6B93F2E076}" type="datetime1">
              <a:rPr lang="en-AE" smtClean="0"/>
              <a:t>20/09/2024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a:xfrm>
            <a:off x="10766066" y="6356350"/>
            <a:ext cx="1425934" cy="501649"/>
          </a:xfrm>
        </p:spPr>
        <p:txBody>
          <a:bodyPr/>
          <a:lstStyle>
            <a:lvl1pPr>
              <a:defRPr sz="2800"/>
            </a:lvl1pPr>
          </a:lstStyle>
          <a:p>
            <a:fld id="{9D7E10A5-D6BE-49F1-B6B0-3994C46CDFDC}" type="slidenum">
              <a:rPr lang="en-AE" smtClean="0"/>
              <a:pPr/>
              <a:t>‹#›</a:t>
            </a:fld>
            <a:r>
              <a:rPr lang="en-AE" dirty="0"/>
              <a:t> of 29</a:t>
            </a:r>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15D87C07-AC49-4CF2-9EEE-4AC36DEB3E2F}" type="datetime1">
              <a:rPr lang="en-AE" smtClean="0"/>
              <a:t>20/09/2024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0690527" y="6413597"/>
            <a:ext cx="1501473" cy="455612"/>
          </a:xfrm>
        </p:spPr>
        <p:txBody>
          <a:bodyPr/>
          <a:lstStyle>
            <a:lvl1pPr>
              <a:defRPr sz="2800"/>
            </a:lvl1pPr>
          </a:lstStyle>
          <a:p>
            <a:fld id="{9D7E10A5-D6BE-49F1-B6B0-3994C46CDFDC}" type="slidenum">
              <a:rPr lang="en-AE" smtClean="0"/>
              <a:pPr/>
              <a:t>‹#›</a:t>
            </a:fld>
            <a:r>
              <a:rPr lang="en-AE"/>
              <a:t> of 29</a:t>
            </a:r>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a:custGeom>
            <a:avLst/>
            <a:gdLst>
              <a:gd name="connsiteX0" fmla="*/ 0 w 5181600"/>
              <a:gd name="connsiteY0" fmla="*/ 0 h 4351338"/>
              <a:gd name="connsiteX1" fmla="*/ 699516 w 5181600"/>
              <a:gd name="connsiteY1" fmla="*/ 0 h 4351338"/>
              <a:gd name="connsiteX2" fmla="*/ 1347216 w 5181600"/>
              <a:gd name="connsiteY2" fmla="*/ 0 h 4351338"/>
              <a:gd name="connsiteX3" fmla="*/ 1839468 w 5181600"/>
              <a:gd name="connsiteY3" fmla="*/ 0 h 4351338"/>
              <a:gd name="connsiteX4" fmla="*/ 2435352 w 5181600"/>
              <a:gd name="connsiteY4" fmla="*/ 0 h 4351338"/>
              <a:gd name="connsiteX5" fmla="*/ 3031236 w 5181600"/>
              <a:gd name="connsiteY5" fmla="*/ 0 h 4351338"/>
              <a:gd name="connsiteX6" fmla="*/ 3575304 w 5181600"/>
              <a:gd name="connsiteY6" fmla="*/ 0 h 4351338"/>
              <a:gd name="connsiteX7" fmla="*/ 4326636 w 5181600"/>
              <a:gd name="connsiteY7" fmla="*/ 0 h 4351338"/>
              <a:gd name="connsiteX8" fmla="*/ 5181600 w 5181600"/>
              <a:gd name="connsiteY8" fmla="*/ 0 h 4351338"/>
              <a:gd name="connsiteX9" fmla="*/ 5181600 w 5181600"/>
              <a:gd name="connsiteY9" fmla="*/ 534593 h 4351338"/>
              <a:gd name="connsiteX10" fmla="*/ 5181600 w 5181600"/>
              <a:gd name="connsiteY10" fmla="*/ 1112699 h 4351338"/>
              <a:gd name="connsiteX11" fmla="*/ 5181600 w 5181600"/>
              <a:gd name="connsiteY11" fmla="*/ 1777832 h 4351338"/>
              <a:gd name="connsiteX12" fmla="*/ 5181600 w 5181600"/>
              <a:gd name="connsiteY12" fmla="*/ 2486479 h 4351338"/>
              <a:gd name="connsiteX13" fmla="*/ 5181600 w 5181600"/>
              <a:gd name="connsiteY13" fmla="*/ 3064585 h 4351338"/>
              <a:gd name="connsiteX14" fmla="*/ 5181600 w 5181600"/>
              <a:gd name="connsiteY14" fmla="*/ 3642692 h 4351338"/>
              <a:gd name="connsiteX15" fmla="*/ 5181600 w 5181600"/>
              <a:gd name="connsiteY15" fmla="*/ 4351338 h 4351338"/>
              <a:gd name="connsiteX16" fmla="*/ 4689348 w 5181600"/>
              <a:gd name="connsiteY16" fmla="*/ 4351338 h 4351338"/>
              <a:gd name="connsiteX17" fmla="*/ 4093464 w 5181600"/>
              <a:gd name="connsiteY17" fmla="*/ 4351338 h 4351338"/>
              <a:gd name="connsiteX18" fmla="*/ 3445764 w 5181600"/>
              <a:gd name="connsiteY18" fmla="*/ 4351338 h 4351338"/>
              <a:gd name="connsiteX19" fmla="*/ 2849880 w 5181600"/>
              <a:gd name="connsiteY19" fmla="*/ 4351338 h 4351338"/>
              <a:gd name="connsiteX20" fmla="*/ 2098548 w 5181600"/>
              <a:gd name="connsiteY20" fmla="*/ 4351338 h 4351338"/>
              <a:gd name="connsiteX21" fmla="*/ 1554480 w 5181600"/>
              <a:gd name="connsiteY21" fmla="*/ 4351338 h 4351338"/>
              <a:gd name="connsiteX22" fmla="*/ 803148 w 5181600"/>
              <a:gd name="connsiteY22" fmla="*/ 4351338 h 4351338"/>
              <a:gd name="connsiteX23" fmla="*/ 0 w 5181600"/>
              <a:gd name="connsiteY23" fmla="*/ 4351338 h 4351338"/>
              <a:gd name="connsiteX24" fmla="*/ 0 w 5181600"/>
              <a:gd name="connsiteY24" fmla="*/ 3642692 h 4351338"/>
              <a:gd name="connsiteX25" fmla="*/ 0 w 5181600"/>
              <a:gd name="connsiteY25" fmla="*/ 2934045 h 4351338"/>
              <a:gd name="connsiteX26" fmla="*/ 0 w 5181600"/>
              <a:gd name="connsiteY26" fmla="*/ 2355939 h 4351338"/>
              <a:gd name="connsiteX27" fmla="*/ 0 w 5181600"/>
              <a:gd name="connsiteY27" fmla="*/ 1647292 h 4351338"/>
              <a:gd name="connsiteX28" fmla="*/ 0 w 5181600"/>
              <a:gd name="connsiteY28" fmla="*/ 1025673 h 4351338"/>
              <a:gd name="connsiteX29" fmla="*/ 0 w 5181600"/>
              <a:gd name="connsiteY29"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1600" h="4351338" fill="none" extrusionOk="0">
                <a:moveTo>
                  <a:pt x="0" y="0"/>
                </a:moveTo>
                <a:cubicBezTo>
                  <a:pt x="180374" y="26037"/>
                  <a:pt x="469371" y="-33439"/>
                  <a:pt x="699516" y="0"/>
                </a:cubicBezTo>
                <a:cubicBezTo>
                  <a:pt x="929661" y="33439"/>
                  <a:pt x="1061559" y="-11061"/>
                  <a:pt x="1347216" y="0"/>
                </a:cubicBezTo>
                <a:cubicBezTo>
                  <a:pt x="1632873" y="11061"/>
                  <a:pt x="1663780" y="8034"/>
                  <a:pt x="1839468" y="0"/>
                </a:cubicBezTo>
                <a:cubicBezTo>
                  <a:pt x="2015156" y="-8034"/>
                  <a:pt x="2309658" y="-22413"/>
                  <a:pt x="2435352" y="0"/>
                </a:cubicBezTo>
                <a:cubicBezTo>
                  <a:pt x="2561046" y="22413"/>
                  <a:pt x="2791284" y="12942"/>
                  <a:pt x="3031236" y="0"/>
                </a:cubicBezTo>
                <a:cubicBezTo>
                  <a:pt x="3271188" y="-12942"/>
                  <a:pt x="3409782" y="11086"/>
                  <a:pt x="3575304" y="0"/>
                </a:cubicBezTo>
                <a:cubicBezTo>
                  <a:pt x="3740826" y="-11086"/>
                  <a:pt x="4039961" y="21723"/>
                  <a:pt x="4326636" y="0"/>
                </a:cubicBezTo>
                <a:cubicBezTo>
                  <a:pt x="4613311" y="-21723"/>
                  <a:pt x="4972006" y="-10652"/>
                  <a:pt x="5181600" y="0"/>
                </a:cubicBezTo>
                <a:cubicBezTo>
                  <a:pt x="5187800" y="253444"/>
                  <a:pt x="5176574" y="267404"/>
                  <a:pt x="5181600" y="534593"/>
                </a:cubicBezTo>
                <a:cubicBezTo>
                  <a:pt x="5186626" y="801782"/>
                  <a:pt x="5203395" y="986160"/>
                  <a:pt x="5181600" y="1112699"/>
                </a:cubicBezTo>
                <a:cubicBezTo>
                  <a:pt x="5159805" y="1239238"/>
                  <a:pt x="5157183" y="1509712"/>
                  <a:pt x="5181600" y="1777832"/>
                </a:cubicBezTo>
                <a:cubicBezTo>
                  <a:pt x="5206017" y="2045952"/>
                  <a:pt x="5179823" y="2332115"/>
                  <a:pt x="5181600" y="2486479"/>
                </a:cubicBezTo>
                <a:cubicBezTo>
                  <a:pt x="5183377" y="2640843"/>
                  <a:pt x="5168092" y="2810487"/>
                  <a:pt x="5181600" y="3064585"/>
                </a:cubicBezTo>
                <a:cubicBezTo>
                  <a:pt x="5195108" y="3318683"/>
                  <a:pt x="5154281" y="3421220"/>
                  <a:pt x="5181600" y="3642692"/>
                </a:cubicBezTo>
                <a:cubicBezTo>
                  <a:pt x="5208919" y="3864164"/>
                  <a:pt x="5200868" y="4051586"/>
                  <a:pt x="5181600" y="4351338"/>
                </a:cubicBezTo>
                <a:cubicBezTo>
                  <a:pt x="5028635" y="4330441"/>
                  <a:pt x="4913986" y="4365638"/>
                  <a:pt x="4689348" y="4351338"/>
                </a:cubicBezTo>
                <a:cubicBezTo>
                  <a:pt x="4464710" y="4337038"/>
                  <a:pt x="4236548" y="4371176"/>
                  <a:pt x="4093464" y="4351338"/>
                </a:cubicBezTo>
                <a:cubicBezTo>
                  <a:pt x="3950380" y="4331500"/>
                  <a:pt x="3736934" y="4323278"/>
                  <a:pt x="3445764" y="4351338"/>
                </a:cubicBezTo>
                <a:cubicBezTo>
                  <a:pt x="3154594" y="4379398"/>
                  <a:pt x="3039122" y="4349365"/>
                  <a:pt x="2849880" y="4351338"/>
                </a:cubicBezTo>
                <a:cubicBezTo>
                  <a:pt x="2660638" y="4353311"/>
                  <a:pt x="2275670" y="4326066"/>
                  <a:pt x="2098548" y="4351338"/>
                </a:cubicBezTo>
                <a:cubicBezTo>
                  <a:pt x="1921426" y="4376610"/>
                  <a:pt x="1712150" y="4338218"/>
                  <a:pt x="1554480" y="4351338"/>
                </a:cubicBezTo>
                <a:cubicBezTo>
                  <a:pt x="1396810" y="4364458"/>
                  <a:pt x="1047707" y="4319494"/>
                  <a:pt x="803148" y="4351338"/>
                </a:cubicBezTo>
                <a:cubicBezTo>
                  <a:pt x="558589" y="4383182"/>
                  <a:pt x="341063" y="4375525"/>
                  <a:pt x="0" y="4351338"/>
                </a:cubicBezTo>
                <a:cubicBezTo>
                  <a:pt x="7445" y="4027874"/>
                  <a:pt x="-9321" y="3829732"/>
                  <a:pt x="0" y="3642692"/>
                </a:cubicBezTo>
                <a:cubicBezTo>
                  <a:pt x="9321" y="3455652"/>
                  <a:pt x="-23310" y="3222568"/>
                  <a:pt x="0" y="2934045"/>
                </a:cubicBezTo>
                <a:cubicBezTo>
                  <a:pt x="23310" y="2645522"/>
                  <a:pt x="5270" y="2608239"/>
                  <a:pt x="0" y="2355939"/>
                </a:cubicBezTo>
                <a:cubicBezTo>
                  <a:pt x="-5270" y="2103639"/>
                  <a:pt x="11760" y="1994223"/>
                  <a:pt x="0" y="1647292"/>
                </a:cubicBezTo>
                <a:cubicBezTo>
                  <a:pt x="-11760" y="1300361"/>
                  <a:pt x="4597" y="1203772"/>
                  <a:pt x="0" y="1025673"/>
                </a:cubicBezTo>
                <a:cubicBezTo>
                  <a:pt x="-4597" y="847574"/>
                  <a:pt x="-8943" y="427279"/>
                  <a:pt x="0" y="0"/>
                </a:cubicBezTo>
                <a:close/>
              </a:path>
              <a:path w="5181600" h="4351338" stroke="0" extrusionOk="0">
                <a:moveTo>
                  <a:pt x="0" y="0"/>
                </a:moveTo>
                <a:cubicBezTo>
                  <a:pt x="232703" y="15150"/>
                  <a:pt x="447639" y="-8149"/>
                  <a:pt x="595884" y="0"/>
                </a:cubicBezTo>
                <a:cubicBezTo>
                  <a:pt x="744129" y="8149"/>
                  <a:pt x="917948" y="21154"/>
                  <a:pt x="1088136" y="0"/>
                </a:cubicBezTo>
                <a:cubicBezTo>
                  <a:pt x="1258324" y="-21154"/>
                  <a:pt x="1576197" y="8363"/>
                  <a:pt x="1787652" y="0"/>
                </a:cubicBezTo>
                <a:cubicBezTo>
                  <a:pt x="1999107" y="-8363"/>
                  <a:pt x="2209793" y="3578"/>
                  <a:pt x="2331720" y="0"/>
                </a:cubicBezTo>
                <a:cubicBezTo>
                  <a:pt x="2453647" y="-3578"/>
                  <a:pt x="2808276" y="19184"/>
                  <a:pt x="2979420" y="0"/>
                </a:cubicBezTo>
                <a:cubicBezTo>
                  <a:pt x="3150564" y="-19184"/>
                  <a:pt x="3373836" y="-4837"/>
                  <a:pt x="3575304" y="0"/>
                </a:cubicBezTo>
                <a:cubicBezTo>
                  <a:pt x="3776772" y="4837"/>
                  <a:pt x="3908180" y="-2734"/>
                  <a:pt x="4119372" y="0"/>
                </a:cubicBezTo>
                <a:cubicBezTo>
                  <a:pt x="4330564" y="2734"/>
                  <a:pt x="4661195" y="2862"/>
                  <a:pt x="5181600" y="0"/>
                </a:cubicBezTo>
                <a:cubicBezTo>
                  <a:pt x="5166294" y="108720"/>
                  <a:pt x="5187511" y="277029"/>
                  <a:pt x="5181600" y="534593"/>
                </a:cubicBezTo>
                <a:cubicBezTo>
                  <a:pt x="5175689" y="792157"/>
                  <a:pt x="5163049" y="1025032"/>
                  <a:pt x="5181600" y="1199726"/>
                </a:cubicBezTo>
                <a:cubicBezTo>
                  <a:pt x="5200151" y="1374420"/>
                  <a:pt x="5208586" y="1609826"/>
                  <a:pt x="5181600" y="1908373"/>
                </a:cubicBezTo>
                <a:cubicBezTo>
                  <a:pt x="5154614" y="2206920"/>
                  <a:pt x="5209704" y="2339175"/>
                  <a:pt x="5181600" y="2486479"/>
                </a:cubicBezTo>
                <a:cubicBezTo>
                  <a:pt x="5153496" y="2633783"/>
                  <a:pt x="5159661" y="2840661"/>
                  <a:pt x="5181600" y="2977558"/>
                </a:cubicBezTo>
                <a:cubicBezTo>
                  <a:pt x="5203539" y="3114455"/>
                  <a:pt x="5185235" y="3347991"/>
                  <a:pt x="5181600" y="3468638"/>
                </a:cubicBezTo>
                <a:cubicBezTo>
                  <a:pt x="5177965" y="3589285"/>
                  <a:pt x="5198820" y="3946984"/>
                  <a:pt x="5181600" y="4351338"/>
                </a:cubicBezTo>
                <a:cubicBezTo>
                  <a:pt x="4966359" y="4321952"/>
                  <a:pt x="4802523" y="4364473"/>
                  <a:pt x="4482084" y="4351338"/>
                </a:cubicBezTo>
                <a:cubicBezTo>
                  <a:pt x="4161645" y="4338203"/>
                  <a:pt x="4162691" y="4375181"/>
                  <a:pt x="3886200" y="4351338"/>
                </a:cubicBezTo>
                <a:cubicBezTo>
                  <a:pt x="3609709" y="4327495"/>
                  <a:pt x="3400624" y="4332697"/>
                  <a:pt x="3134868" y="4351338"/>
                </a:cubicBezTo>
                <a:cubicBezTo>
                  <a:pt x="2869112" y="4369979"/>
                  <a:pt x="2874167" y="4353887"/>
                  <a:pt x="2642616" y="4351338"/>
                </a:cubicBezTo>
                <a:cubicBezTo>
                  <a:pt x="2411065" y="4348789"/>
                  <a:pt x="2369902" y="4370941"/>
                  <a:pt x="2150364" y="4351338"/>
                </a:cubicBezTo>
                <a:cubicBezTo>
                  <a:pt x="1930826" y="4331735"/>
                  <a:pt x="1736075" y="4378275"/>
                  <a:pt x="1554480" y="4351338"/>
                </a:cubicBezTo>
                <a:cubicBezTo>
                  <a:pt x="1372885" y="4324401"/>
                  <a:pt x="1149638" y="4358239"/>
                  <a:pt x="1010412" y="4351338"/>
                </a:cubicBezTo>
                <a:cubicBezTo>
                  <a:pt x="871186" y="4344437"/>
                  <a:pt x="449241" y="4351701"/>
                  <a:pt x="0" y="4351338"/>
                </a:cubicBezTo>
                <a:cubicBezTo>
                  <a:pt x="14401" y="4191483"/>
                  <a:pt x="29473" y="3998261"/>
                  <a:pt x="0" y="3729718"/>
                </a:cubicBezTo>
                <a:cubicBezTo>
                  <a:pt x="-29473" y="3461175"/>
                  <a:pt x="2210" y="3480630"/>
                  <a:pt x="0" y="3238639"/>
                </a:cubicBezTo>
                <a:cubicBezTo>
                  <a:pt x="-2210" y="2996648"/>
                  <a:pt x="8454" y="2863562"/>
                  <a:pt x="0" y="2704046"/>
                </a:cubicBezTo>
                <a:cubicBezTo>
                  <a:pt x="-8454" y="2544530"/>
                  <a:pt x="-29437" y="2169366"/>
                  <a:pt x="0" y="1995399"/>
                </a:cubicBezTo>
                <a:cubicBezTo>
                  <a:pt x="29437" y="1821432"/>
                  <a:pt x="33824" y="1507835"/>
                  <a:pt x="0" y="1286753"/>
                </a:cubicBezTo>
                <a:cubicBezTo>
                  <a:pt x="-33824" y="1065671"/>
                  <a:pt x="20217" y="784732"/>
                  <a:pt x="0" y="578106"/>
                </a:cubicBezTo>
                <a:cubicBezTo>
                  <a:pt x="-20217" y="371480"/>
                  <a:pt x="-26433" y="268073"/>
                  <a:pt x="0" y="0"/>
                </a:cubicBezTo>
                <a:close/>
              </a:path>
            </a:pathLst>
          </a:custGeom>
          <a:ln w="28575">
            <a:solidFill>
              <a:schemeClr val="accent1">
                <a:lumMod val="75000"/>
              </a:schemeClr>
            </a:solidFill>
            <a:extLst>
              <a:ext uri="{C807C97D-BFC1-408E-A445-0C87EB9F89A2}">
                <ask:lineSketchStyleProps xmlns:ask="http://schemas.microsoft.com/office/drawing/2018/sketchyshapes" sd="299047023">
                  <ask:type>
                    <ask:lineSketchFreehand/>
                  </ask:type>
                </ask:lineSketchStyleProps>
              </a:ext>
            </a:extLst>
          </a:ln>
          <a:effectLst>
            <a:glow rad="228600">
              <a:schemeClr val="accent1">
                <a:satMod val="175000"/>
                <a:alpha val="40000"/>
              </a:schemeClr>
            </a:glow>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a:custGeom>
            <a:avLst/>
            <a:gdLst>
              <a:gd name="connsiteX0" fmla="*/ 0 w 5181600"/>
              <a:gd name="connsiteY0" fmla="*/ 0 h 4351338"/>
              <a:gd name="connsiteX1" fmla="*/ 595884 w 5181600"/>
              <a:gd name="connsiteY1" fmla="*/ 0 h 4351338"/>
              <a:gd name="connsiteX2" fmla="*/ 1191768 w 5181600"/>
              <a:gd name="connsiteY2" fmla="*/ 0 h 4351338"/>
              <a:gd name="connsiteX3" fmla="*/ 1684020 w 5181600"/>
              <a:gd name="connsiteY3" fmla="*/ 0 h 4351338"/>
              <a:gd name="connsiteX4" fmla="*/ 2331720 w 5181600"/>
              <a:gd name="connsiteY4" fmla="*/ 0 h 4351338"/>
              <a:gd name="connsiteX5" fmla="*/ 2823972 w 5181600"/>
              <a:gd name="connsiteY5" fmla="*/ 0 h 4351338"/>
              <a:gd name="connsiteX6" fmla="*/ 3316224 w 5181600"/>
              <a:gd name="connsiteY6" fmla="*/ 0 h 4351338"/>
              <a:gd name="connsiteX7" fmla="*/ 3860292 w 5181600"/>
              <a:gd name="connsiteY7" fmla="*/ 0 h 4351338"/>
              <a:gd name="connsiteX8" fmla="*/ 4559808 w 5181600"/>
              <a:gd name="connsiteY8" fmla="*/ 0 h 4351338"/>
              <a:gd name="connsiteX9" fmla="*/ 5181600 w 5181600"/>
              <a:gd name="connsiteY9" fmla="*/ 0 h 4351338"/>
              <a:gd name="connsiteX10" fmla="*/ 5181600 w 5181600"/>
              <a:gd name="connsiteY10" fmla="*/ 708646 h 4351338"/>
              <a:gd name="connsiteX11" fmla="*/ 5181600 w 5181600"/>
              <a:gd name="connsiteY11" fmla="*/ 1243239 h 4351338"/>
              <a:gd name="connsiteX12" fmla="*/ 5181600 w 5181600"/>
              <a:gd name="connsiteY12" fmla="*/ 1777832 h 4351338"/>
              <a:gd name="connsiteX13" fmla="*/ 5181600 w 5181600"/>
              <a:gd name="connsiteY13" fmla="*/ 2268912 h 4351338"/>
              <a:gd name="connsiteX14" fmla="*/ 5181600 w 5181600"/>
              <a:gd name="connsiteY14" fmla="*/ 2759992 h 4351338"/>
              <a:gd name="connsiteX15" fmla="*/ 5181600 w 5181600"/>
              <a:gd name="connsiteY15" fmla="*/ 3468638 h 4351338"/>
              <a:gd name="connsiteX16" fmla="*/ 5181600 w 5181600"/>
              <a:gd name="connsiteY16" fmla="*/ 4351338 h 4351338"/>
              <a:gd name="connsiteX17" fmla="*/ 4533900 w 5181600"/>
              <a:gd name="connsiteY17" fmla="*/ 4351338 h 4351338"/>
              <a:gd name="connsiteX18" fmla="*/ 3938016 w 5181600"/>
              <a:gd name="connsiteY18" fmla="*/ 4351338 h 4351338"/>
              <a:gd name="connsiteX19" fmla="*/ 3342132 w 5181600"/>
              <a:gd name="connsiteY19" fmla="*/ 4351338 h 4351338"/>
              <a:gd name="connsiteX20" fmla="*/ 2798064 w 5181600"/>
              <a:gd name="connsiteY20" fmla="*/ 4351338 h 4351338"/>
              <a:gd name="connsiteX21" fmla="*/ 2098548 w 5181600"/>
              <a:gd name="connsiteY21" fmla="*/ 4351338 h 4351338"/>
              <a:gd name="connsiteX22" fmla="*/ 1450848 w 5181600"/>
              <a:gd name="connsiteY22" fmla="*/ 4351338 h 4351338"/>
              <a:gd name="connsiteX23" fmla="*/ 699516 w 5181600"/>
              <a:gd name="connsiteY23" fmla="*/ 4351338 h 4351338"/>
              <a:gd name="connsiteX24" fmla="*/ 0 w 5181600"/>
              <a:gd name="connsiteY24" fmla="*/ 4351338 h 4351338"/>
              <a:gd name="connsiteX25" fmla="*/ 0 w 5181600"/>
              <a:gd name="connsiteY25" fmla="*/ 3642692 h 4351338"/>
              <a:gd name="connsiteX26" fmla="*/ 0 w 5181600"/>
              <a:gd name="connsiteY26" fmla="*/ 2934045 h 4351338"/>
              <a:gd name="connsiteX27" fmla="*/ 0 w 5181600"/>
              <a:gd name="connsiteY27" fmla="*/ 2225399 h 4351338"/>
              <a:gd name="connsiteX28" fmla="*/ 0 w 5181600"/>
              <a:gd name="connsiteY28" fmla="*/ 1516752 h 4351338"/>
              <a:gd name="connsiteX29" fmla="*/ 0 w 5181600"/>
              <a:gd name="connsiteY29" fmla="*/ 808106 h 4351338"/>
              <a:gd name="connsiteX30" fmla="*/ 0 w 5181600"/>
              <a:gd name="connsiteY30"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81600" h="4351338" fill="none" extrusionOk="0">
                <a:moveTo>
                  <a:pt x="0" y="0"/>
                </a:moveTo>
                <a:cubicBezTo>
                  <a:pt x="147270" y="-1266"/>
                  <a:pt x="394171" y="-8946"/>
                  <a:pt x="595884" y="0"/>
                </a:cubicBezTo>
                <a:cubicBezTo>
                  <a:pt x="797597" y="8946"/>
                  <a:pt x="1069302" y="-27273"/>
                  <a:pt x="1191768" y="0"/>
                </a:cubicBezTo>
                <a:cubicBezTo>
                  <a:pt x="1314234" y="27273"/>
                  <a:pt x="1474490" y="7365"/>
                  <a:pt x="1684020" y="0"/>
                </a:cubicBezTo>
                <a:cubicBezTo>
                  <a:pt x="1893550" y="-7365"/>
                  <a:pt x="2160230" y="15336"/>
                  <a:pt x="2331720" y="0"/>
                </a:cubicBezTo>
                <a:cubicBezTo>
                  <a:pt x="2503210" y="-15336"/>
                  <a:pt x="2661821" y="4194"/>
                  <a:pt x="2823972" y="0"/>
                </a:cubicBezTo>
                <a:cubicBezTo>
                  <a:pt x="2986123" y="-4194"/>
                  <a:pt x="3205849" y="-9187"/>
                  <a:pt x="3316224" y="0"/>
                </a:cubicBezTo>
                <a:cubicBezTo>
                  <a:pt x="3426599" y="9187"/>
                  <a:pt x="3609092" y="2288"/>
                  <a:pt x="3860292" y="0"/>
                </a:cubicBezTo>
                <a:cubicBezTo>
                  <a:pt x="4111492" y="-2288"/>
                  <a:pt x="4251288" y="-17565"/>
                  <a:pt x="4559808" y="0"/>
                </a:cubicBezTo>
                <a:cubicBezTo>
                  <a:pt x="4868328" y="17565"/>
                  <a:pt x="5008691" y="-17281"/>
                  <a:pt x="5181600" y="0"/>
                </a:cubicBezTo>
                <a:cubicBezTo>
                  <a:pt x="5185098" y="270812"/>
                  <a:pt x="5187885" y="555148"/>
                  <a:pt x="5181600" y="708646"/>
                </a:cubicBezTo>
                <a:cubicBezTo>
                  <a:pt x="5175315" y="862144"/>
                  <a:pt x="5196585" y="1039251"/>
                  <a:pt x="5181600" y="1243239"/>
                </a:cubicBezTo>
                <a:cubicBezTo>
                  <a:pt x="5166615" y="1447227"/>
                  <a:pt x="5169278" y="1625882"/>
                  <a:pt x="5181600" y="1777832"/>
                </a:cubicBezTo>
                <a:cubicBezTo>
                  <a:pt x="5193922" y="1929782"/>
                  <a:pt x="5196443" y="2128242"/>
                  <a:pt x="5181600" y="2268912"/>
                </a:cubicBezTo>
                <a:cubicBezTo>
                  <a:pt x="5166757" y="2409582"/>
                  <a:pt x="5189573" y="2618844"/>
                  <a:pt x="5181600" y="2759992"/>
                </a:cubicBezTo>
                <a:cubicBezTo>
                  <a:pt x="5173627" y="2901140"/>
                  <a:pt x="5186345" y="3185127"/>
                  <a:pt x="5181600" y="3468638"/>
                </a:cubicBezTo>
                <a:cubicBezTo>
                  <a:pt x="5176855" y="3752149"/>
                  <a:pt x="5186341" y="4152835"/>
                  <a:pt x="5181600" y="4351338"/>
                </a:cubicBezTo>
                <a:cubicBezTo>
                  <a:pt x="5040271" y="4346761"/>
                  <a:pt x="4706491" y="4371625"/>
                  <a:pt x="4533900" y="4351338"/>
                </a:cubicBezTo>
                <a:cubicBezTo>
                  <a:pt x="4361309" y="4331051"/>
                  <a:pt x="4096519" y="4350938"/>
                  <a:pt x="3938016" y="4351338"/>
                </a:cubicBezTo>
                <a:cubicBezTo>
                  <a:pt x="3779513" y="4351738"/>
                  <a:pt x="3464349" y="4329885"/>
                  <a:pt x="3342132" y="4351338"/>
                </a:cubicBezTo>
                <a:cubicBezTo>
                  <a:pt x="3219915" y="4372791"/>
                  <a:pt x="2946314" y="4361560"/>
                  <a:pt x="2798064" y="4351338"/>
                </a:cubicBezTo>
                <a:cubicBezTo>
                  <a:pt x="2649814" y="4341116"/>
                  <a:pt x="2255647" y="4343089"/>
                  <a:pt x="2098548" y="4351338"/>
                </a:cubicBezTo>
                <a:cubicBezTo>
                  <a:pt x="1941449" y="4359587"/>
                  <a:pt x="1670681" y="4373804"/>
                  <a:pt x="1450848" y="4351338"/>
                </a:cubicBezTo>
                <a:cubicBezTo>
                  <a:pt x="1231015" y="4328872"/>
                  <a:pt x="920572" y="4336541"/>
                  <a:pt x="699516" y="4351338"/>
                </a:cubicBezTo>
                <a:cubicBezTo>
                  <a:pt x="478460" y="4366135"/>
                  <a:pt x="313890" y="4349815"/>
                  <a:pt x="0" y="4351338"/>
                </a:cubicBezTo>
                <a:cubicBezTo>
                  <a:pt x="32453" y="4005134"/>
                  <a:pt x="-5630" y="3854738"/>
                  <a:pt x="0" y="3642692"/>
                </a:cubicBezTo>
                <a:cubicBezTo>
                  <a:pt x="5630" y="3430646"/>
                  <a:pt x="35223" y="3197200"/>
                  <a:pt x="0" y="2934045"/>
                </a:cubicBezTo>
                <a:cubicBezTo>
                  <a:pt x="-35223" y="2670890"/>
                  <a:pt x="13922" y="2575175"/>
                  <a:pt x="0" y="2225399"/>
                </a:cubicBezTo>
                <a:cubicBezTo>
                  <a:pt x="-13922" y="1875623"/>
                  <a:pt x="-18031" y="1739225"/>
                  <a:pt x="0" y="1516752"/>
                </a:cubicBezTo>
                <a:cubicBezTo>
                  <a:pt x="18031" y="1294279"/>
                  <a:pt x="-15520" y="1079870"/>
                  <a:pt x="0" y="808106"/>
                </a:cubicBezTo>
                <a:cubicBezTo>
                  <a:pt x="15520" y="536342"/>
                  <a:pt x="9425" y="309297"/>
                  <a:pt x="0" y="0"/>
                </a:cubicBezTo>
                <a:close/>
              </a:path>
              <a:path w="5181600" h="4351338" stroke="0" extrusionOk="0">
                <a:moveTo>
                  <a:pt x="0" y="0"/>
                </a:moveTo>
                <a:cubicBezTo>
                  <a:pt x="244318" y="15967"/>
                  <a:pt x="293464" y="12809"/>
                  <a:pt x="544068" y="0"/>
                </a:cubicBezTo>
                <a:cubicBezTo>
                  <a:pt x="794672" y="-12809"/>
                  <a:pt x="1021280" y="28515"/>
                  <a:pt x="1191768" y="0"/>
                </a:cubicBezTo>
                <a:cubicBezTo>
                  <a:pt x="1362256" y="-28515"/>
                  <a:pt x="1739867" y="33135"/>
                  <a:pt x="1943100" y="0"/>
                </a:cubicBezTo>
                <a:cubicBezTo>
                  <a:pt x="2146333" y="-33135"/>
                  <a:pt x="2273230" y="13335"/>
                  <a:pt x="2487168" y="0"/>
                </a:cubicBezTo>
                <a:cubicBezTo>
                  <a:pt x="2701106" y="-13335"/>
                  <a:pt x="2934997" y="-2150"/>
                  <a:pt x="3134868" y="0"/>
                </a:cubicBezTo>
                <a:cubicBezTo>
                  <a:pt x="3334739" y="2150"/>
                  <a:pt x="3644448" y="-33731"/>
                  <a:pt x="3834384" y="0"/>
                </a:cubicBezTo>
                <a:cubicBezTo>
                  <a:pt x="4024320" y="33731"/>
                  <a:pt x="4094065" y="-17628"/>
                  <a:pt x="4326636" y="0"/>
                </a:cubicBezTo>
                <a:cubicBezTo>
                  <a:pt x="4559207" y="17628"/>
                  <a:pt x="4829637" y="21325"/>
                  <a:pt x="5181600" y="0"/>
                </a:cubicBezTo>
                <a:cubicBezTo>
                  <a:pt x="5186090" y="301294"/>
                  <a:pt x="5184958" y="499242"/>
                  <a:pt x="5181600" y="708646"/>
                </a:cubicBezTo>
                <a:cubicBezTo>
                  <a:pt x="5178242" y="918050"/>
                  <a:pt x="5154167" y="1139552"/>
                  <a:pt x="5181600" y="1417293"/>
                </a:cubicBezTo>
                <a:cubicBezTo>
                  <a:pt x="5209033" y="1695034"/>
                  <a:pt x="5171861" y="1819473"/>
                  <a:pt x="5181600" y="2082426"/>
                </a:cubicBezTo>
                <a:cubicBezTo>
                  <a:pt x="5191339" y="2345379"/>
                  <a:pt x="5195759" y="2439148"/>
                  <a:pt x="5181600" y="2573506"/>
                </a:cubicBezTo>
                <a:cubicBezTo>
                  <a:pt x="5167441" y="2707864"/>
                  <a:pt x="5161620" y="2967232"/>
                  <a:pt x="5181600" y="3195125"/>
                </a:cubicBezTo>
                <a:cubicBezTo>
                  <a:pt x="5201580" y="3423018"/>
                  <a:pt x="5161871" y="3580772"/>
                  <a:pt x="5181600" y="3729718"/>
                </a:cubicBezTo>
                <a:cubicBezTo>
                  <a:pt x="5201329" y="3878664"/>
                  <a:pt x="5161473" y="4205906"/>
                  <a:pt x="5181600" y="4351338"/>
                </a:cubicBezTo>
                <a:cubicBezTo>
                  <a:pt x="4914486" y="4329510"/>
                  <a:pt x="4805260" y="4353156"/>
                  <a:pt x="4637532" y="4351338"/>
                </a:cubicBezTo>
                <a:cubicBezTo>
                  <a:pt x="4469804" y="4349520"/>
                  <a:pt x="4216253" y="4338761"/>
                  <a:pt x="3886200" y="4351338"/>
                </a:cubicBezTo>
                <a:cubicBezTo>
                  <a:pt x="3556147" y="4363915"/>
                  <a:pt x="3379095" y="4338230"/>
                  <a:pt x="3186684" y="4351338"/>
                </a:cubicBezTo>
                <a:cubicBezTo>
                  <a:pt x="2994273" y="4364446"/>
                  <a:pt x="2629784" y="4348110"/>
                  <a:pt x="2435352" y="4351338"/>
                </a:cubicBezTo>
                <a:cubicBezTo>
                  <a:pt x="2240920" y="4354566"/>
                  <a:pt x="2009033" y="4385190"/>
                  <a:pt x="1735836" y="4351338"/>
                </a:cubicBezTo>
                <a:cubicBezTo>
                  <a:pt x="1462639" y="4317486"/>
                  <a:pt x="1312110" y="4341654"/>
                  <a:pt x="1088136" y="4351338"/>
                </a:cubicBezTo>
                <a:cubicBezTo>
                  <a:pt x="864162" y="4361022"/>
                  <a:pt x="419747" y="4311285"/>
                  <a:pt x="0" y="4351338"/>
                </a:cubicBezTo>
                <a:cubicBezTo>
                  <a:pt x="-19765" y="4042732"/>
                  <a:pt x="19574" y="3802456"/>
                  <a:pt x="0" y="3642692"/>
                </a:cubicBezTo>
                <a:cubicBezTo>
                  <a:pt x="-19574" y="3482928"/>
                  <a:pt x="23999" y="3310406"/>
                  <a:pt x="0" y="3108099"/>
                </a:cubicBezTo>
                <a:cubicBezTo>
                  <a:pt x="-23999" y="2905792"/>
                  <a:pt x="13738" y="2684470"/>
                  <a:pt x="0" y="2442965"/>
                </a:cubicBezTo>
                <a:cubicBezTo>
                  <a:pt x="-13738" y="2201460"/>
                  <a:pt x="-15476" y="1951066"/>
                  <a:pt x="0" y="1777832"/>
                </a:cubicBezTo>
                <a:cubicBezTo>
                  <a:pt x="15476" y="1604598"/>
                  <a:pt x="-21147" y="1295536"/>
                  <a:pt x="0" y="1156213"/>
                </a:cubicBezTo>
                <a:cubicBezTo>
                  <a:pt x="21147" y="1016890"/>
                  <a:pt x="44673" y="516548"/>
                  <a:pt x="0" y="0"/>
                </a:cubicBezTo>
                <a:close/>
              </a:path>
            </a:pathLst>
          </a:custGeom>
          <a:ln w="19050">
            <a:solidFill>
              <a:srgbClr val="FFC000"/>
            </a:solidFill>
            <a:extLst>
              <a:ext uri="{C807C97D-BFC1-408E-A445-0C87EB9F89A2}">
                <ask:lineSketchStyleProps xmlns:ask="http://schemas.microsoft.com/office/drawing/2018/sketchyshapes" sd="2993772450">
                  <ask:type>
                    <ask:lineSketchFreehand/>
                  </ask:type>
                </ask:lineSketchStyleProps>
              </a:ext>
            </a:extLst>
          </a:ln>
          <a:effectLst>
            <a:glow rad="139700">
              <a:schemeClr val="accent4">
                <a:satMod val="175000"/>
                <a:alpha val="40000"/>
              </a:schemeClr>
            </a:glo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5853DF26-6AD7-4A92-81E9-F636DFDBA5E1}" type="datetime1">
              <a:rPr lang="en-AE" smtClean="0"/>
              <a:t>20/09/2024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0718358" y="6356350"/>
            <a:ext cx="1473642" cy="501651"/>
          </a:xfrm>
        </p:spPr>
        <p:txBody>
          <a:bodyPr/>
          <a:lstStyle>
            <a:lvl1pPr>
              <a:defRPr sz="2800"/>
            </a:lvl1pPr>
          </a:lstStyle>
          <a:p>
            <a:fld id="{24E1593F-C6A5-48D7-8322-BC8526C86B25}" type="slidenum">
              <a:rPr lang="en-AE" smtClean="0"/>
              <a:pPr/>
              <a:t>‹#›</a:t>
            </a:fld>
            <a:r>
              <a:rPr lang="en-AE"/>
              <a:t> of 29</a:t>
            </a:r>
            <a:endParaRPr lang="en-AE" dirty="0"/>
          </a:p>
        </p:txBody>
      </p:sp>
    </p:spTree>
    <p:extLst>
      <p:ext uri="{BB962C8B-B14F-4D97-AF65-F5344CB8AC3E}">
        <p14:creationId xmlns:p14="http://schemas.microsoft.com/office/powerpoint/2010/main" val="381805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0E7B1-9441-4AFB-B4E0-EDF064FC26D3}" type="datetime1">
              <a:rPr lang="en-AE" smtClean="0"/>
              <a:t>20/09/2024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0734261" y="6356350"/>
            <a:ext cx="1457739"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29</a:t>
            </a:r>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31785" y="4587725"/>
            <a:ext cx="244834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3B2D3070-FDDF-DDD7-30A9-1AEE6C4E225F}"/>
              </a:ext>
            </a:extLst>
          </p:cNvPr>
          <p:cNvSpPr txBox="1"/>
          <p:nvPr userDrawn="1"/>
        </p:nvSpPr>
        <p:spPr>
          <a:xfrm rot="16200000">
            <a:off x="-813885" y="1640959"/>
            <a:ext cx="2003728" cy="369332"/>
          </a:xfrm>
          <a:prstGeom prst="rect">
            <a:avLst/>
          </a:prstGeom>
          <a:noFill/>
        </p:spPr>
        <p:txBody>
          <a:bodyPr wrap="square" rtlCol="0">
            <a:spAutoFit/>
          </a:bodyPr>
          <a:lstStyle/>
          <a:p>
            <a:r>
              <a:rPr lang="en-US" dirty="0"/>
              <a:t>Salem A. Al-Jundi</a:t>
            </a: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lobe surrounded by computers&#10;&#10;Description automatically generated">
            <a:extLst>
              <a:ext uri="{FF2B5EF4-FFF2-40B4-BE49-F238E27FC236}">
                <a16:creationId xmlns:a16="http://schemas.microsoft.com/office/drawing/2014/main" id="{281F0A79-FAF0-1D60-6F6F-B9F3C20294DD}"/>
              </a:ext>
            </a:extLst>
          </p:cNvPr>
          <p:cNvPicPr>
            <a:picLocks noChangeAspect="1"/>
          </p:cNvPicPr>
          <p:nvPr/>
        </p:nvPicPr>
        <p:blipFill>
          <a:blip r:embed="rId2"/>
          <a:srcRect l="9114" r="6442" b="1"/>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chor="ctr">
            <a:normAutofit/>
          </a:bodyPr>
          <a:lstStyle/>
          <a:p>
            <a:r>
              <a:rPr lang="ar-SA" sz="8000" b="1" dirty="0">
                <a:solidFill>
                  <a:schemeClr val="accent1">
                    <a:lumMod val="50000"/>
                  </a:schemeClr>
                </a:solidFill>
              </a:rPr>
              <a:t>تكنولوجيا المعلومات الادارية</a:t>
            </a:r>
            <a:endParaRPr lang="en-AE" sz="8000" b="1" dirty="0">
              <a:solidFill>
                <a:schemeClr val="accent1">
                  <a:lumMod val="50000"/>
                </a:schemeClr>
              </a:solidFill>
            </a:endParaRP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1097280" y="4066674"/>
            <a:ext cx="10058400" cy="1857571"/>
          </a:xfrm>
          <a:effectLst>
            <a:outerShdw blurRad="50800" dist="38100" dir="2700000" algn="tl" rotWithShape="0">
              <a:prstClr val="black">
                <a:alpha val="40000"/>
              </a:prstClr>
            </a:outerShdw>
          </a:effectLst>
        </p:spPr>
        <p:txBody>
          <a:bodyPr>
            <a:normAutofit fontScale="92500" lnSpcReduction="10000"/>
          </a:bodyPr>
          <a:lstStyle/>
          <a:p>
            <a:r>
              <a:rPr lang="ar-SA" sz="2900" dirty="0"/>
              <a:t>د. سالم الجندي</a:t>
            </a:r>
            <a:endParaRPr lang="ar-IQ" sz="2900" dirty="0"/>
          </a:p>
          <a:p>
            <a:r>
              <a:rPr lang="en-US" sz="2900" dirty="0"/>
              <a:t>Salem.aljundi@kunoozu.edu.iq</a:t>
            </a:r>
            <a:endParaRPr lang="ar-SA" sz="2900" dirty="0"/>
          </a:p>
          <a:p>
            <a:r>
              <a:rPr lang="ar-SA" sz="2900" dirty="0"/>
              <a:t>كلية الكنوز الجامعة</a:t>
            </a:r>
          </a:p>
          <a:p>
            <a:r>
              <a:rPr lang="ar-SA" sz="2900" dirty="0"/>
              <a:t>202</a:t>
            </a:r>
            <a:r>
              <a:rPr lang="ar-IQ" sz="2900" dirty="0"/>
              <a:t>4</a:t>
            </a:r>
            <a:endParaRPr lang="en-AE" sz="2200" dirty="0"/>
          </a:p>
        </p:txBody>
      </p:sp>
    </p:spTree>
    <p:extLst>
      <p:ext uri="{BB962C8B-B14F-4D97-AF65-F5344CB8AC3E}">
        <p14:creationId xmlns:p14="http://schemas.microsoft.com/office/powerpoint/2010/main" val="36457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10 Largest Smartphone Companies In The World, And What They Do -  History-Computer">
            <a:extLst>
              <a:ext uri="{FF2B5EF4-FFF2-40B4-BE49-F238E27FC236}">
                <a16:creationId xmlns:a16="http://schemas.microsoft.com/office/drawing/2014/main" id="{8235EBCB-C44D-F1EA-579F-EFD0601768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4" r="4418"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a:xfrm>
            <a:off x="7531610" y="365125"/>
            <a:ext cx="3822189" cy="1899912"/>
          </a:xfrm>
        </p:spPr>
        <p:txBody>
          <a:bodyPr>
            <a:normAutofit/>
          </a:bodyPr>
          <a:lstStyle/>
          <a:p>
            <a:r>
              <a:rPr lang="ar-SA" sz="4000" dirty="0">
                <a:solidFill>
                  <a:srgbClr val="C00000"/>
                </a:solidFill>
                <a:effectLst/>
                <a:ea typeface="Calibri" panose="020F0502020204030204" pitchFamily="34" charset="0"/>
                <a:cs typeface="Times New Roman" panose="02020603050405020304" pitchFamily="18" charset="0"/>
              </a:rPr>
              <a:t>تطبيقات تكنولوجيا المعلومات</a:t>
            </a:r>
            <a:endParaRPr lang="en-AE" sz="4000" dirty="0">
              <a:solidFill>
                <a:srgbClr val="C0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a:xfrm>
            <a:off x="7531610" y="2434200"/>
            <a:ext cx="3822189" cy="3922149"/>
          </a:xfrm>
        </p:spPr>
        <p:txBody>
          <a:bodyPr>
            <a:normAutofit fontScale="92500"/>
          </a:bodyPr>
          <a:lstStyle/>
          <a:p>
            <a:pPr rtl="1">
              <a:spcAft>
                <a:spcPts val="800"/>
              </a:spcAft>
            </a:pPr>
            <a:r>
              <a:rPr lang="ar-SA" sz="2400" b="1" kern="100" dirty="0">
                <a:solidFill>
                  <a:srgbClr val="0070C0"/>
                </a:solidFill>
                <a:effectLst/>
                <a:latin typeface="Times New Roman" panose="02020603050405020304" pitchFamily="18" charset="0"/>
                <a:ea typeface="Calibri" panose="020F0502020204030204" pitchFamily="34" charset="0"/>
              </a:rPr>
              <a:t>الهواتف الذكية:</a:t>
            </a:r>
          </a:p>
          <a:p>
            <a:pPr rtl="1">
              <a:spcAft>
                <a:spcPts val="800"/>
              </a:spcAft>
            </a:pPr>
            <a:r>
              <a:rPr lang="ar-SA" sz="2400" kern="100" dirty="0">
                <a:effectLst/>
                <a:latin typeface="Times New Roman" panose="02020603050405020304" pitchFamily="18" charset="0"/>
                <a:ea typeface="Calibri" panose="020F0502020204030204" pitchFamily="34" charset="0"/>
              </a:rPr>
              <a:t> </a:t>
            </a:r>
            <a:r>
              <a:rPr lang="ar-SA" sz="2600" kern="100" dirty="0">
                <a:effectLst/>
                <a:latin typeface="Times New Roman" panose="02020603050405020304" pitchFamily="18" charset="0"/>
                <a:ea typeface="Calibri" panose="020F0502020204030204" pitchFamily="34" charset="0"/>
              </a:rPr>
              <a:t>الهاتف الذكي هو نوع من تكنولوجيا المعلومات. إنها مثل حاسوب صغير يناسب جيبك. يمكنك استخدامه لإجراء مكالمات، وإرسال رسائل، والتقاط صور، وتصفح الإنترنت، واستخدام التطبيقات لأنواع مختلفة من الأشياء مثل الخرائط والألعاب ووسائل التواصل الاجتماعي. إنها جهاز يساعدك في الوصول إلى المعلومات ومشاركتها بسهولة.</a:t>
            </a:r>
            <a:endParaRPr lang="en-AE" sz="2400"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63E675E2-38CB-36BB-52BF-5A3F4A78A860}"/>
              </a:ext>
            </a:extLst>
          </p:cNvPr>
          <p:cNvSpPr>
            <a:spLocks noGrp="1"/>
          </p:cNvSpPr>
          <p:nvPr>
            <p:ph type="sldNum" sz="quarter" idx="12"/>
          </p:nvPr>
        </p:nvSpPr>
        <p:spPr/>
        <p:txBody>
          <a:bodyPr/>
          <a:lstStyle/>
          <a:p>
            <a:fld id="{9D7E10A5-D6BE-49F1-B6B0-3994C46CDFDC}" type="slidenum">
              <a:rPr lang="en-AE" smtClean="0"/>
              <a:pPr/>
              <a:t>10</a:t>
            </a:fld>
            <a:r>
              <a:rPr lang="en-AE"/>
              <a:t> of 29</a:t>
            </a:r>
            <a:endParaRPr lang="en-AE" dirty="0"/>
          </a:p>
        </p:txBody>
      </p:sp>
    </p:spTree>
    <p:extLst>
      <p:ext uri="{BB962C8B-B14F-4D97-AF65-F5344CB8AC3E}">
        <p14:creationId xmlns:p14="http://schemas.microsoft.com/office/powerpoint/2010/main" val="375950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10 Best Free Email Accounts for 2023">
            <a:extLst>
              <a:ext uri="{FF2B5EF4-FFF2-40B4-BE49-F238E27FC236}">
                <a16:creationId xmlns:a16="http://schemas.microsoft.com/office/drawing/2014/main" id="{E83FFFC2-CDF0-39A2-AA96-C96CD6CAD5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6" r="13576"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a:xfrm>
            <a:off x="7531610" y="365125"/>
            <a:ext cx="3822189" cy="1899912"/>
          </a:xfrm>
        </p:spPr>
        <p:txBody>
          <a:bodyPr>
            <a:normAutofit/>
          </a:bodyPr>
          <a:lstStyle/>
          <a:p>
            <a:r>
              <a:rPr lang="ar-SA" sz="4000" dirty="0">
                <a:solidFill>
                  <a:srgbClr val="C00000"/>
                </a:solidFill>
                <a:effectLst/>
                <a:ea typeface="Calibri" panose="020F0502020204030204" pitchFamily="34" charset="0"/>
                <a:cs typeface="Times New Roman" panose="02020603050405020304" pitchFamily="18" charset="0"/>
              </a:rPr>
              <a:t>تطبيقات تكنولوجيا المعلومات</a:t>
            </a:r>
            <a:endParaRPr lang="en-AE" sz="4000" dirty="0">
              <a:solidFill>
                <a:srgbClr val="C0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a:xfrm>
            <a:off x="7531610" y="2434201"/>
            <a:ext cx="3822189" cy="3742762"/>
          </a:xfrm>
        </p:spPr>
        <p:txBody>
          <a:bodyPr>
            <a:normAutofit fontScale="92500"/>
          </a:bodyPr>
          <a:lstStyle/>
          <a:p>
            <a:pPr rtl="1">
              <a:spcAft>
                <a:spcPts val="800"/>
              </a:spcAft>
            </a:pPr>
            <a:r>
              <a:rPr lang="ar-SA" sz="2000" b="1" kern="100" dirty="0">
                <a:solidFill>
                  <a:srgbClr val="0070C0"/>
                </a:solidFill>
                <a:effectLst/>
                <a:latin typeface="Times New Roman" panose="02020603050405020304" pitchFamily="18" charset="0"/>
                <a:ea typeface="Calibri" panose="020F0502020204030204" pitchFamily="34" charset="0"/>
              </a:rPr>
              <a:t>البريد الإلكتروني:</a:t>
            </a:r>
          </a:p>
          <a:p>
            <a:pPr rtl="1">
              <a:spcAft>
                <a:spcPts val="800"/>
              </a:spcAft>
            </a:pPr>
            <a:r>
              <a:rPr lang="ar-SA" sz="2400" kern="100" dirty="0">
                <a:effectLst/>
                <a:latin typeface="Times New Roman" panose="02020603050405020304" pitchFamily="18" charset="0"/>
                <a:ea typeface="Calibri" panose="020F0502020204030204" pitchFamily="34" charset="0"/>
              </a:rPr>
              <a:t> البريد الإلكتروني هو وسيلة لإرسال الرسائل والمستندات عبر الإنترنت. يمكنك أن تفكر فيه على أنه بريد إلكتروني. تكتب رسالة على جهاز الحاسوب الخاص بك أو الهاتف الذكي، ثم تنقر على إرسال، والرسالة تصل إلى صندوق البريد الإلكتروني للشخص المستلم. البريد الإلكتروني هو مثال أساسي على كيفية إرسال واستقبال المعلومات باستخدام التكنولوجيا.</a:t>
            </a:r>
            <a:endParaRPr lang="en-AE" sz="2400"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6A8993AC-B67F-82A0-729A-2D6FF86C4564}"/>
              </a:ext>
            </a:extLst>
          </p:cNvPr>
          <p:cNvSpPr>
            <a:spLocks noGrp="1"/>
          </p:cNvSpPr>
          <p:nvPr>
            <p:ph type="sldNum" sz="quarter" idx="12"/>
          </p:nvPr>
        </p:nvSpPr>
        <p:spPr/>
        <p:txBody>
          <a:bodyPr/>
          <a:lstStyle/>
          <a:p>
            <a:fld id="{9D7E10A5-D6BE-49F1-B6B0-3994C46CDFDC}" type="slidenum">
              <a:rPr lang="en-AE" smtClean="0"/>
              <a:pPr/>
              <a:t>11</a:t>
            </a:fld>
            <a:r>
              <a:rPr lang="en-AE"/>
              <a:t> of 29</a:t>
            </a:r>
            <a:endParaRPr lang="en-AE" dirty="0"/>
          </a:p>
        </p:txBody>
      </p:sp>
    </p:spTree>
    <p:extLst>
      <p:ext uri="{BB962C8B-B14F-4D97-AF65-F5344CB8AC3E}">
        <p14:creationId xmlns:p14="http://schemas.microsoft.com/office/powerpoint/2010/main" val="325560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91F3-ACC5-10DE-B073-1FFCC846FF13}"/>
              </a:ext>
            </a:extLst>
          </p:cNvPr>
          <p:cNvSpPr>
            <a:spLocks noGrp="1"/>
          </p:cNvSpPr>
          <p:nvPr>
            <p:ph type="title"/>
          </p:nvPr>
        </p:nvSpPr>
        <p:spPr/>
        <p:txBody>
          <a:bodyPr>
            <a:normAutofit/>
          </a:bodyPr>
          <a:lstStyle/>
          <a:p>
            <a:r>
              <a:rPr lang="ar-SA" sz="4800" kern="100">
                <a:solidFill>
                  <a:srgbClr val="FF0000"/>
                </a:solidFill>
                <a:effectLst/>
                <a:latin typeface="Times New Roman" panose="02020603050405020304" pitchFamily="18" charset="0"/>
                <a:ea typeface="Calibri" panose="020F0502020204030204" pitchFamily="34" charset="0"/>
              </a:rPr>
              <a:t>النظام المعلوماتي</a:t>
            </a:r>
            <a:r>
              <a:rPr lang="en-US" sz="4800" kern="100">
                <a:solidFill>
                  <a:srgbClr val="FF0000"/>
                </a:solidFill>
                <a:effectLst/>
                <a:latin typeface="Times New Roman" panose="02020603050405020304" pitchFamily="18" charset="0"/>
                <a:ea typeface="Calibri" panose="020F0502020204030204" pitchFamily="34" charset="0"/>
              </a:rPr>
              <a:t> </a:t>
            </a:r>
            <a:r>
              <a:rPr lang="ar-SA" sz="4800" kern="100">
                <a:solidFill>
                  <a:srgbClr val="FF0000"/>
                </a:solidFill>
                <a:effectLst/>
                <a:latin typeface="Times New Roman" panose="02020603050405020304" pitchFamily="18" charset="0"/>
                <a:ea typeface="Calibri" panose="020F0502020204030204" pitchFamily="34" charset="0"/>
              </a:rPr>
              <a:t> </a:t>
            </a:r>
            <a:r>
              <a:rPr lang="en-US" sz="4800" kern="100">
                <a:solidFill>
                  <a:srgbClr val="FF0000"/>
                </a:solidFill>
                <a:effectLst/>
                <a:latin typeface="Times New Roman" panose="02020603050405020304" pitchFamily="18" charset="0"/>
                <a:ea typeface="Calibri" panose="020F0502020204030204" pitchFamily="34" charset="0"/>
              </a:rPr>
              <a:t>Information System</a:t>
            </a:r>
            <a:endParaRPr lang="en-AE" sz="4800" dirty="0">
              <a:solidFill>
                <a:srgbClr val="FF0000"/>
              </a:solidFill>
            </a:endParaRPr>
          </a:p>
        </p:txBody>
      </p:sp>
      <p:sp>
        <p:nvSpPr>
          <p:cNvPr id="3" name="Content Placeholder 2">
            <a:extLst>
              <a:ext uri="{FF2B5EF4-FFF2-40B4-BE49-F238E27FC236}">
                <a16:creationId xmlns:a16="http://schemas.microsoft.com/office/drawing/2014/main" id="{F7D0A63B-2727-7476-6561-011FD0DC67E3}"/>
              </a:ext>
            </a:extLst>
          </p:cNvPr>
          <p:cNvSpPr>
            <a:spLocks noGrp="1"/>
          </p:cNvSpPr>
          <p:nvPr>
            <p:ph sz="half" idx="1"/>
          </p:nvPr>
        </p:nvSpPr>
        <p:spPr/>
        <p:txBody>
          <a:bodyPr>
            <a:normAutofit lnSpcReduction="10000"/>
          </a:bodyPr>
          <a:lstStyle/>
          <a:p>
            <a:pPr algn="r"/>
            <a:r>
              <a:rPr lang="ar-SA" sz="3200" b="1" kern="100" dirty="0">
                <a:solidFill>
                  <a:srgbClr val="0070C0"/>
                </a:solidFill>
                <a:effectLst/>
                <a:latin typeface="Times New Roman" panose="02020603050405020304" pitchFamily="18" charset="0"/>
                <a:ea typeface="Calibri" panose="020F0502020204030204" pitchFamily="34" charset="0"/>
              </a:rPr>
              <a:t>النظام المعلوماتي </a:t>
            </a:r>
            <a:r>
              <a:rPr lang="ar-SA" sz="3200" kern="100" dirty="0">
                <a:effectLst/>
                <a:latin typeface="Times New Roman" panose="02020603050405020304" pitchFamily="18" charset="0"/>
                <a:ea typeface="Calibri" panose="020F0502020204030204" pitchFamily="34" charset="0"/>
              </a:rPr>
              <a:t>هو مجموعة منظمة ومنهجية من الأشخاص والأجهزة والبرمجيات والبيانات والإجراءات مصممة لإنتاج وتخزين ومعالجة وتوزيع وتبادل المعلومات داخل منظمة معينة أو لدعم الاحتياجات التجارية أو الشخصية الخاصة. تُستخدم الأنظمة المعلوماتية لإدارة ومراقبة واتخاذ قرارات استنادًا إلى البيانات والمعلومات التي توفرها</a:t>
            </a:r>
            <a:r>
              <a:rPr lang="en-AE" sz="3200" kern="100" dirty="0">
                <a:effectLst/>
                <a:latin typeface="Times New Roman" panose="02020603050405020304" pitchFamily="18" charset="0"/>
                <a:ea typeface="Calibri" panose="020F0502020204030204" pitchFamily="34" charset="0"/>
              </a:rPr>
              <a:t>.</a:t>
            </a:r>
          </a:p>
          <a:p>
            <a:pPr algn="r"/>
            <a:endParaRPr lang="en-AE" dirty="0"/>
          </a:p>
        </p:txBody>
      </p:sp>
      <p:pic>
        <p:nvPicPr>
          <p:cNvPr id="1026" name="Picture 2" descr="Information Systems | Overseas Education Consultant | Study Abroad |  Confluence Edu">
            <a:extLst>
              <a:ext uri="{FF2B5EF4-FFF2-40B4-BE49-F238E27FC236}">
                <a16:creationId xmlns:a16="http://schemas.microsoft.com/office/drawing/2014/main" id="{F4A3D187-3684-5BD8-1489-93E0BDA10A1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491582"/>
            <a:ext cx="5181600" cy="301942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5B83DC6A-F2CC-626D-9527-B14E201F1E9E}"/>
              </a:ext>
            </a:extLst>
          </p:cNvPr>
          <p:cNvSpPr>
            <a:spLocks noGrp="1"/>
          </p:cNvSpPr>
          <p:nvPr>
            <p:ph type="sldNum" sz="quarter" idx="12"/>
          </p:nvPr>
        </p:nvSpPr>
        <p:spPr/>
        <p:txBody>
          <a:bodyPr/>
          <a:lstStyle/>
          <a:p>
            <a:fld id="{24E1593F-C6A5-48D7-8322-BC8526C86B25}" type="slidenum">
              <a:rPr lang="en-AE" smtClean="0"/>
              <a:pPr/>
              <a:t>12</a:t>
            </a:fld>
            <a:r>
              <a:rPr lang="en-AE"/>
              <a:t> of 29</a:t>
            </a:r>
            <a:endParaRPr lang="en-AE" dirty="0"/>
          </a:p>
        </p:txBody>
      </p:sp>
    </p:spTree>
    <p:extLst>
      <p:ext uri="{BB962C8B-B14F-4D97-AF65-F5344CB8AC3E}">
        <p14:creationId xmlns:p14="http://schemas.microsoft.com/office/powerpoint/2010/main" val="13793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lstStyle/>
          <a:p>
            <a:r>
              <a:rPr lang="ar-SA" sz="3600" dirty="0"/>
              <a:t>المكونات الرئيسية للنظام المعلوماتي تشمل: </a:t>
            </a:r>
          </a:p>
          <a:p>
            <a:r>
              <a:rPr lang="ar-SA" sz="3600" b="1" dirty="0">
                <a:solidFill>
                  <a:srgbClr val="0070C0"/>
                </a:solidFill>
              </a:rPr>
              <a:t>الأشخاص</a:t>
            </a:r>
            <a:r>
              <a:rPr lang="ar-SA" sz="3600" dirty="0"/>
              <a:t>: هؤلاء هم الأفراد الذين يستخدمون النظام، بدءًا من المستخدمين النهائيين الذين يتفاعلون مع النظام إلى محترفي تكنولوجيا المعلومات الذين يقومون بصيانته وتطويره</a:t>
            </a:r>
            <a:r>
              <a:rPr lang="ar-SA" dirty="0"/>
              <a:t>.</a:t>
            </a:r>
          </a:p>
          <a:p>
            <a:endParaRPr lang="en-AE" dirty="0"/>
          </a:p>
        </p:txBody>
      </p:sp>
      <p:pic>
        <p:nvPicPr>
          <p:cNvPr id="2050" name="Picture 2" descr="What Can You Do With an Information Systems Degree?">
            <a:extLst>
              <a:ext uri="{FF2B5EF4-FFF2-40B4-BE49-F238E27FC236}">
                <a16:creationId xmlns:a16="http://schemas.microsoft.com/office/drawing/2014/main" id="{0BAE14C6-10F8-78FB-ED58-356EE78750B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645172"/>
            <a:ext cx="5181600" cy="271224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621D433D-7CB9-008C-C0EC-F34E6BE907A6}"/>
              </a:ext>
            </a:extLst>
          </p:cNvPr>
          <p:cNvSpPr>
            <a:spLocks noGrp="1"/>
          </p:cNvSpPr>
          <p:nvPr>
            <p:ph type="sldNum" sz="quarter" idx="12"/>
          </p:nvPr>
        </p:nvSpPr>
        <p:spPr/>
        <p:txBody>
          <a:bodyPr/>
          <a:lstStyle/>
          <a:p>
            <a:fld id="{24E1593F-C6A5-48D7-8322-BC8526C86B25}" type="slidenum">
              <a:rPr lang="en-AE" smtClean="0"/>
              <a:pPr/>
              <a:t>13</a:t>
            </a:fld>
            <a:r>
              <a:rPr lang="en-AE"/>
              <a:t> of 29</a:t>
            </a:r>
            <a:endParaRPr lang="en-AE" dirty="0"/>
          </a:p>
        </p:txBody>
      </p:sp>
    </p:spTree>
    <p:extLst>
      <p:ext uri="{BB962C8B-B14F-4D97-AF65-F5344CB8AC3E}">
        <p14:creationId xmlns:p14="http://schemas.microsoft.com/office/powerpoint/2010/main" val="48076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normAutofit/>
          </a:bodyPr>
          <a:lstStyle/>
          <a:p>
            <a:r>
              <a:rPr lang="ar-SA" sz="4400" b="1" dirty="0">
                <a:solidFill>
                  <a:schemeClr val="accent1"/>
                </a:solidFill>
              </a:rPr>
              <a:t>الأجهزة</a:t>
            </a:r>
            <a:r>
              <a:rPr lang="ar-SA" sz="4400" dirty="0"/>
              <a:t>: تتضمن هذه الأجهزة المادية </a:t>
            </a:r>
            <a:r>
              <a:rPr lang="ar-IQ" sz="4400" dirty="0"/>
              <a:t>او </a:t>
            </a:r>
            <a:r>
              <a:rPr lang="ar-SA" sz="4400" dirty="0"/>
              <a:t>المعدات المستخدمة لجمع البيانات ومعالجتها وتخزينها ونقلها، مثل الحواسيب والخوادم وأجهزة التخزين ومعدات الشبكات.</a:t>
            </a:r>
            <a:endParaRPr lang="en-AE" sz="3600" dirty="0"/>
          </a:p>
        </p:txBody>
      </p:sp>
      <p:sp>
        <p:nvSpPr>
          <p:cNvPr id="6" name="Slide Number Placeholder 5">
            <a:extLst>
              <a:ext uri="{FF2B5EF4-FFF2-40B4-BE49-F238E27FC236}">
                <a16:creationId xmlns:a16="http://schemas.microsoft.com/office/drawing/2014/main" id="{7056090B-9DA9-9643-54F8-3E53A8AC66BC}"/>
              </a:ext>
            </a:extLst>
          </p:cNvPr>
          <p:cNvSpPr>
            <a:spLocks noGrp="1"/>
          </p:cNvSpPr>
          <p:nvPr>
            <p:ph type="sldNum" sz="quarter" idx="12"/>
          </p:nvPr>
        </p:nvSpPr>
        <p:spPr/>
        <p:txBody>
          <a:bodyPr/>
          <a:lstStyle/>
          <a:p>
            <a:fld id="{24E1593F-C6A5-48D7-8322-BC8526C86B25}" type="slidenum">
              <a:rPr lang="en-AE" smtClean="0"/>
              <a:pPr/>
              <a:t>14</a:t>
            </a:fld>
            <a:r>
              <a:rPr lang="en-AE"/>
              <a:t> of 29</a:t>
            </a:r>
            <a:endParaRPr lang="en-AE" dirty="0"/>
          </a:p>
        </p:txBody>
      </p:sp>
      <p:pic>
        <p:nvPicPr>
          <p:cNvPr id="7" name="Content Placeholder 6">
            <a:extLst>
              <a:ext uri="{FF2B5EF4-FFF2-40B4-BE49-F238E27FC236}">
                <a16:creationId xmlns:a16="http://schemas.microsoft.com/office/drawing/2014/main" id="{8838F2F2-98B6-74DF-244A-7680D3717634}"/>
              </a:ext>
            </a:extLst>
          </p:cNvPr>
          <p:cNvPicPr>
            <a:picLocks noGrp="1" noChangeAspect="1"/>
          </p:cNvPicPr>
          <p:nvPr>
            <p:ph sz="half" idx="2"/>
          </p:nvPr>
        </p:nvPicPr>
        <p:blipFill>
          <a:blip r:embed="rId2"/>
          <a:stretch>
            <a:fillRect/>
          </a:stretch>
        </p:blipFill>
        <p:spPr>
          <a:xfrm>
            <a:off x="6096000" y="1825625"/>
            <a:ext cx="5462322" cy="4351338"/>
          </a:xfrm>
          <a:prstGeom prst="rect">
            <a:avLst/>
          </a:prstGeom>
        </p:spPr>
      </p:pic>
    </p:spTree>
    <p:extLst>
      <p:ext uri="{BB962C8B-B14F-4D97-AF65-F5344CB8AC3E}">
        <p14:creationId xmlns:p14="http://schemas.microsoft.com/office/powerpoint/2010/main" val="26856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normAutofit fontScale="92500"/>
          </a:bodyPr>
          <a:lstStyle/>
          <a:p>
            <a:r>
              <a:rPr lang="ar-SA" sz="4400" b="1" dirty="0">
                <a:solidFill>
                  <a:schemeClr val="accent1"/>
                </a:solidFill>
              </a:rPr>
              <a:t>البرمجيات: </a:t>
            </a:r>
            <a:r>
              <a:rPr lang="ar-IQ" sz="4400" dirty="0"/>
              <a:t>تعتمد</a:t>
            </a:r>
            <a:r>
              <a:rPr lang="ar-IQ" sz="4400" b="1" dirty="0"/>
              <a:t> </a:t>
            </a:r>
            <a:r>
              <a:rPr lang="ar-SA" sz="4400" dirty="0"/>
              <a:t>الأنظمة المعلوماتية على تطبيقات وبرامج مختلفة لمعالجة وإدارة البيانات. ويمكن أن تشمل أنظمة التشغيل وأنظمة إدارة قواعد البيانات وبرمجيات متخصصة لمهام محددة.</a:t>
            </a:r>
            <a:endParaRPr lang="en-AE" sz="3600" dirty="0"/>
          </a:p>
        </p:txBody>
      </p:sp>
      <p:pic>
        <p:nvPicPr>
          <p:cNvPr id="4098" name="Picture 2" descr="Computer Information Systems Certificate of Achievement – Information  Technology | Lake Michigan College">
            <a:extLst>
              <a:ext uri="{FF2B5EF4-FFF2-40B4-BE49-F238E27FC236}">
                <a16:creationId xmlns:a16="http://schemas.microsoft.com/office/drawing/2014/main" id="{F52BBCBD-C0B4-4E41-DC69-4D491285C31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543969"/>
            <a:ext cx="5181600" cy="29146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03F94E0-F088-7FB5-6E92-1A49EE451031}"/>
              </a:ext>
            </a:extLst>
          </p:cNvPr>
          <p:cNvSpPr>
            <a:spLocks noGrp="1"/>
          </p:cNvSpPr>
          <p:nvPr>
            <p:ph type="sldNum" sz="quarter" idx="12"/>
          </p:nvPr>
        </p:nvSpPr>
        <p:spPr/>
        <p:txBody>
          <a:bodyPr/>
          <a:lstStyle/>
          <a:p>
            <a:fld id="{24E1593F-C6A5-48D7-8322-BC8526C86B25}" type="slidenum">
              <a:rPr lang="en-AE" smtClean="0"/>
              <a:pPr/>
              <a:t>15</a:t>
            </a:fld>
            <a:r>
              <a:rPr lang="en-AE"/>
              <a:t> of 29</a:t>
            </a:r>
            <a:endParaRPr lang="en-AE" dirty="0"/>
          </a:p>
        </p:txBody>
      </p:sp>
    </p:spTree>
    <p:extLst>
      <p:ext uri="{BB962C8B-B14F-4D97-AF65-F5344CB8AC3E}">
        <p14:creationId xmlns:p14="http://schemas.microsoft.com/office/powerpoint/2010/main" val="318257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normAutofit/>
          </a:bodyPr>
          <a:lstStyle/>
          <a:p>
            <a:r>
              <a:rPr lang="ar-SA" sz="4400" b="1" dirty="0">
                <a:solidFill>
                  <a:schemeClr val="accent1"/>
                </a:solidFill>
              </a:rPr>
              <a:t>البيانات: </a:t>
            </a:r>
            <a:r>
              <a:rPr lang="ar-SA" sz="4400" dirty="0"/>
              <a:t>البيانات هي المعلومات الخام التي يجمعها ويعالجها النظام المعلوماتي ويخزنها. يمكن أن تشمل النصوص والأرقام والصور ومحتوى وسائط متعددة.</a:t>
            </a:r>
            <a:endParaRPr lang="en-AE" sz="3600" dirty="0"/>
          </a:p>
        </p:txBody>
      </p:sp>
      <p:pic>
        <p:nvPicPr>
          <p:cNvPr id="5122" name="Picture 2" descr="GCSE ICT What is an Information System?. What is data? DATA is raw facts  and figures. These have very little meaning until they are sorted or they  are. - ppt download">
            <a:extLst>
              <a:ext uri="{FF2B5EF4-FFF2-40B4-BE49-F238E27FC236}">
                <a16:creationId xmlns:a16="http://schemas.microsoft.com/office/drawing/2014/main" id="{590F38B0-D30B-B280-4675-CE4D82C99C1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D539571-9FD1-C391-14F8-A76D8F7BABA9}"/>
              </a:ext>
            </a:extLst>
          </p:cNvPr>
          <p:cNvSpPr>
            <a:spLocks noGrp="1"/>
          </p:cNvSpPr>
          <p:nvPr>
            <p:ph type="sldNum" sz="quarter" idx="12"/>
          </p:nvPr>
        </p:nvSpPr>
        <p:spPr/>
        <p:txBody>
          <a:bodyPr/>
          <a:lstStyle/>
          <a:p>
            <a:fld id="{24E1593F-C6A5-48D7-8322-BC8526C86B25}" type="slidenum">
              <a:rPr lang="en-AE" smtClean="0"/>
              <a:pPr/>
              <a:t>16</a:t>
            </a:fld>
            <a:r>
              <a:rPr lang="en-AE"/>
              <a:t> of 29</a:t>
            </a:r>
            <a:endParaRPr lang="en-AE" dirty="0"/>
          </a:p>
        </p:txBody>
      </p:sp>
    </p:spTree>
    <p:extLst>
      <p:ext uri="{BB962C8B-B14F-4D97-AF65-F5344CB8AC3E}">
        <p14:creationId xmlns:p14="http://schemas.microsoft.com/office/powerpoint/2010/main" val="170022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normAutofit fontScale="92500"/>
          </a:bodyPr>
          <a:lstStyle/>
          <a:p>
            <a:r>
              <a:rPr lang="ar-SA" sz="4400" b="1" dirty="0">
                <a:solidFill>
                  <a:schemeClr val="accent1"/>
                </a:solidFill>
              </a:rPr>
              <a:t>الإجراءات: </a:t>
            </a:r>
            <a:r>
              <a:rPr lang="ar-SA" sz="4400" dirty="0"/>
              <a:t>هذه هي الأساليب والقواعد التي تحكم كيفية معالجة البيانات واستخدامها داخل النظام. تشمل الإجراءات عمليات إدخال البيانات والتحقق من صحتها وبروتوكولات الأمان.</a:t>
            </a:r>
            <a:endParaRPr lang="en-AE" sz="3600" dirty="0"/>
          </a:p>
        </p:txBody>
      </p:sp>
      <p:pic>
        <p:nvPicPr>
          <p:cNvPr id="6146" name="Picture 2" descr="What Is an Information System">
            <a:extLst>
              <a:ext uri="{FF2B5EF4-FFF2-40B4-BE49-F238E27FC236}">
                <a16:creationId xmlns:a16="http://schemas.microsoft.com/office/drawing/2014/main" id="{33607638-6A8E-AE04-5664-01A3F63612A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05944" y="2753360"/>
            <a:ext cx="5697394" cy="24180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DD84E02-FC34-B076-8D6D-4FA6B77BE05D}"/>
              </a:ext>
            </a:extLst>
          </p:cNvPr>
          <p:cNvSpPr>
            <a:spLocks noGrp="1"/>
          </p:cNvSpPr>
          <p:nvPr>
            <p:ph type="sldNum" sz="quarter" idx="12"/>
          </p:nvPr>
        </p:nvSpPr>
        <p:spPr/>
        <p:txBody>
          <a:bodyPr/>
          <a:lstStyle/>
          <a:p>
            <a:fld id="{24E1593F-C6A5-48D7-8322-BC8526C86B25}" type="slidenum">
              <a:rPr lang="en-AE" smtClean="0"/>
              <a:pPr/>
              <a:t>17</a:t>
            </a:fld>
            <a:r>
              <a:rPr lang="en-AE"/>
              <a:t> of 29</a:t>
            </a:r>
            <a:endParaRPr lang="en-AE" dirty="0"/>
          </a:p>
        </p:txBody>
      </p:sp>
    </p:spTree>
    <p:extLst>
      <p:ext uri="{BB962C8B-B14F-4D97-AF65-F5344CB8AC3E}">
        <p14:creationId xmlns:p14="http://schemas.microsoft.com/office/powerpoint/2010/main" val="122416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normAutofit/>
          </a:bodyPr>
          <a:lstStyle/>
          <a:p>
            <a:r>
              <a:rPr lang="ar-SA" sz="4400" b="1" dirty="0">
                <a:solidFill>
                  <a:schemeClr val="accent1"/>
                </a:solidFill>
              </a:rPr>
              <a:t>الشبكات: </a:t>
            </a:r>
            <a:r>
              <a:rPr lang="ar-SA" sz="4400" dirty="0"/>
              <a:t>غالبًا ما تشمل الأنظمة المعلوماتية استخدام الشبكات لربط مكونات مختلفة وتمكين مشاركة المعلومات بين المستخدمين والأجهزة.</a:t>
            </a:r>
            <a:endParaRPr lang="en-AE" sz="3600" dirty="0"/>
          </a:p>
        </p:txBody>
      </p:sp>
      <p:pic>
        <p:nvPicPr>
          <p:cNvPr id="7170" name="Picture 2" descr="Build Your Information System For Free Using These Tools | Unixmen">
            <a:extLst>
              <a:ext uri="{FF2B5EF4-FFF2-40B4-BE49-F238E27FC236}">
                <a16:creationId xmlns:a16="http://schemas.microsoft.com/office/drawing/2014/main" id="{B648525D-56A4-BF38-965A-90AF5DE311D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8913" y="2209092"/>
            <a:ext cx="4877247" cy="365322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FD313AD7-83C5-DDA3-C648-CAC22CF52FC6}"/>
              </a:ext>
            </a:extLst>
          </p:cNvPr>
          <p:cNvSpPr>
            <a:spLocks noGrp="1"/>
          </p:cNvSpPr>
          <p:nvPr>
            <p:ph type="sldNum" sz="quarter" idx="12"/>
          </p:nvPr>
        </p:nvSpPr>
        <p:spPr/>
        <p:txBody>
          <a:bodyPr/>
          <a:lstStyle/>
          <a:p>
            <a:fld id="{24E1593F-C6A5-48D7-8322-BC8526C86B25}" type="slidenum">
              <a:rPr lang="en-AE" smtClean="0"/>
              <a:pPr/>
              <a:t>18</a:t>
            </a:fld>
            <a:r>
              <a:rPr lang="en-AE"/>
              <a:t> of 29</a:t>
            </a:r>
            <a:endParaRPr lang="en-AE" dirty="0"/>
          </a:p>
        </p:txBody>
      </p:sp>
    </p:spTree>
    <p:extLst>
      <p:ext uri="{BB962C8B-B14F-4D97-AF65-F5344CB8AC3E}">
        <p14:creationId xmlns:p14="http://schemas.microsoft.com/office/powerpoint/2010/main" val="115488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92B2-B664-2DF0-76A4-EC58A276300F}"/>
              </a:ext>
            </a:extLst>
          </p:cNvPr>
          <p:cNvSpPr>
            <a:spLocks noGrp="1"/>
          </p:cNvSpPr>
          <p:nvPr>
            <p:ph type="title"/>
          </p:nvPr>
        </p:nvSpPr>
        <p:spPr/>
        <p:txBody>
          <a:bodyPr/>
          <a:lstStyle/>
          <a:p>
            <a:r>
              <a:rPr lang="ar-SA" sz="4400" kern="100" dirty="0">
                <a:solidFill>
                  <a:srgbClr val="FF0000"/>
                </a:solidFill>
                <a:effectLst/>
                <a:latin typeface="Times New Roman" panose="02020603050405020304" pitchFamily="18" charset="0"/>
                <a:ea typeface="Calibri" panose="020F0502020204030204" pitchFamily="34" charset="0"/>
              </a:rPr>
              <a:t>النظام المعلوماتي</a:t>
            </a:r>
            <a:r>
              <a:rPr lang="en-US" sz="4400" kern="100" dirty="0">
                <a:solidFill>
                  <a:srgbClr val="FF0000"/>
                </a:solidFill>
                <a:effectLst/>
                <a:latin typeface="Times New Roman" panose="02020603050405020304" pitchFamily="18" charset="0"/>
                <a:ea typeface="Calibri" panose="020F0502020204030204" pitchFamily="34" charset="0"/>
              </a:rPr>
              <a:t> </a:t>
            </a:r>
            <a:r>
              <a:rPr lang="ar-SA" sz="4400" kern="100" dirty="0">
                <a:solidFill>
                  <a:srgbClr val="FF0000"/>
                </a:solidFill>
                <a:effectLst/>
                <a:latin typeface="Times New Roman" panose="02020603050405020304" pitchFamily="18" charset="0"/>
                <a:ea typeface="Calibri" panose="020F0502020204030204" pitchFamily="34" charset="0"/>
              </a:rPr>
              <a:t> </a:t>
            </a:r>
            <a:r>
              <a:rPr lang="en-US" sz="4400" kern="100" dirty="0">
                <a:solidFill>
                  <a:srgbClr val="FF0000"/>
                </a:solidFill>
                <a:effectLst/>
                <a:latin typeface="Times New Roman" panose="02020603050405020304" pitchFamily="18" charset="0"/>
                <a:ea typeface="Calibri" panose="020F0502020204030204" pitchFamily="34" charset="0"/>
              </a:rPr>
              <a:t>Information System</a:t>
            </a:r>
            <a:endParaRPr lang="en-AE" dirty="0"/>
          </a:p>
        </p:txBody>
      </p:sp>
      <p:sp>
        <p:nvSpPr>
          <p:cNvPr id="3" name="Content Placeholder 2">
            <a:extLst>
              <a:ext uri="{FF2B5EF4-FFF2-40B4-BE49-F238E27FC236}">
                <a16:creationId xmlns:a16="http://schemas.microsoft.com/office/drawing/2014/main" id="{79EF3ED3-0ADE-A1A3-EF3C-5D136849DBDD}"/>
              </a:ext>
            </a:extLst>
          </p:cNvPr>
          <p:cNvSpPr>
            <a:spLocks noGrp="1"/>
          </p:cNvSpPr>
          <p:nvPr>
            <p:ph idx="1"/>
          </p:nvPr>
        </p:nvSpPr>
        <p:spPr/>
        <p:txBody>
          <a:bodyPr>
            <a:normAutofit lnSpcReduction="10000"/>
          </a:bodyPr>
          <a:lstStyle/>
          <a:p>
            <a:r>
              <a:rPr lang="ar-IQ" sz="4000" dirty="0">
                <a:solidFill>
                  <a:srgbClr val="FF0000"/>
                </a:solidFill>
              </a:rPr>
              <a:t>خلاصة</a:t>
            </a:r>
            <a:r>
              <a:rPr lang="ar-IQ" sz="4000" dirty="0"/>
              <a:t>: </a:t>
            </a:r>
            <a:r>
              <a:rPr lang="ar-SA" sz="4000" dirty="0"/>
              <a:t>تخدم الأنظمة المعلوماتية مجموعة واسعة من الأغراض ويمكن تخصيصها وفقًا لاحتياجات المنظمات الخاصة. يمكن أن تكون بسيطة مثل تطبيق قاعدة بيانات شخصي أو معقدة كما هو الحال في نظام تخطيط موارد المؤسسة</a:t>
            </a:r>
            <a:r>
              <a:rPr lang="en-US" sz="4000" dirty="0"/>
              <a:t> (</a:t>
            </a:r>
            <a:r>
              <a:rPr lang="en-US" sz="2400" dirty="0"/>
              <a:t>Enterprise Resource Planning</a:t>
            </a:r>
            <a:r>
              <a:rPr lang="en-US" sz="4000" dirty="0"/>
              <a:t>) </a:t>
            </a:r>
            <a:r>
              <a:rPr lang="ar-SA" sz="4000" dirty="0"/>
              <a:t>المستخدم من قبل الشركات الكبيرة لإدارة جوانب متنوعة من عملياتها التجارية. تلعب الأنظمة المعلوماتية دورًا حاسمًا في دعم اتخاذ القرارات وأتمتة العمليات وتيسير التواصل والتعاون داخل المنظمات.</a:t>
            </a:r>
            <a:endParaRPr lang="en-AE" sz="4000" dirty="0"/>
          </a:p>
        </p:txBody>
      </p:sp>
      <p:sp>
        <p:nvSpPr>
          <p:cNvPr id="6" name="Slide Number Placeholder 5">
            <a:extLst>
              <a:ext uri="{FF2B5EF4-FFF2-40B4-BE49-F238E27FC236}">
                <a16:creationId xmlns:a16="http://schemas.microsoft.com/office/drawing/2014/main" id="{63E1C9D9-9755-66A8-765A-0B5F3CDDD2BA}"/>
              </a:ext>
            </a:extLst>
          </p:cNvPr>
          <p:cNvSpPr>
            <a:spLocks noGrp="1"/>
          </p:cNvSpPr>
          <p:nvPr>
            <p:ph type="sldNum" sz="quarter" idx="12"/>
          </p:nvPr>
        </p:nvSpPr>
        <p:spPr/>
        <p:txBody>
          <a:bodyPr/>
          <a:lstStyle/>
          <a:p>
            <a:fld id="{9D7E10A5-D6BE-49F1-B6B0-3994C46CDFDC}" type="slidenum">
              <a:rPr lang="en-AE" smtClean="0"/>
              <a:pPr/>
              <a:t>19</a:t>
            </a:fld>
            <a:r>
              <a:rPr lang="en-AE"/>
              <a:t> of 29</a:t>
            </a:r>
            <a:endParaRPr lang="en-AE" dirty="0"/>
          </a:p>
        </p:txBody>
      </p:sp>
    </p:spTree>
    <p:extLst>
      <p:ext uri="{BB962C8B-B14F-4D97-AF65-F5344CB8AC3E}">
        <p14:creationId xmlns:p14="http://schemas.microsoft.com/office/powerpoint/2010/main" val="291320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DF23-38E3-736D-AE16-A344E00D20B0}"/>
              </a:ext>
            </a:extLst>
          </p:cNvPr>
          <p:cNvSpPr>
            <a:spLocks noGrp="1"/>
          </p:cNvSpPr>
          <p:nvPr>
            <p:ph type="title"/>
          </p:nvPr>
        </p:nvSpPr>
        <p:spPr>
          <a:blipFill>
            <a:blip r:embed="rId2"/>
            <a:tile tx="0" ty="0" sx="100000" sy="100000" flip="none" algn="tl"/>
          </a:blipFill>
        </p:spPr>
        <p:txBody>
          <a:bodyPr/>
          <a:lstStyle/>
          <a:p>
            <a:r>
              <a:rPr lang="ar-SA" sz="8000" dirty="0">
                <a:solidFill>
                  <a:schemeClr val="bg1"/>
                </a:solidFill>
              </a:rPr>
              <a:t>المحتويات</a:t>
            </a:r>
            <a:endParaRPr lang="en-AE" dirty="0">
              <a:solidFill>
                <a:schemeClr val="bg1"/>
              </a:solidFill>
            </a:endParaRPr>
          </a:p>
        </p:txBody>
      </p:sp>
      <p:sp>
        <p:nvSpPr>
          <p:cNvPr id="3" name="Content Placeholder 2">
            <a:extLst>
              <a:ext uri="{FF2B5EF4-FFF2-40B4-BE49-F238E27FC236}">
                <a16:creationId xmlns:a16="http://schemas.microsoft.com/office/drawing/2014/main" id="{B86768BA-544C-B2C8-3B4D-7C9874A2A201}"/>
              </a:ext>
            </a:extLst>
          </p:cNvPr>
          <p:cNvSpPr>
            <a:spLocks noGrp="1"/>
          </p:cNvSpPr>
          <p:nvPr>
            <p:ph sz="half" idx="1"/>
          </p:nvPr>
        </p:nvSpPr>
        <p:spPr/>
        <p:txBody>
          <a:bodyPr>
            <a:normAutofit fontScale="85000" lnSpcReduction="10000"/>
          </a:bodyPr>
          <a:lstStyle/>
          <a:p>
            <a:pPr>
              <a:lnSpc>
                <a:spcPct val="150000"/>
              </a:lnSpc>
            </a:pPr>
            <a:r>
              <a:rPr lang="ar-SA" sz="3200" dirty="0"/>
              <a:t>	</a:t>
            </a:r>
            <a:endParaRPr lang="en-AE" sz="3200" dirty="0"/>
          </a:p>
        </p:txBody>
      </p:sp>
      <p:sp>
        <p:nvSpPr>
          <p:cNvPr id="4" name="Content Placeholder 3">
            <a:extLst>
              <a:ext uri="{FF2B5EF4-FFF2-40B4-BE49-F238E27FC236}">
                <a16:creationId xmlns:a16="http://schemas.microsoft.com/office/drawing/2014/main" id="{F63C77D4-BCB7-FC38-8E7B-C75C682A6AC1}"/>
              </a:ext>
            </a:extLst>
          </p:cNvPr>
          <p:cNvSpPr>
            <a:spLocks noGrp="1"/>
          </p:cNvSpPr>
          <p:nvPr>
            <p:ph sz="half" idx="2"/>
          </p:nvPr>
        </p:nvSpPr>
        <p:spPr/>
        <p:txBody>
          <a:bodyPr>
            <a:normAutofit fontScale="85000" lnSpcReduction="10000"/>
          </a:bodyPr>
          <a:lstStyle/>
          <a:p>
            <a:pPr marL="514350" indent="-514350">
              <a:lnSpc>
                <a:spcPct val="150000"/>
              </a:lnSpc>
              <a:buAutoNum type="arabicPeriod"/>
            </a:pPr>
            <a:r>
              <a:rPr lang="ar-SA" sz="3200" dirty="0">
                <a:solidFill>
                  <a:srgbClr val="FF0000"/>
                </a:solidFill>
              </a:rPr>
              <a:t>مقدمة</a:t>
            </a:r>
            <a:r>
              <a:rPr lang="ar-SA" sz="3200" dirty="0"/>
              <a:t> 	</a:t>
            </a:r>
          </a:p>
          <a:p>
            <a:pPr marL="514350" indent="-514350">
              <a:lnSpc>
                <a:spcPct val="150000"/>
              </a:lnSpc>
              <a:buAutoNum type="arabicPeriod"/>
            </a:pPr>
            <a:r>
              <a:rPr lang="ar-IQ" sz="3200" dirty="0"/>
              <a:t>نظم المعلومات الادارية</a:t>
            </a:r>
            <a:endParaRPr lang="ar-SA" sz="3200" dirty="0"/>
          </a:p>
          <a:p>
            <a:pPr marL="514350" indent="-514350">
              <a:lnSpc>
                <a:spcPct val="150000"/>
              </a:lnSpc>
              <a:buFontTx/>
              <a:buAutoNum type="arabicPeriod"/>
            </a:pPr>
            <a:r>
              <a:rPr lang="ar-IQ" sz="3200" dirty="0"/>
              <a:t>أساسيات نظم المعلومات الادارية</a:t>
            </a:r>
            <a:endParaRPr lang="ar-SA" sz="3200" dirty="0"/>
          </a:p>
          <a:p>
            <a:pPr marL="514350" indent="-514350">
              <a:lnSpc>
                <a:spcPct val="150000"/>
              </a:lnSpc>
              <a:buFontTx/>
              <a:buAutoNum type="arabicPeriod"/>
            </a:pPr>
            <a:r>
              <a:rPr lang="ar-IQ" sz="3200" dirty="0"/>
              <a:t>تطبيقات متقدمة لنظم المعلومات الادارية</a:t>
            </a:r>
            <a:endParaRPr lang="ar-SA" sz="3200" dirty="0"/>
          </a:p>
          <a:p>
            <a:pPr marL="514350" indent="-514350">
              <a:lnSpc>
                <a:spcPct val="150000"/>
              </a:lnSpc>
              <a:buFontTx/>
              <a:buAutoNum type="arabicPeriod"/>
            </a:pPr>
            <a:r>
              <a:rPr lang="ar-IQ" sz="3200" dirty="0"/>
              <a:t>موضوعات متقدمة في نظم المعلومات الادارية</a:t>
            </a:r>
            <a:endParaRPr lang="ar-SA" sz="3200" dirty="0"/>
          </a:p>
        </p:txBody>
      </p:sp>
      <p:pic>
        <p:nvPicPr>
          <p:cNvPr id="6" name="Picture 5">
            <a:extLst>
              <a:ext uri="{FF2B5EF4-FFF2-40B4-BE49-F238E27FC236}">
                <a16:creationId xmlns:a16="http://schemas.microsoft.com/office/drawing/2014/main" id="{438EA07B-E3F7-5C93-1E68-7AB496A68919}"/>
              </a:ext>
            </a:extLst>
          </p:cNvPr>
          <p:cNvPicPr>
            <a:picLocks noChangeAspect="1"/>
          </p:cNvPicPr>
          <p:nvPr/>
        </p:nvPicPr>
        <p:blipFill>
          <a:blip r:embed="rId3"/>
          <a:stretch>
            <a:fillRect/>
          </a:stretch>
        </p:blipFill>
        <p:spPr>
          <a:xfrm>
            <a:off x="0" y="1938338"/>
            <a:ext cx="6384758" cy="4238625"/>
          </a:xfrm>
          <a:prstGeom prst="rect">
            <a:avLst/>
          </a:prstGeom>
        </p:spPr>
      </p:pic>
      <p:sp>
        <p:nvSpPr>
          <p:cNvPr id="8" name="Slide Number Placeholder 7">
            <a:extLst>
              <a:ext uri="{FF2B5EF4-FFF2-40B4-BE49-F238E27FC236}">
                <a16:creationId xmlns:a16="http://schemas.microsoft.com/office/drawing/2014/main" id="{9142A295-5287-95D4-BCB9-0F61816A1EC0}"/>
              </a:ext>
            </a:extLst>
          </p:cNvPr>
          <p:cNvSpPr>
            <a:spLocks noGrp="1"/>
          </p:cNvSpPr>
          <p:nvPr>
            <p:ph type="sldNum" sz="quarter" idx="12"/>
          </p:nvPr>
        </p:nvSpPr>
        <p:spPr/>
        <p:txBody>
          <a:bodyPr/>
          <a:lstStyle/>
          <a:p>
            <a:fld id="{24E1593F-C6A5-48D7-8322-BC8526C86B25}" type="slidenum">
              <a:rPr lang="en-AE" smtClean="0"/>
              <a:pPr/>
              <a:t>2</a:t>
            </a:fld>
            <a:r>
              <a:rPr lang="en-AE"/>
              <a:t> of 29</a:t>
            </a:r>
            <a:endParaRPr lang="en-AE" dirty="0"/>
          </a:p>
        </p:txBody>
      </p:sp>
    </p:spTree>
    <p:extLst>
      <p:ext uri="{BB962C8B-B14F-4D97-AF65-F5344CB8AC3E}">
        <p14:creationId xmlns:p14="http://schemas.microsoft.com/office/powerpoint/2010/main" val="1388203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6738-BF84-2C93-6366-72127D5E4619}"/>
              </a:ext>
            </a:extLst>
          </p:cNvPr>
          <p:cNvSpPr>
            <a:spLocks noGrp="1"/>
          </p:cNvSpPr>
          <p:nvPr>
            <p:ph type="title"/>
          </p:nvPr>
        </p:nvSpPr>
        <p:spPr/>
        <p:txBody>
          <a:bodyPr/>
          <a:lstStyle/>
          <a:p>
            <a:r>
              <a:rPr lang="ar-SA" dirty="0"/>
              <a:t>تطبيقات أنظمة المعلومات في مجال التعليم </a:t>
            </a:r>
            <a:endParaRPr lang="en-AE" dirty="0"/>
          </a:p>
        </p:txBody>
      </p:sp>
      <p:pic>
        <p:nvPicPr>
          <p:cNvPr id="6" name="Content Placeholder 5">
            <a:extLst>
              <a:ext uri="{FF2B5EF4-FFF2-40B4-BE49-F238E27FC236}">
                <a16:creationId xmlns:a16="http://schemas.microsoft.com/office/drawing/2014/main" id="{13E7BA57-3028-07F1-50DB-616E058AF1CB}"/>
              </a:ext>
            </a:extLst>
          </p:cNvPr>
          <p:cNvPicPr>
            <a:picLocks noGrp="1" noChangeAspect="1"/>
          </p:cNvPicPr>
          <p:nvPr>
            <p:ph sz="half" idx="1"/>
          </p:nvPr>
        </p:nvPicPr>
        <p:blipFill>
          <a:blip r:embed="rId2"/>
          <a:stretch>
            <a:fillRect/>
          </a:stretch>
        </p:blipFill>
        <p:spPr>
          <a:xfrm>
            <a:off x="838200" y="2300388"/>
            <a:ext cx="5181600" cy="3401812"/>
          </a:xfrm>
          <a:prstGeom prst="rect">
            <a:avLst/>
          </a:prstGeom>
        </p:spPr>
      </p:pic>
      <p:sp>
        <p:nvSpPr>
          <p:cNvPr id="4" name="Content Placeholder 3">
            <a:extLst>
              <a:ext uri="{FF2B5EF4-FFF2-40B4-BE49-F238E27FC236}">
                <a16:creationId xmlns:a16="http://schemas.microsoft.com/office/drawing/2014/main" id="{7E7B6502-2643-2BF5-7B68-A0777002A607}"/>
              </a:ext>
            </a:extLst>
          </p:cNvPr>
          <p:cNvSpPr>
            <a:spLocks noGrp="1"/>
          </p:cNvSpPr>
          <p:nvPr>
            <p:ph sz="half" idx="2"/>
          </p:nvPr>
        </p:nvSpPr>
        <p:spPr/>
        <p:txBody>
          <a:bodyPr>
            <a:normAutofit lnSpcReduction="10000"/>
          </a:bodyPr>
          <a:lstStyle/>
          <a:p>
            <a:r>
              <a:rPr lang="ar-SA" sz="4000" dirty="0"/>
              <a:t>مثال على أنظمة المعلومات في مجال التعليم هو استخدام أنظمة إدارة التعلم </a:t>
            </a:r>
            <a:r>
              <a:rPr lang="ar-SA" sz="1600" dirty="0"/>
              <a:t>(</a:t>
            </a:r>
            <a:r>
              <a:rPr lang="en-US" sz="1600" dirty="0"/>
              <a:t>Learning Management System</a:t>
            </a:r>
            <a:r>
              <a:rPr lang="ar-SA" sz="1600" dirty="0"/>
              <a:t>)</a:t>
            </a:r>
            <a:r>
              <a:rPr lang="en-US" sz="4000" dirty="0"/>
              <a:t> </a:t>
            </a:r>
            <a:r>
              <a:rPr lang="ar-IQ" sz="4000" dirty="0"/>
              <a:t>. </a:t>
            </a:r>
            <a:r>
              <a:rPr lang="en-US" sz="4000" dirty="0"/>
              <a:t>LMS </a:t>
            </a:r>
            <a:r>
              <a:rPr lang="ar-IQ" sz="4000" dirty="0"/>
              <a:t> </a:t>
            </a:r>
            <a:r>
              <a:rPr lang="ar-SA" sz="4000" dirty="0"/>
              <a:t>هو تطبيق برمجي أو منصة على الويب تساعد المعلمين والمؤسسات في إدارة وتقديم المحتوى التعليمي والموارد والتقييمات للطلاب.</a:t>
            </a:r>
          </a:p>
          <a:p>
            <a:endParaRPr lang="en-AE" dirty="0"/>
          </a:p>
        </p:txBody>
      </p:sp>
      <p:sp>
        <p:nvSpPr>
          <p:cNvPr id="7" name="Slide Number Placeholder 6">
            <a:extLst>
              <a:ext uri="{FF2B5EF4-FFF2-40B4-BE49-F238E27FC236}">
                <a16:creationId xmlns:a16="http://schemas.microsoft.com/office/drawing/2014/main" id="{7931D06B-806B-6E5A-557B-5A55E804FE98}"/>
              </a:ext>
            </a:extLst>
          </p:cNvPr>
          <p:cNvSpPr>
            <a:spLocks noGrp="1"/>
          </p:cNvSpPr>
          <p:nvPr>
            <p:ph type="sldNum" sz="quarter" idx="12"/>
          </p:nvPr>
        </p:nvSpPr>
        <p:spPr/>
        <p:txBody>
          <a:bodyPr/>
          <a:lstStyle/>
          <a:p>
            <a:fld id="{24E1593F-C6A5-48D7-8322-BC8526C86B25}" type="slidenum">
              <a:rPr lang="en-AE" smtClean="0"/>
              <a:pPr/>
              <a:t>20</a:t>
            </a:fld>
            <a:r>
              <a:rPr lang="en-AE"/>
              <a:t> of 29</a:t>
            </a:r>
            <a:endParaRPr lang="en-AE" dirty="0"/>
          </a:p>
        </p:txBody>
      </p:sp>
    </p:spTree>
    <p:extLst>
      <p:ext uri="{BB962C8B-B14F-4D97-AF65-F5344CB8AC3E}">
        <p14:creationId xmlns:p14="http://schemas.microsoft.com/office/powerpoint/2010/main" val="111048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D14D-E1CC-5302-4715-C87A260385DD}"/>
              </a:ext>
            </a:extLst>
          </p:cNvPr>
          <p:cNvSpPr>
            <a:spLocks noGrp="1"/>
          </p:cNvSpPr>
          <p:nvPr>
            <p:ph type="title"/>
          </p:nvPr>
        </p:nvSpPr>
        <p:spPr/>
        <p:txBody>
          <a:bodyPr>
            <a:normAutofit/>
          </a:bodyPr>
          <a:lstStyle/>
          <a:p>
            <a:r>
              <a:rPr lang="ar-SA" sz="5400" b="1" kern="100" dirty="0">
                <a:solidFill>
                  <a:srgbClr val="FF0000"/>
                </a:solidFill>
                <a:effectLst/>
                <a:latin typeface="Times New Roman" panose="02020603050405020304" pitchFamily="18" charset="0"/>
                <a:ea typeface="Calibri" panose="020F0502020204030204" pitchFamily="34" charset="0"/>
              </a:rPr>
              <a:t>آلية عمل أنظمة إدارة التعلم:</a:t>
            </a:r>
            <a:endParaRPr lang="en-AE" dirty="0"/>
          </a:p>
        </p:txBody>
      </p:sp>
      <p:sp>
        <p:nvSpPr>
          <p:cNvPr id="3" name="Content Placeholder 2">
            <a:extLst>
              <a:ext uri="{FF2B5EF4-FFF2-40B4-BE49-F238E27FC236}">
                <a16:creationId xmlns:a16="http://schemas.microsoft.com/office/drawing/2014/main" id="{A20AA14E-8C48-62D1-9766-CE30F234B75C}"/>
              </a:ext>
            </a:extLst>
          </p:cNvPr>
          <p:cNvSpPr>
            <a:spLocks noGrp="1"/>
          </p:cNvSpPr>
          <p:nvPr>
            <p:ph sz="half" idx="1"/>
          </p:nvPr>
        </p:nvSpPr>
        <p:spPr>
          <a:gradFill flip="none" rotWithShape="1">
            <a:gsLst>
              <a:gs pos="30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a:lstStyle/>
          <a:p>
            <a:r>
              <a:rPr lang="ar-SA" sz="4000" dirty="0">
                <a:solidFill>
                  <a:schemeClr val="accent1"/>
                </a:solidFill>
              </a:rPr>
              <a:t>وصول الطلاب</a:t>
            </a:r>
            <a:r>
              <a:rPr lang="ar-SA" sz="4000" dirty="0"/>
              <a:t>: يمكن للطلاب الوصول إلى هذه المواد عبر الإنترنت من خلال نظام </a:t>
            </a:r>
            <a:r>
              <a:rPr lang="en-US" sz="4000" dirty="0"/>
              <a:t> </a:t>
            </a:r>
            <a:r>
              <a:rPr lang="ar-SA" sz="4000" dirty="0"/>
              <a:t> </a:t>
            </a:r>
            <a:r>
              <a:rPr lang="en-US" sz="4000" dirty="0"/>
              <a:t>LMS</a:t>
            </a:r>
            <a:r>
              <a:rPr lang="ar-SA" sz="4000" dirty="0"/>
              <a:t> من أجهزة الكمبيوتر الخاصة بهم أو الأجهزة المحمولة، مما يتيح التعلم المرن وعن بعد.</a:t>
            </a:r>
          </a:p>
          <a:p>
            <a:endParaRPr lang="en-AE" dirty="0"/>
          </a:p>
        </p:txBody>
      </p:sp>
      <p:sp>
        <p:nvSpPr>
          <p:cNvPr id="4" name="Content Placeholder 3">
            <a:extLst>
              <a:ext uri="{FF2B5EF4-FFF2-40B4-BE49-F238E27FC236}">
                <a16:creationId xmlns:a16="http://schemas.microsoft.com/office/drawing/2014/main" id="{6DFDDE5D-6F4F-3FFE-A00D-4B1048E8B9BC}"/>
              </a:ext>
            </a:extLst>
          </p:cNvPr>
          <p:cNvSpPr>
            <a:spLocks noGrp="1"/>
          </p:cNvSpPr>
          <p:nvPr>
            <p:ph sz="half" idx="2"/>
          </p:nvPr>
        </p:nvSpPr>
        <p: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a:lstStyle/>
          <a:p>
            <a:r>
              <a:rPr lang="ar-SA" sz="4400" dirty="0">
                <a:solidFill>
                  <a:schemeClr val="accent1"/>
                </a:solidFill>
              </a:rPr>
              <a:t>محتوى </a:t>
            </a:r>
            <a:r>
              <a:rPr lang="ar-IQ" sz="4400" dirty="0">
                <a:solidFill>
                  <a:schemeClr val="accent1"/>
                </a:solidFill>
              </a:rPr>
              <a:t>المادة الدراسية</a:t>
            </a:r>
            <a:r>
              <a:rPr lang="ar-SA" sz="4400" dirty="0">
                <a:solidFill>
                  <a:schemeClr val="accent1"/>
                </a:solidFill>
              </a:rPr>
              <a:t>: </a:t>
            </a:r>
            <a:r>
              <a:rPr lang="ar-SA" sz="4400" dirty="0"/>
              <a:t>يمكن للمعلمين إنشاء ورفع مواد الدورة التعليمية، بما في ذلك المحاضرات والواجبات والقراءات والموارد متعددة الوسائط، إلى نظام </a:t>
            </a:r>
            <a:r>
              <a:rPr lang="en-US" sz="4400" dirty="0"/>
              <a:t>LMS</a:t>
            </a:r>
          </a:p>
          <a:p>
            <a:endParaRPr lang="en-AE" dirty="0"/>
          </a:p>
        </p:txBody>
      </p:sp>
      <p:sp>
        <p:nvSpPr>
          <p:cNvPr id="7" name="Slide Number Placeholder 6">
            <a:extLst>
              <a:ext uri="{FF2B5EF4-FFF2-40B4-BE49-F238E27FC236}">
                <a16:creationId xmlns:a16="http://schemas.microsoft.com/office/drawing/2014/main" id="{40C08566-514B-D5CE-68A0-198A52E111E2}"/>
              </a:ext>
            </a:extLst>
          </p:cNvPr>
          <p:cNvSpPr>
            <a:spLocks noGrp="1"/>
          </p:cNvSpPr>
          <p:nvPr>
            <p:ph type="sldNum" sz="quarter" idx="12"/>
          </p:nvPr>
        </p:nvSpPr>
        <p:spPr/>
        <p:txBody>
          <a:bodyPr/>
          <a:lstStyle/>
          <a:p>
            <a:fld id="{24E1593F-C6A5-48D7-8322-BC8526C86B25}" type="slidenum">
              <a:rPr lang="en-AE" smtClean="0"/>
              <a:pPr/>
              <a:t>21</a:t>
            </a:fld>
            <a:r>
              <a:rPr lang="en-AE"/>
              <a:t> of 29</a:t>
            </a:r>
            <a:endParaRPr lang="en-AE" dirty="0"/>
          </a:p>
        </p:txBody>
      </p:sp>
    </p:spTree>
    <p:extLst>
      <p:ext uri="{BB962C8B-B14F-4D97-AF65-F5344CB8AC3E}">
        <p14:creationId xmlns:p14="http://schemas.microsoft.com/office/powerpoint/2010/main" val="292367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3B5F-E400-C00D-A253-D11DE41C41F3}"/>
              </a:ext>
            </a:extLst>
          </p:cNvPr>
          <p:cNvSpPr>
            <a:spLocks noGrp="1"/>
          </p:cNvSpPr>
          <p:nvPr>
            <p:ph type="title"/>
          </p:nvPr>
        </p:nvSpPr>
        <p:spPr/>
        <p:txBody>
          <a:bodyPr>
            <a:normAutofit/>
          </a:bodyPr>
          <a:lstStyle/>
          <a:p>
            <a:pPr marL="0" indent="0" algn="ctr">
              <a:buNone/>
            </a:pPr>
            <a:r>
              <a:rPr lang="ar-SA" kern="100" dirty="0">
                <a:solidFill>
                  <a:srgbClr val="FF0000"/>
                </a:solidFill>
                <a:effectLst/>
                <a:latin typeface="Times New Roman" panose="02020603050405020304" pitchFamily="18" charset="0"/>
                <a:ea typeface="Calibri" panose="020F0502020204030204" pitchFamily="34" charset="0"/>
              </a:rPr>
              <a:t>آلية عمل أنظمة إدارة التعلم:</a:t>
            </a:r>
          </a:p>
        </p:txBody>
      </p:sp>
      <p:sp>
        <p:nvSpPr>
          <p:cNvPr id="3" name="Content Placeholder 2">
            <a:extLst>
              <a:ext uri="{FF2B5EF4-FFF2-40B4-BE49-F238E27FC236}">
                <a16:creationId xmlns:a16="http://schemas.microsoft.com/office/drawing/2014/main" id="{0309B8D5-0DDB-BBB5-45E0-EFE746BD017A}"/>
              </a:ext>
            </a:extLst>
          </p:cNvPr>
          <p:cNvSpPr>
            <a:spLocks noGrp="1"/>
          </p:cNvSpPr>
          <p:nvPr>
            <p:ph idx="1"/>
          </p:nvPr>
        </p:nvSpPr>
        <p:spPr/>
        <p:txBody>
          <a:bodyPr>
            <a:normAutofit/>
          </a:bodyPr>
          <a:lstStyle/>
          <a:p>
            <a:pPr marL="0" indent="0">
              <a:buNone/>
            </a:pPr>
            <a:r>
              <a:rPr lang="ar-SA" sz="3600" kern="100" dirty="0">
                <a:solidFill>
                  <a:srgbClr val="0070C0"/>
                </a:solidFill>
                <a:effectLst/>
                <a:latin typeface="Times New Roman" panose="02020603050405020304" pitchFamily="18" charset="0"/>
                <a:ea typeface="Calibri" panose="020F0502020204030204" pitchFamily="34" charset="0"/>
              </a:rPr>
              <a:t>التقييمات</a:t>
            </a:r>
            <a:r>
              <a:rPr lang="ar-SA" sz="3600" kern="100" dirty="0">
                <a:effectLst/>
                <a:latin typeface="Times New Roman" panose="02020603050405020304" pitchFamily="18" charset="0"/>
                <a:ea typeface="Calibri" panose="020F0502020204030204" pitchFamily="34" charset="0"/>
              </a:rPr>
              <a:t>: تتضمن أنظمة </a:t>
            </a:r>
            <a:r>
              <a:rPr lang="en-US" sz="3600" kern="100" dirty="0">
                <a:effectLst/>
                <a:latin typeface="Times New Roman" panose="02020603050405020304" pitchFamily="18" charset="0"/>
                <a:ea typeface="Calibri" panose="020F0502020204030204" pitchFamily="34" charset="0"/>
              </a:rPr>
              <a:t>LMS </a:t>
            </a:r>
            <a:r>
              <a:rPr lang="ar-SA" sz="3600" kern="100" dirty="0">
                <a:effectLst/>
                <a:latin typeface="Times New Roman" panose="02020603050405020304" pitchFamily="18" charset="0"/>
                <a:ea typeface="Calibri" panose="020F0502020204030204" pitchFamily="34" charset="0"/>
              </a:rPr>
              <a:t>عادة أدوات لإنشاء، وإجراء الاختبارات ،</a:t>
            </a:r>
            <a:r>
              <a:rPr lang="en-US" sz="3600" kern="100" dirty="0">
                <a:effectLst/>
                <a:latin typeface="Times New Roman" panose="02020603050405020304" pitchFamily="18" charset="0"/>
                <a:ea typeface="Calibri" panose="020F0502020204030204" pitchFamily="34" charset="0"/>
              </a:rPr>
              <a:t> </a:t>
            </a:r>
            <a:r>
              <a:rPr lang="ar-SA" sz="3600" kern="100" dirty="0">
                <a:effectLst/>
                <a:latin typeface="Times New Roman" panose="02020603050405020304" pitchFamily="18" charset="0"/>
                <a:ea typeface="Calibri" panose="020F0502020204030204" pitchFamily="34" charset="0"/>
              </a:rPr>
              <a:t>والامتحانات، والواجبات. يمكن للطلاب إكمال هذه التقييمات بشكل رقمي، وتُسجل درجاتهم تلقائيًا في النظام.</a:t>
            </a:r>
          </a:p>
          <a:p>
            <a:pPr marL="0" indent="0">
              <a:buNone/>
            </a:pPr>
            <a:endParaRPr lang="ar-SA" sz="3600" kern="100" dirty="0">
              <a:effectLst/>
              <a:latin typeface="Times New Roman" panose="02020603050405020304" pitchFamily="18" charset="0"/>
              <a:ea typeface="Calibri" panose="020F0502020204030204" pitchFamily="34" charset="0"/>
            </a:endParaRPr>
          </a:p>
          <a:p>
            <a:pPr marL="0" indent="0">
              <a:buNone/>
            </a:pPr>
            <a:r>
              <a:rPr lang="ar-SA" sz="3600" kern="100" dirty="0">
                <a:solidFill>
                  <a:srgbClr val="0070C0"/>
                </a:solidFill>
                <a:effectLst/>
                <a:latin typeface="Times New Roman" panose="02020603050405020304" pitchFamily="18" charset="0"/>
                <a:ea typeface="Calibri" panose="020F0502020204030204" pitchFamily="34" charset="0"/>
              </a:rPr>
              <a:t>الاتصال</a:t>
            </a:r>
            <a:r>
              <a:rPr lang="ar-SA" sz="3600" kern="100" dirty="0">
                <a:effectLst/>
                <a:latin typeface="Times New Roman" panose="02020603050405020304" pitchFamily="18" charset="0"/>
                <a:ea typeface="Calibri" panose="020F0502020204030204" pitchFamily="34" charset="0"/>
              </a:rPr>
              <a:t>: تتضمن منصات </a:t>
            </a:r>
            <a:r>
              <a:rPr lang="en-US" sz="3600" kern="100" dirty="0">
                <a:effectLst/>
                <a:latin typeface="Times New Roman" panose="02020603050405020304" pitchFamily="18" charset="0"/>
                <a:ea typeface="Calibri" panose="020F0502020204030204" pitchFamily="34" charset="0"/>
              </a:rPr>
              <a:t>LMS </a:t>
            </a:r>
            <a:r>
              <a:rPr lang="ar-SA" sz="3600" kern="100" dirty="0">
                <a:effectLst/>
                <a:latin typeface="Times New Roman" panose="02020603050405020304" pitchFamily="18" charset="0"/>
                <a:ea typeface="Calibri" panose="020F0502020204030204" pitchFamily="34" charset="0"/>
              </a:rPr>
              <a:t>عادة أدوات اتصال مثل لوحات المناقشة والدردشة والبريد الإلكتروني، مما يمكن الطلاب والمعلمين من التفاعل والتعاون عبر الإنترنت.</a:t>
            </a:r>
          </a:p>
          <a:p>
            <a:pPr marL="0" indent="0">
              <a:buNone/>
            </a:pPr>
            <a:endParaRPr lang="ar-SA" kern="100" dirty="0">
              <a:effectLst/>
              <a:latin typeface="Times New Roman" panose="02020603050405020304" pitchFamily="18" charset="0"/>
              <a:ea typeface="Calibri" panose="020F0502020204030204" pitchFamily="34" charset="0"/>
            </a:endParaRPr>
          </a:p>
          <a:p>
            <a:pPr marL="0" indent="0">
              <a:buNone/>
            </a:pPr>
            <a:endParaRPr lang="en-AE"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24E4BC56-E484-E0A0-2B73-37237A6A50F5}"/>
              </a:ext>
            </a:extLst>
          </p:cNvPr>
          <p:cNvSpPr>
            <a:spLocks noGrp="1"/>
          </p:cNvSpPr>
          <p:nvPr>
            <p:ph type="sldNum" sz="quarter" idx="12"/>
          </p:nvPr>
        </p:nvSpPr>
        <p:spPr/>
        <p:txBody>
          <a:bodyPr/>
          <a:lstStyle/>
          <a:p>
            <a:fld id="{9D7E10A5-D6BE-49F1-B6B0-3994C46CDFDC}" type="slidenum">
              <a:rPr lang="en-AE" smtClean="0"/>
              <a:pPr/>
              <a:t>22</a:t>
            </a:fld>
            <a:r>
              <a:rPr lang="en-AE"/>
              <a:t> of 29</a:t>
            </a:r>
            <a:endParaRPr lang="en-AE" dirty="0"/>
          </a:p>
        </p:txBody>
      </p:sp>
    </p:spTree>
    <p:extLst>
      <p:ext uri="{BB962C8B-B14F-4D97-AF65-F5344CB8AC3E}">
        <p14:creationId xmlns:p14="http://schemas.microsoft.com/office/powerpoint/2010/main" val="3263413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3B5F-E400-C00D-A253-D11DE41C41F3}"/>
              </a:ext>
            </a:extLst>
          </p:cNvPr>
          <p:cNvSpPr>
            <a:spLocks noGrp="1"/>
          </p:cNvSpPr>
          <p:nvPr>
            <p:ph type="title"/>
          </p:nvPr>
        </p:nvSpPr>
        <p:spPr/>
        <p:txBody>
          <a:bodyPr>
            <a:normAutofit/>
          </a:bodyPr>
          <a:lstStyle/>
          <a:p>
            <a:pPr marL="0" indent="0" algn="ctr">
              <a:buNone/>
            </a:pPr>
            <a:r>
              <a:rPr lang="ar-SA" kern="100" dirty="0">
                <a:solidFill>
                  <a:srgbClr val="FF0000"/>
                </a:solidFill>
                <a:effectLst/>
                <a:latin typeface="Times New Roman" panose="02020603050405020304" pitchFamily="18" charset="0"/>
                <a:ea typeface="Calibri" panose="020F0502020204030204" pitchFamily="34" charset="0"/>
              </a:rPr>
              <a:t>آلية عمل أنظمة إدارة التعلم:</a:t>
            </a:r>
          </a:p>
        </p:txBody>
      </p:sp>
      <p:sp>
        <p:nvSpPr>
          <p:cNvPr id="3" name="Content Placeholder 2">
            <a:extLst>
              <a:ext uri="{FF2B5EF4-FFF2-40B4-BE49-F238E27FC236}">
                <a16:creationId xmlns:a16="http://schemas.microsoft.com/office/drawing/2014/main" id="{0309B8D5-0DDB-BBB5-45E0-EFE746BD017A}"/>
              </a:ext>
            </a:extLst>
          </p:cNvPr>
          <p:cNvSpPr>
            <a:spLocks noGrp="1"/>
          </p:cNvSpPr>
          <p:nvPr>
            <p:ph idx="1"/>
          </p:nvPr>
        </p:nvSpPr>
        <p:spPr/>
        <p:txBody>
          <a:bodyPr>
            <a:normAutofit fontScale="92500" lnSpcReduction="10000"/>
          </a:bodyPr>
          <a:lstStyle/>
          <a:p>
            <a:pPr marL="0" indent="0">
              <a:buNone/>
            </a:pPr>
            <a:endParaRPr lang="ar-SA" kern="100" dirty="0">
              <a:effectLst/>
              <a:latin typeface="Times New Roman" panose="02020603050405020304" pitchFamily="18" charset="0"/>
              <a:ea typeface="Calibri" panose="020F0502020204030204" pitchFamily="34" charset="0"/>
            </a:endParaRPr>
          </a:p>
          <a:p>
            <a:pPr marL="0" indent="0">
              <a:buNone/>
            </a:pPr>
            <a:r>
              <a:rPr lang="ar-SA" sz="3600" kern="100" dirty="0">
                <a:solidFill>
                  <a:srgbClr val="0070C0"/>
                </a:solidFill>
                <a:effectLst/>
                <a:latin typeface="Times New Roman" panose="02020603050405020304" pitchFamily="18" charset="0"/>
                <a:ea typeface="Calibri" panose="020F0502020204030204" pitchFamily="34" charset="0"/>
              </a:rPr>
              <a:t>تتبع التقدم</a:t>
            </a:r>
            <a:r>
              <a:rPr lang="ar-SA" sz="3600" kern="100" dirty="0">
                <a:effectLst/>
                <a:latin typeface="Times New Roman" panose="02020603050405020304" pitchFamily="18" charset="0"/>
                <a:ea typeface="Calibri" panose="020F0502020204030204" pitchFamily="34" charset="0"/>
              </a:rPr>
              <a:t>: يمكن للمعلمين مراقبة تقدم الطلاب، وتتبع الحضور، وتحديد المجالات التي قد يحتاج فيها الطلاب إلى مساعدة إضافية من خلال النظام.</a:t>
            </a:r>
          </a:p>
          <a:p>
            <a:pPr marL="0" indent="0">
              <a:buNone/>
            </a:pPr>
            <a:endParaRPr lang="ar-SA" sz="3600" kern="100" dirty="0">
              <a:effectLst/>
              <a:latin typeface="Times New Roman" panose="02020603050405020304" pitchFamily="18" charset="0"/>
              <a:ea typeface="Calibri" panose="020F0502020204030204" pitchFamily="34" charset="0"/>
            </a:endParaRPr>
          </a:p>
          <a:p>
            <a:pPr marL="0" indent="0">
              <a:buNone/>
            </a:pPr>
            <a:r>
              <a:rPr lang="ar-SA" sz="3600" kern="100" dirty="0">
                <a:effectLst/>
                <a:latin typeface="Times New Roman" panose="02020603050405020304" pitchFamily="18" charset="0"/>
                <a:ea typeface="Calibri" panose="020F0502020204030204" pitchFamily="34" charset="0"/>
              </a:rPr>
              <a:t>أصبحت أنظمة إدارة التعلم </a:t>
            </a:r>
            <a:r>
              <a:rPr lang="en-US" sz="3600" kern="100" dirty="0">
                <a:effectLst/>
                <a:latin typeface="Times New Roman" panose="02020603050405020304" pitchFamily="18" charset="0"/>
                <a:ea typeface="Calibri" panose="020F0502020204030204" pitchFamily="34" charset="0"/>
              </a:rPr>
              <a:t> (LMS) </a:t>
            </a:r>
            <a:r>
              <a:rPr lang="ar-SA" sz="3600" kern="100" dirty="0">
                <a:effectLst/>
                <a:latin typeface="Times New Roman" panose="02020603050405020304" pitchFamily="18" charset="0"/>
                <a:ea typeface="Calibri" panose="020F0502020204030204" pitchFamily="34" charset="0"/>
              </a:rPr>
              <a:t>جزءًا حاسمًا من التعليم الحديث، سواء في الفصول الدراسية التقليدية أو الدورات عبر الإنترنت أو بيئات التعلم المدمج. إنها تجعل التعليم أكثر إمكانية وكفاءة وتفاعلًا، مما يتيح للطلاب التفاعل مع المواد التعليمية بوتيرتهم الخاصة وتزويد المعلمين بأدوات لدعم تعلم الطلاب بشكل أفضل.</a:t>
            </a:r>
          </a:p>
          <a:p>
            <a:pPr marL="0" indent="0">
              <a:buNone/>
            </a:pPr>
            <a:endParaRPr lang="en-AE"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3212639D-E38A-9003-5D4E-A26257EC2643}"/>
              </a:ext>
            </a:extLst>
          </p:cNvPr>
          <p:cNvSpPr>
            <a:spLocks noGrp="1"/>
          </p:cNvSpPr>
          <p:nvPr>
            <p:ph type="sldNum" sz="quarter" idx="12"/>
          </p:nvPr>
        </p:nvSpPr>
        <p:spPr/>
        <p:txBody>
          <a:bodyPr/>
          <a:lstStyle/>
          <a:p>
            <a:fld id="{9D7E10A5-D6BE-49F1-B6B0-3994C46CDFDC}" type="slidenum">
              <a:rPr lang="en-AE" smtClean="0"/>
              <a:pPr/>
              <a:t>23</a:t>
            </a:fld>
            <a:r>
              <a:rPr lang="en-AE"/>
              <a:t> of 29</a:t>
            </a:r>
            <a:endParaRPr lang="en-AE" dirty="0"/>
          </a:p>
        </p:txBody>
      </p:sp>
    </p:spTree>
    <p:extLst>
      <p:ext uri="{BB962C8B-B14F-4D97-AF65-F5344CB8AC3E}">
        <p14:creationId xmlns:p14="http://schemas.microsoft.com/office/powerpoint/2010/main" val="12079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lnSpcReduction="10000"/>
          </a:bodyPr>
          <a:lstStyle/>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تكنولوجيا المعلومات</a:t>
            </a:r>
            <a:r>
              <a:rPr lang="en-AE" sz="3600" kern="100" dirty="0">
                <a:effectLst/>
                <a:latin typeface="Times New Roman" panose="02020603050405020304" pitchFamily="18" charset="0"/>
                <a:ea typeface="Calibri" panose="020F0502020204030204" pitchFamily="34" charset="0"/>
              </a:rPr>
              <a:t> (IT) </a:t>
            </a:r>
            <a:r>
              <a:rPr lang="ar-SA" sz="3600" kern="100" dirty="0">
                <a:effectLst/>
                <a:latin typeface="Times New Roman" panose="02020603050405020304" pitchFamily="18" charset="0"/>
                <a:ea typeface="Calibri" panose="020F0502020204030204" pitchFamily="34" charset="0"/>
              </a:rPr>
              <a:t>وأنظمة المعلومات</a:t>
            </a:r>
            <a:r>
              <a:rPr lang="en-AE" sz="3600" kern="100" dirty="0">
                <a:effectLst/>
                <a:latin typeface="Times New Roman" panose="02020603050405020304" pitchFamily="18" charset="0"/>
                <a:ea typeface="Calibri" panose="020F0502020204030204" pitchFamily="34" charset="0"/>
              </a:rPr>
              <a:t> (IS) </a:t>
            </a:r>
            <a:r>
              <a:rPr lang="ar-SA" sz="3600" kern="100" dirty="0">
                <a:effectLst/>
                <a:latin typeface="Times New Roman" panose="02020603050405020304" pitchFamily="18" charset="0"/>
                <a:ea typeface="Calibri" panose="020F0502020204030204" pitchFamily="34" charset="0"/>
              </a:rPr>
              <a:t>هما مفاهيم ذات صلة، ولكنهما مختلفان في ميدان التكنولوجيا وتكنولوجيا المعلومات. إليك مقارنة بينهما</a:t>
            </a:r>
            <a:r>
              <a:rPr lang="en-AE" sz="36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 </a:t>
            </a:r>
            <a:r>
              <a:rPr lang="ar-SA" sz="3600" kern="100" dirty="0">
                <a:solidFill>
                  <a:schemeClr val="accent1"/>
                </a:solidFill>
                <a:effectLst/>
                <a:highlight>
                  <a:srgbClr val="FFFF00"/>
                </a:highlight>
                <a:latin typeface="Times New Roman" panose="02020603050405020304" pitchFamily="18" charset="0"/>
                <a:ea typeface="Calibri" panose="020F0502020204030204" pitchFamily="34" charset="0"/>
              </a:rPr>
              <a:t>تكنولوجيا المعلومات</a:t>
            </a:r>
            <a:r>
              <a:rPr lang="en-AE" sz="3600" kern="100" dirty="0">
                <a:solidFill>
                  <a:schemeClr val="accent1"/>
                </a:solidFill>
                <a:effectLst/>
                <a:highlight>
                  <a:srgbClr val="FFFF00"/>
                </a:highlight>
                <a:latin typeface="Times New Roman" panose="02020603050405020304" pitchFamily="18" charset="0"/>
                <a:ea typeface="Calibri" panose="020F0502020204030204" pitchFamily="34" charset="0"/>
              </a:rPr>
              <a:t> (IT) :</a:t>
            </a: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 </a:t>
            </a:r>
            <a:r>
              <a:rPr lang="ar-SA" sz="3600" kern="100" dirty="0">
                <a:solidFill>
                  <a:schemeClr val="accent1"/>
                </a:solidFill>
                <a:effectLst/>
                <a:latin typeface="Times New Roman" panose="02020603050405020304" pitchFamily="18" charset="0"/>
                <a:ea typeface="Calibri" panose="020F0502020204030204" pitchFamily="34" charset="0"/>
              </a:rPr>
              <a:t>1</a:t>
            </a:r>
            <a:r>
              <a:rPr lang="en-AE" sz="3600" kern="100" dirty="0">
                <a:solidFill>
                  <a:schemeClr val="accent1"/>
                </a:solidFill>
                <a:effectLst/>
                <a:latin typeface="Times New Roman" panose="02020603050405020304" pitchFamily="18" charset="0"/>
                <a:ea typeface="Calibri" panose="020F0502020204030204" pitchFamily="34" charset="0"/>
              </a:rPr>
              <a:t>. </a:t>
            </a:r>
            <a:r>
              <a:rPr lang="ar-SA" sz="3600" kern="100" dirty="0">
                <a:solidFill>
                  <a:schemeClr val="accent1"/>
                </a:solidFill>
                <a:effectLst/>
                <a:latin typeface="Times New Roman" panose="02020603050405020304" pitchFamily="18" charset="0"/>
                <a:ea typeface="Calibri" panose="020F0502020204030204" pitchFamily="34" charset="0"/>
              </a:rPr>
              <a:t>التركيز</a:t>
            </a:r>
            <a:r>
              <a:rPr lang="ar-SA" sz="3600" kern="100" dirty="0">
                <a:effectLst/>
                <a:latin typeface="Times New Roman" panose="02020603050405020304" pitchFamily="18" charset="0"/>
                <a:ea typeface="Calibri" panose="020F0502020204030204" pitchFamily="34" charset="0"/>
              </a:rPr>
              <a:t>: تتعامل تكنولوجيا المعلومات بشكل رئيسي مع البنية التحتية التكنولوجية وإدارة موارد التكنولوجيا. إنها تشمل الأجهزة والبرمجيات والشبكات التي تمكن من معالجة وتخزين ونقل البيانات</a:t>
            </a:r>
            <a:r>
              <a:rPr lang="en-AE" sz="3600" kern="100" dirty="0">
                <a:effectLst/>
                <a:latin typeface="Times New Roman" panose="02020603050405020304" pitchFamily="18" charset="0"/>
                <a:ea typeface="Calibri" panose="020F0502020204030204" pitchFamily="34" charset="0"/>
              </a:rPr>
              <a:t>.</a:t>
            </a:r>
          </a:p>
        </p:txBody>
      </p:sp>
      <p:sp>
        <p:nvSpPr>
          <p:cNvPr id="6" name="Slide Number Placeholder 5">
            <a:extLst>
              <a:ext uri="{FF2B5EF4-FFF2-40B4-BE49-F238E27FC236}">
                <a16:creationId xmlns:a16="http://schemas.microsoft.com/office/drawing/2014/main" id="{86AC189D-10AB-0A57-E1F3-41CA09394643}"/>
              </a:ext>
            </a:extLst>
          </p:cNvPr>
          <p:cNvSpPr>
            <a:spLocks noGrp="1"/>
          </p:cNvSpPr>
          <p:nvPr>
            <p:ph type="sldNum" sz="quarter" idx="12"/>
          </p:nvPr>
        </p:nvSpPr>
        <p:spPr/>
        <p:txBody>
          <a:bodyPr/>
          <a:lstStyle/>
          <a:p>
            <a:fld id="{9D7E10A5-D6BE-49F1-B6B0-3994C46CDFDC}" type="slidenum">
              <a:rPr lang="en-AE" smtClean="0"/>
              <a:pPr/>
              <a:t>24</a:t>
            </a:fld>
            <a:r>
              <a:rPr lang="en-AE"/>
              <a:t> of 29</a:t>
            </a:r>
            <a:endParaRPr lang="en-AE" dirty="0"/>
          </a:p>
        </p:txBody>
      </p:sp>
    </p:spTree>
    <p:extLst>
      <p:ext uri="{BB962C8B-B14F-4D97-AF65-F5344CB8AC3E}">
        <p14:creationId xmlns:p14="http://schemas.microsoft.com/office/powerpoint/2010/main" val="70377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fontScale="92500" lnSpcReduction="20000"/>
          </a:bodyPr>
          <a:lstStyle/>
          <a:p>
            <a:pPr algn="r" rtl="1">
              <a:lnSpc>
                <a:spcPct val="107000"/>
              </a:lnSpc>
              <a:spcAft>
                <a:spcPts val="800"/>
              </a:spcAft>
            </a:pPr>
            <a:r>
              <a:rPr lang="ar-SA" sz="3600" b="1" kern="100" dirty="0">
                <a:solidFill>
                  <a:schemeClr val="accent1"/>
                </a:solidFill>
                <a:effectLst/>
                <a:latin typeface="Times New Roman" panose="02020603050405020304" pitchFamily="18" charset="0"/>
                <a:ea typeface="Calibri" panose="020F0502020204030204" pitchFamily="34" charset="0"/>
              </a:rPr>
              <a:t>تكنولوجيا المعلومات</a:t>
            </a:r>
            <a:endParaRPr lang="ar-SA" sz="3600" b="1"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2. </a:t>
            </a:r>
            <a:r>
              <a:rPr lang="ar-SA" sz="3600" kern="100" dirty="0">
                <a:solidFill>
                  <a:schemeClr val="accent1"/>
                </a:solidFill>
                <a:effectLst/>
                <a:latin typeface="Times New Roman" panose="02020603050405020304" pitchFamily="18" charset="0"/>
                <a:ea typeface="Calibri" panose="020F0502020204030204" pitchFamily="34" charset="0"/>
              </a:rPr>
              <a:t>المكونات</a:t>
            </a:r>
            <a:r>
              <a:rPr lang="ar-SA" sz="3600" kern="100" dirty="0">
                <a:effectLst/>
                <a:latin typeface="Times New Roman" panose="02020603050405020304" pitchFamily="18" charset="0"/>
                <a:ea typeface="Calibri" panose="020F0502020204030204" pitchFamily="34" charset="0"/>
              </a:rPr>
              <a:t>: تتضمن تكنولوجيا المعلومات المكونات المادية مثل الحواسيب والخوادم ومعدات الشبكات والبرمجيات التي تعمل على هذه الأنظمة. إنها أكثر</a:t>
            </a:r>
            <a:r>
              <a:rPr lang="ar-IQ" sz="3600" kern="100" dirty="0">
                <a:effectLst/>
                <a:latin typeface="Times New Roman" panose="02020603050405020304" pitchFamily="18" charset="0"/>
                <a:ea typeface="Calibri" panose="020F0502020204030204" pitchFamily="34" charset="0"/>
              </a:rPr>
              <a:t> اهتماما</a:t>
            </a:r>
            <a:r>
              <a:rPr lang="ar-SA" sz="3600" kern="100" dirty="0">
                <a:effectLst/>
                <a:latin typeface="Times New Roman" panose="02020603050405020304" pitchFamily="18" charset="0"/>
                <a:ea typeface="Calibri" panose="020F0502020204030204" pitchFamily="34" charset="0"/>
              </a:rPr>
              <a:t> </a:t>
            </a:r>
            <a:r>
              <a:rPr lang="ar-IQ" sz="3600" kern="100" dirty="0">
                <a:effectLst/>
                <a:latin typeface="Times New Roman" panose="02020603050405020304" pitchFamily="18" charset="0"/>
                <a:ea typeface="Calibri" panose="020F0502020204030204" pitchFamily="34" charset="0"/>
              </a:rPr>
              <a:t>ب</a:t>
            </a:r>
            <a:r>
              <a:rPr lang="ar-SA" sz="3600" kern="100" dirty="0">
                <a:effectLst/>
                <a:latin typeface="Times New Roman" panose="02020603050405020304" pitchFamily="18" charset="0"/>
                <a:ea typeface="Calibri" panose="020F0502020204030204" pitchFamily="34" charset="0"/>
              </a:rPr>
              <a:t>التكنولوجيا نفسها.</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3. </a:t>
            </a:r>
            <a:r>
              <a:rPr lang="ar-SA" sz="3600" kern="100" dirty="0">
                <a:solidFill>
                  <a:schemeClr val="accent1"/>
                </a:solidFill>
                <a:effectLst/>
                <a:latin typeface="Times New Roman" panose="02020603050405020304" pitchFamily="18" charset="0"/>
                <a:ea typeface="Calibri" panose="020F0502020204030204" pitchFamily="34" charset="0"/>
              </a:rPr>
              <a:t>النطاق</a:t>
            </a:r>
            <a:r>
              <a:rPr lang="ar-SA" sz="3600" kern="100" dirty="0">
                <a:effectLst/>
                <a:latin typeface="Times New Roman" panose="02020603050405020304" pitchFamily="18" charset="0"/>
                <a:ea typeface="Calibri" panose="020F0502020204030204" pitchFamily="34" charset="0"/>
              </a:rPr>
              <a:t>: تكنولوجيا المعلومات أوسع وتغطي مجموعة واسعة من الوظائف ذات الصلة بالتكنولوجيا، بما في ذلك صيانة الأجهزة، وتطوير البرمجيات، وإدارة الشبكات، وأمان تكنولوجيا المعلومات، والدعم التقني.</a:t>
            </a:r>
          </a:p>
        </p:txBody>
      </p:sp>
      <p:sp>
        <p:nvSpPr>
          <p:cNvPr id="6" name="Slide Number Placeholder 5">
            <a:extLst>
              <a:ext uri="{FF2B5EF4-FFF2-40B4-BE49-F238E27FC236}">
                <a16:creationId xmlns:a16="http://schemas.microsoft.com/office/drawing/2014/main" id="{EED3F943-D8DB-2AE2-9DD3-BE0368921E7D}"/>
              </a:ext>
            </a:extLst>
          </p:cNvPr>
          <p:cNvSpPr>
            <a:spLocks noGrp="1"/>
          </p:cNvSpPr>
          <p:nvPr>
            <p:ph type="sldNum" sz="quarter" idx="12"/>
          </p:nvPr>
        </p:nvSpPr>
        <p:spPr/>
        <p:txBody>
          <a:bodyPr/>
          <a:lstStyle/>
          <a:p>
            <a:fld id="{9D7E10A5-D6BE-49F1-B6B0-3994C46CDFDC}" type="slidenum">
              <a:rPr lang="en-AE" smtClean="0"/>
              <a:pPr/>
              <a:t>25</a:t>
            </a:fld>
            <a:r>
              <a:rPr lang="en-AE"/>
              <a:t> of 29</a:t>
            </a:r>
            <a:endParaRPr lang="en-AE" dirty="0"/>
          </a:p>
        </p:txBody>
      </p:sp>
    </p:spTree>
    <p:extLst>
      <p:ext uri="{BB962C8B-B14F-4D97-AF65-F5344CB8AC3E}">
        <p14:creationId xmlns:p14="http://schemas.microsoft.com/office/powerpoint/2010/main" val="464314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fontScale="92500" lnSpcReduction="20000"/>
          </a:bodyPr>
          <a:lstStyle/>
          <a:p>
            <a:pPr algn="r" rtl="1">
              <a:lnSpc>
                <a:spcPct val="107000"/>
              </a:lnSpc>
              <a:spcAft>
                <a:spcPts val="800"/>
              </a:spcAft>
            </a:pPr>
            <a:r>
              <a:rPr lang="ar-SA" sz="3600" b="1" kern="100" dirty="0">
                <a:solidFill>
                  <a:schemeClr val="accent1"/>
                </a:solidFill>
                <a:effectLst/>
                <a:latin typeface="Times New Roman" panose="02020603050405020304" pitchFamily="18" charset="0"/>
                <a:ea typeface="Calibri" panose="020F0502020204030204" pitchFamily="34" charset="0"/>
              </a:rPr>
              <a:t>تكنولوجيا المعلومات</a:t>
            </a:r>
            <a:endParaRPr lang="ar-SA" sz="3600" b="1"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4. </a:t>
            </a:r>
            <a:r>
              <a:rPr lang="ar-SA" sz="3600" kern="100" dirty="0">
                <a:solidFill>
                  <a:schemeClr val="accent1"/>
                </a:solidFill>
                <a:effectLst/>
                <a:latin typeface="Times New Roman" panose="02020603050405020304" pitchFamily="18" charset="0"/>
                <a:ea typeface="Calibri" panose="020F0502020204030204" pitchFamily="34" charset="0"/>
              </a:rPr>
              <a:t>الأدوار</a:t>
            </a:r>
            <a:r>
              <a:rPr lang="ar-SA" sz="3600" kern="100" dirty="0">
                <a:effectLst/>
                <a:latin typeface="Times New Roman" panose="02020603050405020304" pitchFamily="18" charset="0"/>
                <a:ea typeface="Calibri" panose="020F0502020204030204" pitchFamily="34" charset="0"/>
              </a:rPr>
              <a:t>: يعمل محترفو تكنولوجيا المعلومات على مهام مثل إدارة النظام، وتطوير البرمجيات، وإدارة الشبكات، وضمان وظائف وأمان موارد التكنولوجيا.</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5. </a:t>
            </a:r>
            <a:r>
              <a:rPr lang="ar-SA" sz="3600" kern="100" dirty="0">
                <a:solidFill>
                  <a:schemeClr val="accent1"/>
                </a:solidFill>
                <a:effectLst/>
                <a:latin typeface="Times New Roman" panose="02020603050405020304" pitchFamily="18" charset="0"/>
                <a:ea typeface="Calibri" panose="020F0502020204030204" pitchFamily="34" charset="0"/>
              </a:rPr>
              <a:t>التطبيق</a:t>
            </a:r>
            <a:r>
              <a:rPr lang="ar-SA" sz="3600" kern="100" dirty="0">
                <a:effectLst/>
                <a:latin typeface="Times New Roman" panose="02020603050405020304" pitchFamily="18" charset="0"/>
                <a:ea typeface="Calibri" panose="020F0502020204030204" pitchFamily="34" charset="0"/>
              </a:rPr>
              <a:t>: تكنولوجيا المعلومات هي مجال واسع يدعم مجموعة متنوعة من الصناعات والتطبيقات، مثل الأعمال التجارية والرعاية الصحية والترفيه، وغيرها. إنها تركز على تنفيذ وصيانة التكنولوجيا.</a:t>
            </a:r>
          </a:p>
        </p:txBody>
      </p:sp>
      <p:sp>
        <p:nvSpPr>
          <p:cNvPr id="6" name="Slide Number Placeholder 5">
            <a:extLst>
              <a:ext uri="{FF2B5EF4-FFF2-40B4-BE49-F238E27FC236}">
                <a16:creationId xmlns:a16="http://schemas.microsoft.com/office/drawing/2014/main" id="{961E29B8-9462-6C67-0C88-CD16B4AD1AD9}"/>
              </a:ext>
            </a:extLst>
          </p:cNvPr>
          <p:cNvSpPr>
            <a:spLocks noGrp="1"/>
          </p:cNvSpPr>
          <p:nvPr>
            <p:ph type="sldNum" sz="quarter" idx="12"/>
          </p:nvPr>
        </p:nvSpPr>
        <p:spPr/>
        <p:txBody>
          <a:bodyPr/>
          <a:lstStyle/>
          <a:p>
            <a:fld id="{9D7E10A5-D6BE-49F1-B6B0-3994C46CDFDC}" type="slidenum">
              <a:rPr lang="en-AE" smtClean="0"/>
              <a:pPr/>
              <a:t>26</a:t>
            </a:fld>
            <a:r>
              <a:rPr lang="en-AE"/>
              <a:t> of 29</a:t>
            </a:r>
            <a:endParaRPr lang="en-AE" dirty="0"/>
          </a:p>
        </p:txBody>
      </p:sp>
    </p:spTree>
    <p:extLst>
      <p:ext uri="{BB962C8B-B14F-4D97-AF65-F5344CB8AC3E}">
        <p14:creationId xmlns:p14="http://schemas.microsoft.com/office/powerpoint/2010/main" val="142159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fontScale="77500" lnSpcReduction="20000"/>
          </a:bodyPr>
          <a:lstStyle/>
          <a:p>
            <a:pPr algn="r" rtl="1">
              <a:lnSpc>
                <a:spcPct val="107000"/>
              </a:lnSpc>
              <a:spcAft>
                <a:spcPts val="800"/>
              </a:spcAft>
            </a:pPr>
            <a:r>
              <a:rPr lang="ar-SA" sz="3600" b="1" kern="100" dirty="0">
                <a:solidFill>
                  <a:schemeClr val="accent1"/>
                </a:solidFill>
                <a:effectLst/>
                <a:highlight>
                  <a:srgbClr val="FFFF00"/>
                </a:highlight>
                <a:latin typeface="Times New Roman" panose="02020603050405020304" pitchFamily="18" charset="0"/>
                <a:ea typeface="Calibri" panose="020F0502020204030204" pitchFamily="34" charset="0"/>
              </a:rPr>
              <a:t>أنظمة المعلومات </a:t>
            </a:r>
            <a:r>
              <a:rPr lang="en-US" sz="3600" b="1" kern="100" dirty="0">
                <a:solidFill>
                  <a:schemeClr val="accent1"/>
                </a:solidFill>
                <a:highlight>
                  <a:srgbClr val="FFFF00"/>
                </a:highlight>
                <a:latin typeface="Times New Roman" panose="02020603050405020304" pitchFamily="18" charset="0"/>
                <a:ea typeface="Calibri" panose="020F0502020204030204" pitchFamily="34" charset="0"/>
              </a:rPr>
              <a:t>(IS)</a:t>
            </a:r>
            <a:endParaRPr lang="en-US" sz="3600" b="1" kern="100" dirty="0">
              <a:solidFill>
                <a:schemeClr val="accent1"/>
              </a:solidFill>
              <a:effectLst/>
              <a:highlight>
                <a:srgbClr val="FFFF00"/>
              </a:highlight>
              <a:latin typeface="Times New Roman" panose="02020603050405020304" pitchFamily="18" charset="0"/>
              <a:ea typeface="Calibri" panose="020F0502020204030204" pitchFamily="34" charset="0"/>
            </a:endParaRPr>
          </a:p>
          <a:p>
            <a:pPr algn="r" rtl="1">
              <a:lnSpc>
                <a:spcPct val="107000"/>
              </a:lnSpc>
              <a:spcAft>
                <a:spcPts val="800"/>
              </a:spcAft>
            </a:pPr>
            <a:endParaRPr lang="en-US"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1</a:t>
            </a:r>
            <a:r>
              <a:rPr lang="en-US" sz="3600" kern="100" dirty="0">
                <a:effectLst/>
                <a:latin typeface="Times New Roman" panose="02020603050405020304" pitchFamily="18" charset="0"/>
                <a:ea typeface="Calibri" panose="020F0502020204030204" pitchFamily="34" charset="0"/>
              </a:rPr>
              <a:t>. </a:t>
            </a:r>
            <a:r>
              <a:rPr lang="ar-SA" sz="3600" kern="100" dirty="0">
                <a:effectLst/>
                <a:latin typeface="Times New Roman" panose="02020603050405020304" pitchFamily="18" charset="0"/>
                <a:ea typeface="Calibri" panose="020F0502020204030204" pitchFamily="34" charset="0"/>
              </a:rPr>
              <a:t> </a:t>
            </a:r>
            <a:r>
              <a:rPr lang="ar-SA" sz="3600" kern="100" dirty="0">
                <a:solidFill>
                  <a:schemeClr val="accent1"/>
                </a:solidFill>
                <a:effectLst/>
                <a:latin typeface="Times New Roman" panose="02020603050405020304" pitchFamily="18" charset="0"/>
                <a:ea typeface="Calibri" panose="020F0502020204030204" pitchFamily="34" charset="0"/>
              </a:rPr>
              <a:t>التركيز</a:t>
            </a:r>
            <a:r>
              <a:rPr lang="ar-SA" sz="3600" kern="100" dirty="0">
                <a:effectLst/>
                <a:latin typeface="Times New Roman" panose="02020603050405020304" pitchFamily="18" charset="0"/>
                <a:ea typeface="Calibri" panose="020F0502020204030204" pitchFamily="34" charset="0"/>
              </a:rPr>
              <a:t>: أنظمة المعلومات تركز على كيفية استخدام التكنولوجيا لحل مشكلات الأعمال ودعم اتخاذ القرارات. إنها تهتم بالتطبيق الاستراتيجي والعملي للتكنولوجيا في سياق تنظيمي.</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2. </a:t>
            </a:r>
            <a:r>
              <a:rPr lang="ar-SA" sz="3600" kern="100" dirty="0">
                <a:solidFill>
                  <a:schemeClr val="accent1"/>
                </a:solidFill>
                <a:effectLst/>
                <a:latin typeface="Times New Roman" panose="02020603050405020304" pitchFamily="18" charset="0"/>
                <a:ea typeface="Calibri" panose="020F0502020204030204" pitchFamily="34" charset="0"/>
              </a:rPr>
              <a:t>المكونات</a:t>
            </a:r>
            <a:r>
              <a:rPr lang="ar-SA" sz="3600" kern="100" dirty="0">
                <a:effectLst/>
                <a:latin typeface="Times New Roman" panose="02020603050405020304" pitchFamily="18" charset="0"/>
                <a:ea typeface="Calibri" panose="020F0502020204030204" pitchFamily="34" charset="0"/>
              </a:rPr>
              <a:t>: تشمل أنظمة المعلومات التكنولوجيا والأشخاص والعمليات. إنها تجمع بين التكنولوجيا مع البيانات والإجراءات والعوامل البشرية لإدارة ومعالجة المعلومات داخل منظمة.</a:t>
            </a:r>
          </a:p>
        </p:txBody>
      </p:sp>
      <p:sp>
        <p:nvSpPr>
          <p:cNvPr id="6" name="Slide Number Placeholder 5">
            <a:extLst>
              <a:ext uri="{FF2B5EF4-FFF2-40B4-BE49-F238E27FC236}">
                <a16:creationId xmlns:a16="http://schemas.microsoft.com/office/drawing/2014/main" id="{77CEF23E-A10C-BC9E-30BE-9E4A01DF8419}"/>
              </a:ext>
            </a:extLst>
          </p:cNvPr>
          <p:cNvSpPr>
            <a:spLocks noGrp="1"/>
          </p:cNvSpPr>
          <p:nvPr>
            <p:ph type="sldNum" sz="quarter" idx="12"/>
          </p:nvPr>
        </p:nvSpPr>
        <p:spPr/>
        <p:txBody>
          <a:bodyPr/>
          <a:lstStyle/>
          <a:p>
            <a:fld id="{9D7E10A5-D6BE-49F1-B6B0-3994C46CDFDC}" type="slidenum">
              <a:rPr lang="en-AE" smtClean="0"/>
              <a:pPr/>
              <a:t>27</a:t>
            </a:fld>
            <a:r>
              <a:rPr lang="en-AE"/>
              <a:t> of 29</a:t>
            </a:r>
            <a:endParaRPr lang="en-AE" dirty="0"/>
          </a:p>
        </p:txBody>
      </p:sp>
    </p:spTree>
    <p:extLst>
      <p:ext uri="{BB962C8B-B14F-4D97-AF65-F5344CB8AC3E}">
        <p14:creationId xmlns:p14="http://schemas.microsoft.com/office/powerpoint/2010/main" val="2845851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fontScale="77500" lnSpcReduction="20000"/>
          </a:bodyPr>
          <a:lstStyle/>
          <a:p>
            <a:pPr algn="r" rtl="1">
              <a:lnSpc>
                <a:spcPct val="107000"/>
              </a:lnSpc>
              <a:spcAft>
                <a:spcPts val="800"/>
              </a:spcAft>
            </a:pPr>
            <a:r>
              <a:rPr lang="ar-SA" sz="3600" b="1" kern="100" dirty="0">
                <a:solidFill>
                  <a:schemeClr val="accent1"/>
                </a:solidFill>
                <a:effectLst/>
                <a:latin typeface="Times New Roman" panose="02020603050405020304" pitchFamily="18" charset="0"/>
                <a:ea typeface="Calibri" panose="020F0502020204030204" pitchFamily="34" charset="0"/>
              </a:rPr>
              <a:t>أنظمة المعلومات </a:t>
            </a:r>
            <a:r>
              <a:rPr lang="en-US" sz="3600" b="1" kern="100" dirty="0">
                <a:solidFill>
                  <a:schemeClr val="accent1"/>
                </a:solidFill>
                <a:latin typeface="Times New Roman" panose="02020603050405020304" pitchFamily="18" charset="0"/>
                <a:ea typeface="Calibri" panose="020F0502020204030204" pitchFamily="34" charset="0"/>
              </a:rPr>
              <a:t>(IS)</a:t>
            </a:r>
            <a:endParaRPr lang="en-US" sz="3600" b="1" kern="100" dirty="0">
              <a:solidFill>
                <a:schemeClr val="accent1"/>
              </a:solidFill>
              <a:effectLst/>
              <a:latin typeface="Times New Roman" panose="02020603050405020304" pitchFamily="18" charset="0"/>
              <a:ea typeface="Calibri" panose="020F0502020204030204" pitchFamily="34" charset="0"/>
            </a:endParaRPr>
          </a:p>
          <a:p>
            <a:pPr algn="r" rtl="1">
              <a:lnSpc>
                <a:spcPct val="107000"/>
              </a:lnSpc>
              <a:spcAft>
                <a:spcPts val="800"/>
              </a:spcAft>
            </a:pPr>
            <a:endParaRPr lang="en-US"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3. </a:t>
            </a:r>
            <a:r>
              <a:rPr lang="ar-SA" sz="3600" kern="100" dirty="0">
                <a:solidFill>
                  <a:schemeClr val="accent1"/>
                </a:solidFill>
                <a:effectLst/>
                <a:latin typeface="Times New Roman" panose="02020603050405020304" pitchFamily="18" charset="0"/>
                <a:ea typeface="Calibri" panose="020F0502020204030204" pitchFamily="34" charset="0"/>
              </a:rPr>
              <a:t>النطاق</a:t>
            </a:r>
            <a:r>
              <a:rPr lang="ar-SA" sz="3600" kern="100" dirty="0">
                <a:effectLst/>
                <a:latin typeface="Times New Roman" panose="02020603050405020304" pitchFamily="18" charset="0"/>
                <a:ea typeface="Calibri" panose="020F0502020204030204" pitchFamily="34" charset="0"/>
              </a:rPr>
              <a:t>: أنظمة المعلومات أكثر تحديدًا في نطاقها وتتعامل مع تكامل التكنولوجيا والبيانات والأشخاص لتحقيق أهداف تنظيمية. إنها تتعامل مع استخدام التكنولوجيا لدعم عمليات الأعمال واتخاذ القرارات.</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4. </a:t>
            </a:r>
            <a:r>
              <a:rPr lang="ar-SA" sz="3600" kern="100" dirty="0">
                <a:solidFill>
                  <a:schemeClr val="accent1"/>
                </a:solidFill>
                <a:effectLst/>
                <a:latin typeface="Times New Roman" panose="02020603050405020304" pitchFamily="18" charset="0"/>
                <a:ea typeface="Calibri" panose="020F0502020204030204" pitchFamily="34" charset="0"/>
              </a:rPr>
              <a:t>الأدوار</a:t>
            </a:r>
            <a:r>
              <a:rPr lang="ar-SA" sz="3600" kern="100" dirty="0">
                <a:effectLst/>
                <a:latin typeface="Times New Roman" panose="02020603050405020304" pitchFamily="18" charset="0"/>
                <a:ea typeface="Calibri" panose="020F0502020204030204" pitchFamily="34" charset="0"/>
              </a:rPr>
              <a:t>: يعمل محترفو أنظمة المعلومات على مهام تتعلق بتحليل احتياجات الأعمال، وتصميم وتنفيذ الأنظمة، وإدارة قواعد البيانات، وضمان توافق التكنولوجيا مع أهداف التنظيم.</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95942D30-4F6C-5CB0-E962-97BF3B08C7A6}"/>
              </a:ext>
            </a:extLst>
          </p:cNvPr>
          <p:cNvSpPr>
            <a:spLocks noGrp="1"/>
          </p:cNvSpPr>
          <p:nvPr>
            <p:ph type="sldNum" sz="quarter" idx="12"/>
          </p:nvPr>
        </p:nvSpPr>
        <p:spPr/>
        <p:txBody>
          <a:bodyPr/>
          <a:lstStyle/>
          <a:p>
            <a:fld id="{9D7E10A5-D6BE-49F1-B6B0-3994C46CDFDC}" type="slidenum">
              <a:rPr lang="en-AE" smtClean="0"/>
              <a:pPr/>
              <a:t>28</a:t>
            </a:fld>
            <a:r>
              <a:rPr lang="en-AE"/>
              <a:t> of 29</a:t>
            </a:r>
            <a:endParaRPr lang="en-AE" dirty="0"/>
          </a:p>
        </p:txBody>
      </p:sp>
    </p:spTree>
    <p:extLst>
      <p:ext uri="{BB962C8B-B14F-4D97-AF65-F5344CB8AC3E}">
        <p14:creationId xmlns:p14="http://schemas.microsoft.com/office/powerpoint/2010/main" val="410570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fontScale="77500" lnSpcReduction="20000"/>
          </a:bodyPr>
          <a:lstStyle/>
          <a:p>
            <a:pPr algn="r" rtl="1">
              <a:lnSpc>
                <a:spcPct val="107000"/>
              </a:lnSpc>
              <a:spcAft>
                <a:spcPts val="800"/>
              </a:spcAft>
            </a:pPr>
            <a:r>
              <a:rPr lang="ar-SA" sz="3600" b="1" kern="100" dirty="0">
                <a:solidFill>
                  <a:schemeClr val="accent1"/>
                </a:solidFill>
                <a:effectLst/>
                <a:latin typeface="Times New Roman" panose="02020603050405020304" pitchFamily="18" charset="0"/>
                <a:ea typeface="Calibri" panose="020F0502020204030204" pitchFamily="34" charset="0"/>
              </a:rPr>
              <a:t>أنظمة المعلومات </a:t>
            </a:r>
            <a:r>
              <a:rPr lang="en-US" sz="3600" b="1" kern="100" dirty="0">
                <a:solidFill>
                  <a:schemeClr val="accent1"/>
                </a:solidFill>
                <a:latin typeface="Times New Roman" panose="02020603050405020304" pitchFamily="18" charset="0"/>
                <a:ea typeface="Calibri" panose="020F0502020204030204" pitchFamily="34" charset="0"/>
              </a:rPr>
              <a:t>(IS)</a:t>
            </a:r>
            <a:endParaRPr lang="en-US" sz="3600" b="1" kern="100" dirty="0">
              <a:solidFill>
                <a:schemeClr val="accent1"/>
              </a:solidFill>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5. </a:t>
            </a:r>
            <a:r>
              <a:rPr lang="ar-SA" sz="3600" kern="100" dirty="0">
                <a:solidFill>
                  <a:schemeClr val="accent1"/>
                </a:solidFill>
                <a:effectLst/>
                <a:latin typeface="Times New Roman" panose="02020603050405020304" pitchFamily="18" charset="0"/>
                <a:ea typeface="Calibri" panose="020F0502020204030204" pitchFamily="34" charset="0"/>
              </a:rPr>
              <a:t>التطبيق</a:t>
            </a:r>
            <a:r>
              <a:rPr lang="ar-SA" sz="3600" kern="100" dirty="0">
                <a:effectLst/>
                <a:latin typeface="Times New Roman" panose="02020603050405020304" pitchFamily="18" charset="0"/>
                <a:ea typeface="Calibri" panose="020F0502020204030204" pitchFamily="34" charset="0"/>
              </a:rPr>
              <a:t>: تركز أنظمة المعلومات بشكل أكبر على كيفية تطبيق التكنولوجيا لتحسين عمليات الأعمال واتخاذ القرارات المستندة إلى المعلومات. إنها ذات صلة بشكل خاص في مجالات مثل تخطيط موارد المؤسسة </a:t>
            </a:r>
            <a:r>
              <a:rPr lang="en-US" sz="3600" kern="100" dirty="0">
                <a:effectLst/>
                <a:latin typeface="Times New Roman" panose="02020603050405020304" pitchFamily="18" charset="0"/>
                <a:ea typeface="Calibri" panose="020F0502020204030204" pitchFamily="34" charset="0"/>
              </a:rPr>
              <a:t>(ERP)، </a:t>
            </a:r>
            <a:r>
              <a:rPr lang="ar-SA" sz="3600" kern="100" dirty="0">
                <a:effectLst/>
                <a:latin typeface="Times New Roman" panose="02020603050405020304" pitchFamily="18" charset="0"/>
                <a:ea typeface="Calibri" panose="020F0502020204030204" pitchFamily="34" charset="0"/>
              </a:rPr>
              <a:t>وإدارة علاقات العملاء </a:t>
            </a:r>
            <a:r>
              <a:rPr lang="en-US" sz="3600" kern="100" dirty="0">
                <a:effectLst/>
                <a:latin typeface="Times New Roman" panose="02020603050405020304" pitchFamily="18" charset="0"/>
                <a:ea typeface="Calibri" panose="020F0502020204030204" pitchFamily="34" charset="0"/>
              </a:rPr>
              <a:t>(CRM)، </a:t>
            </a:r>
            <a:r>
              <a:rPr lang="ar-SA" sz="3600" kern="100" dirty="0">
                <a:effectLst/>
                <a:latin typeface="Times New Roman" panose="02020603050405020304" pitchFamily="18" charset="0"/>
                <a:ea typeface="Calibri" panose="020F0502020204030204" pitchFamily="34" charset="0"/>
              </a:rPr>
              <a:t>وذكاء الأعمال.</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solidFill>
                  <a:srgbClr val="FF0000"/>
                </a:solidFill>
                <a:effectLst/>
                <a:latin typeface="Times New Roman" panose="02020603050405020304" pitchFamily="18" charset="0"/>
                <a:ea typeface="Calibri" panose="020F0502020204030204" pitchFamily="34" charset="0"/>
              </a:rPr>
              <a:t>باختصار</a:t>
            </a:r>
            <a:r>
              <a:rPr lang="ar-SA" sz="3600" kern="100" dirty="0">
                <a:effectLst/>
                <a:latin typeface="Times New Roman" panose="02020603050405020304" pitchFamily="18" charset="0"/>
                <a:ea typeface="Calibri" panose="020F0502020204030204" pitchFamily="34" charset="0"/>
              </a:rPr>
              <a:t>، تكنولوجيا المعلومات تركز أكثر على التكنولوجيا نفسها وإدارتها، بينما تركز أنظمة المعلومات على كيفية استخدام التكنولوجيا بشكل استراتيجي لدعم أهداف المؤسسة. تعتبر تكنولوجيا المعلومات جزءًا من أنظمة المعلومات، وكليهما ضروري لاستخدام التكنولوجيا بكفاءة وفعالية في الشركات والمؤسسات الحديثة.</a:t>
            </a:r>
          </a:p>
          <a:p>
            <a:pPr algn="r" rtl="1">
              <a:lnSpc>
                <a:spcPct val="107000"/>
              </a:lnSpc>
              <a:spcAft>
                <a:spcPts val="800"/>
              </a:spcAft>
            </a:pPr>
            <a:endParaRPr lang="en-US"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912B4846-0073-9DA0-607D-1DF8B66C4F1E}"/>
              </a:ext>
            </a:extLst>
          </p:cNvPr>
          <p:cNvSpPr>
            <a:spLocks noGrp="1"/>
          </p:cNvSpPr>
          <p:nvPr>
            <p:ph type="sldNum" sz="quarter" idx="12"/>
          </p:nvPr>
        </p:nvSpPr>
        <p:spPr/>
        <p:txBody>
          <a:bodyPr/>
          <a:lstStyle/>
          <a:p>
            <a:fld id="{9D7E10A5-D6BE-49F1-B6B0-3994C46CDFDC}" type="slidenum">
              <a:rPr lang="en-AE" smtClean="0"/>
              <a:pPr/>
              <a:t>29</a:t>
            </a:fld>
            <a:r>
              <a:rPr lang="en-AE"/>
              <a:t> of 29</a:t>
            </a:r>
            <a:endParaRPr lang="en-AE" dirty="0"/>
          </a:p>
        </p:txBody>
      </p:sp>
    </p:spTree>
    <p:extLst>
      <p:ext uri="{BB962C8B-B14F-4D97-AF65-F5344CB8AC3E}">
        <p14:creationId xmlns:p14="http://schemas.microsoft.com/office/powerpoint/2010/main" val="469163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9C10-D761-7ACF-0E34-2BBDA853278F}"/>
              </a:ext>
            </a:extLst>
          </p:cNvPr>
          <p:cNvSpPr>
            <a:spLocks noGrp="1"/>
          </p:cNvSpPr>
          <p:nvPr>
            <p:ph type="title"/>
          </p:nvPr>
        </p:nvSpPr>
        <p:spPr/>
        <p:txBody>
          <a:bodyPr/>
          <a:lstStyle/>
          <a:p>
            <a:r>
              <a:rPr lang="ar-SA" dirty="0"/>
              <a:t>الفصل الأول: مقدمة</a:t>
            </a:r>
            <a:endParaRPr lang="en-AE" dirty="0"/>
          </a:p>
        </p:txBody>
      </p:sp>
      <p:sp>
        <p:nvSpPr>
          <p:cNvPr id="4" name="Content Placeholder 3">
            <a:extLst>
              <a:ext uri="{FF2B5EF4-FFF2-40B4-BE49-F238E27FC236}">
                <a16:creationId xmlns:a16="http://schemas.microsoft.com/office/drawing/2014/main" id="{A782640D-69CF-408F-80FB-E9257F01E712}"/>
              </a:ext>
            </a:extLst>
          </p:cNvPr>
          <p:cNvSpPr>
            <a:spLocks noGrp="1"/>
          </p:cNvSpPr>
          <p:nvPr>
            <p:ph sz="half" idx="2"/>
          </p:nvPr>
        </p:nvSpPr>
        <p:spPr/>
        <p:txBody>
          <a:bodyPr>
            <a:noAutofit/>
          </a:bodyPr>
          <a:lstStyle/>
          <a:p>
            <a:pPr marL="457200" indent="-457200">
              <a:buFont typeface="Wingdings" panose="05000000000000000000" pitchFamily="2" charset="2"/>
              <a:buChar char="q"/>
            </a:pPr>
            <a:r>
              <a:rPr lang="ar-SA" sz="2600" kern="100" dirty="0">
                <a:effectLst/>
                <a:latin typeface="Times New Roman" panose="02020603050405020304" pitchFamily="18" charset="0"/>
                <a:ea typeface="Calibri" panose="020F0502020204030204" pitchFamily="34" charset="0"/>
                <a:cs typeface="+mn-cs"/>
              </a:rPr>
              <a:t>تكنولوجيا المعلومات</a:t>
            </a:r>
            <a:endParaRPr lang="en-US" sz="2600" kern="100" dirty="0">
              <a:effectLst/>
              <a:latin typeface="Times New Roman" panose="02020603050405020304" pitchFamily="18" charset="0"/>
              <a:ea typeface="Calibri" panose="020F0502020204030204" pitchFamily="34" charset="0"/>
              <a:cs typeface="+mn-cs"/>
            </a:endParaRPr>
          </a:p>
          <a:p>
            <a:pPr marL="457200" indent="-457200">
              <a:buFont typeface="Wingdings" panose="05000000000000000000" pitchFamily="2" charset="2"/>
              <a:buChar char="q"/>
            </a:pPr>
            <a:r>
              <a:rPr lang="ar-SA" sz="2600" kern="100" dirty="0">
                <a:effectLst/>
                <a:latin typeface="Times New Roman" panose="02020603050405020304" pitchFamily="18" charset="0"/>
                <a:ea typeface="Calibri" panose="020F0502020204030204" pitchFamily="34" charset="0"/>
                <a:cs typeface="+mn-cs"/>
              </a:rPr>
              <a:t>المكونات الرئيسية لتكنولوجيا المعلومات</a:t>
            </a:r>
            <a:endParaRPr lang="en-US" sz="2600" kern="100" dirty="0">
              <a:effectLst/>
              <a:latin typeface="Times New Roman" panose="02020603050405020304" pitchFamily="18" charset="0"/>
              <a:ea typeface="Calibri" panose="020F0502020204030204" pitchFamily="34" charset="0"/>
              <a:cs typeface="+mn-cs"/>
            </a:endParaRPr>
          </a:p>
          <a:p>
            <a:pPr marL="457200" indent="-457200">
              <a:buFont typeface="Wingdings" panose="05000000000000000000" pitchFamily="2" charset="2"/>
              <a:buChar char="q"/>
            </a:pPr>
            <a:r>
              <a:rPr lang="ar-SA" sz="2600" dirty="0">
                <a:effectLst/>
                <a:ea typeface="Calibri" panose="020F0502020204030204" pitchFamily="34" charset="0"/>
                <a:cs typeface="+mn-cs"/>
              </a:rPr>
              <a:t>تطبيقات تكنولوجيا المعلومات</a:t>
            </a:r>
            <a:endParaRPr lang="en-US" sz="2600" dirty="0">
              <a:effectLst/>
              <a:ea typeface="Calibri" panose="020F0502020204030204" pitchFamily="34" charset="0"/>
              <a:cs typeface="+mn-cs"/>
            </a:endParaRPr>
          </a:p>
          <a:p>
            <a:pPr marL="457200" indent="-457200">
              <a:buFont typeface="Wingdings" panose="05000000000000000000" pitchFamily="2" charset="2"/>
              <a:buChar char="q"/>
            </a:pPr>
            <a:r>
              <a:rPr lang="ar-SA" sz="2600" kern="100" dirty="0">
                <a:effectLst/>
                <a:latin typeface="Times New Roman" panose="02020603050405020304" pitchFamily="18" charset="0"/>
                <a:ea typeface="Calibri" panose="020F0502020204030204" pitchFamily="34" charset="0"/>
                <a:cs typeface="+mn-cs"/>
              </a:rPr>
              <a:t>النظام المعلوماتي</a:t>
            </a:r>
            <a:endParaRPr lang="en-US" sz="2600" kern="100" dirty="0">
              <a:effectLst/>
              <a:latin typeface="Times New Roman" panose="02020603050405020304" pitchFamily="18" charset="0"/>
              <a:ea typeface="Calibri" panose="020F0502020204030204" pitchFamily="34" charset="0"/>
              <a:cs typeface="+mn-cs"/>
            </a:endParaRPr>
          </a:p>
          <a:p>
            <a:pPr marL="457200" indent="-457200">
              <a:buFont typeface="Wingdings" panose="05000000000000000000" pitchFamily="2" charset="2"/>
              <a:buChar char="q"/>
            </a:pPr>
            <a:r>
              <a:rPr lang="ar-SA" sz="2600" dirty="0">
                <a:cs typeface="+mn-cs"/>
              </a:rPr>
              <a:t>المكونات الرئيسية للنظام المعلوماتي</a:t>
            </a:r>
            <a:endParaRPr lang="en-US" sz="2600" dirty="0">
              <a:cs typeface="+mn-cs"/>
            </a:endParaRPr>
          </a:p>
          <a:p>
            <a:pPr marL="457200" indent="-457200">
              <a:buFont typeface="Wingdings" panose="05000000000000000000" pitchFamily="2" charset="2"/>
              <a:buChar char="q"/>
            </a:pPr>
            <a:r>
              <a:rPr lang="ar-SA" sz="2600" dirty="0">
                <a:ea typeface="Calibri" panose="020F0502020204030204" pitchFamily="34" charset="0"/>
                <a:cs typeface="+mn-cs"/>
              </a:rPr>
              <a:t>تطبيقات أنظمة</a:t>
            </a:r>
            <a:r>
              <a:rPr lang="ar-SA" sz="2600" dirty="0">
                <a:effectLst/>
                <a:ea typeface="Calibri" panose="020F0502020204030204" pitchFamily="34" charset="0"/>
                <a:cs typeface="+mn-cs"/>
              </a:rPr>
              <a:t> المعلومات في مجال التعليم </a:t>
            </a:r>
            <a:endParaRPr lang="en-US" sz="2600" dirty="0">
              <a:effectLst/>
              <a:ea typeface="Calibri" panose="020F0502020204030204" pitchFamily="34" charset="0"/>
              <a:cs typeface="+mn-cs"/>
            </a:endParaRPr>
          </a:p>
          <a:p>
            <a:pPr marL="457200" indent="-457200">
              <a:buFont typeface="Wingdings" panose="05000000000000000000" pitchFamily="2" charset="2"/>
              <a:buChar char="q"/>
            </a:pPr>
            <a:r>
              <a:rPr lang="ar-SA" sz="2600" kern="100" dirty="0">
                <a:effectLst/>
                <a:latin typeface="Times New Roman" panose="02020603050405020304" pitchFamily="18" charset="0"/>
                <a:ea typeface="Calibri" panose="020F0502020204030204" pitchFamily="34" charset="0"/>
                <a:cs typeface="+mn-cs"/>
              </a:rPr>
              <a:t>آلية عمل أنظمة إدارة التعلم</a:t>
            </a:r>
            <a:endParaRPr lang="en-US" sz="2600" kern="100" dirty="0">
              <a:effectLst/>
              <a:latin typeface="Times New Roman" panose="02020603050405020304" pitchFamily="18" charset="0"/>
              <a:ea typeface="Calibri" panose="020F0502020204030204" pitchFamily="34" charset="0"/>
              <a:cs typeface="+mn-cs"/>
            </a:endParaRPr>
          </a:p>
          <a:p>
            <a:pPr marL="457200" indent="-457200">
              <a:buFont typeface="Wingdings" panose="05000000000000000000" pitchFamily="2" charset="2"/>
              <a:buChar char="q"/>
            </a:pPr>
            <a:r>
              <a:rPr lang="ar-SA" sz="2600" dirty="0">
                <a:cs typeface="+mn-cs"/>
              </a:rPr>
              <a:t>مقارنة بين تكنولوجيا المعلومات</a:t>
            </a:r>
            <a:r>
              <a:rPr lang="en-AE" sz="2600" dirty="0">
                <a:cs typeface="+mn-cs"/>
              </a:rPr>
              <a:t> (IT) </a:t>
            </a:r>
            <a:r>
              <a:rPr lang="ar-SA" sz="2600" dirty="0">
                <a:cs typeface="+mn-cs"/>
              </a:rPr>
              <a:t>وأنظمة المعلومات</a:t>
            </a:r>
            <a:r>
              <a:rPr lang="en-AE" sz="2600" dirty="0">
                <a:cs typeface="+mn-cs"/>
              </a:rPr>
              <a:t> (IS) </a:t>
            </a:r>
            <a:endParaRPr lang="en-US" sz="2600" kern="100" dirty="0">
              <a:latin typeface="Times New Roman" panose="02020603050405020304" pitchFamily="18" charset="0"/>
              <a:ea typeface="Calibri" panose="020F0502020204030204" pitchFamily="34" charset="0"/>
              <a:cs typeface="+mn-cs"/>
            </a:endParaRPr>
          </a:p>
          <a:p>
            <a:pPr marL="457200" indent="-457200">
              <a:buFont typeface="Wingdings" panose="05000000000000000000" pitchFamily="2" charset="2"/>
              <a:buChar char="q"/>
            </a:pPr>
            <a:endParaRPr lang="en-AE" sz="2600" dirty="0">
              <a:cs typeface="+mn-cs"/>
            </a:endParaRPr>
          </a:p>
        </p:txBody>
      </p:sp>
      <p:pic>
        <p:nvPicPr>
          <p:cNvPr id="8194" name="Picture 2" descr="Differences between Information Technology (IT) and Information System (IS)  - YouTube">
            <a:extLst>
              <a:ext uri="{FF2B5EF4-FFF2-40B4-BE49-F238E27FC236}">
                <a16:creationId xmlns:a16="http://schemas.microsoft.com/office/drawing/2014/main" id="{F6AB08AA-D023-2EFB-5BEA-806924265FB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95597" y="2448560"/>
            <a:ext cx="5606142" cy="31394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E900D41-BC09-1696-AD84-F5C3E528D8D6}"/>
              </a:ext>
            </a:extLst>
          </p:cNvPr>
          <p:cNvSpPr>
            <a:spLocks noGrp="1"/>
          </p:cNvSpPr>
          <p:nvPr>
            <p:ph type="sldNum" sz="quarter" idx="12"/>
          </p:nvPr>
        </p:nvSpPr>
        <p:spPr/>
        <p:txBody>
          <a:bodyPr/>
          <a:lstStyle/>
          <a:p>
            <a:fld id="{24E1593F-C6A5-48D7-8322-BC8526C86B25}" type="slidenum">
              <a:rPr lang="en-AE" smtClean="0"/>
              <a:pPr/>
              <a:t>3</a:t>
            </a:fld>
            <a:r>
              <a:rPr lang="en-AE"/>
              <a:t> of 29</a:t>
            </a:r>
            <a:endParaRPr lang="en-AE" dirty="0"/>
          </a:p>
        </p:txBody>
      </p:sp>
    </p:spTree>
    <p:extLst>
      <p:ext uri="{BB962C8B-B14F-4D97-AF65-F5344CB8AC3E}">
        <p14:creationId xmlns:p14="http://schemas.microsoft.com/office/powerpoint/2010/main" val="88099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0190-ECA3-2439-1A16-A8936C8E93F4}"/>
              </a:ext>
            </a:extLst>
          </p:cNvPr>
          <p:cNvSpPr>
            <a:spLocks noGrp="1"/>
          </p:cNvSpPr>
          <p:nvPr>
            <p:ph type="title"/>
          </p:nvPr>
        </p:nvSpPr>
        <p:spPr>
          <a:xfrm>
            <a:off x="838200" y="365125"/>
            <a:ext cx="10515600" cy="1325563"/>
          </a:xfrm>
        </p:spPr>
        <p:txBody>
          <a:bodyPr/>
          <a:lstStyle/>
          <a:p>
            <a:pPr algn="ctr"/>
            <a:r>
              <a:rPr lang="ar-SA" sz="4400" kern="100" dirty="0">
                <a:solidFill>
                  <a:srgbClr val="FF0000"/>
                </a:solidFill>
                <a:effectLst/>
                <a:latin typeface="Times New Roman" panose="02020603050405020304" pitchFamily="18" charset="0"/>
                <a:ea typeface="Calibri" panose="020F0502020204030204" pitchFamily="34" charset="0"/>
              </a:rPr>
              <a:t>تكنولوجيا المعلومات</a:t>
            </a:r>
            <a:endParaRPr lang="en-AE" dirty="0">
              <a:solidFill>
                <a:srgbClr val="FF0000"/>
              </a:solidFill>
            </a:endParaRPr>
          </a:p>
        </p:txBody>
      </p:sp>
      <p:sp>
        <p:nvSpPr>
          <p:cNvPr id="3" name="Content Placeholder 2">
            <a:extLst>
              <a:ext uri="{FF2B5EF4-FFF2-40B4-BE49-F238E27FC236}">
                <a16:creationId xmlns:a16="http://schemas.microsoft.com/office/drawing/2014/main" id="{5BCE50D8-7D2A-3A1F-A9AC-02ABCF8B1A34}"/>
              </a:ext>
            </a:extLst>
          </p:cNvPr>
          <p:cNvSpPr>
            <a:spLocks noGrp="1"/>
          </p:cNvSpPr>
          <p:nvPr>
            <p:ph idx="1"/>
          </p:nvPr>
        </p:nvSpPr>
        <p:spPr/>
        <p:txBody>
          <a:bodyPr>
            <a:normAutofit lnSpcReduction="10000"/>
          </a:bodyPr>
          <a:lstStyle/>
          <a:p>
            <a:pPr marL="0" indent="0">
              <a:buNone/>
            </a:pPr>
            <a:r>
              <a:rPr lang="ar-SA" sz="4800" kern="100" dirty="0">
                <a:effectLst/>
                <a:latin typeface="Times New Roman" panose="02020603050405020304" pitchFamily="18" charset="0"/>
                <a:ea typeface="Calibri" panose="020F0502020204030204" pitchFamily="34" charset="0"/>
              </a:rPr>
              <a:t>تكنولوجيا المعلومات</a:t>
            </a:r>
            <a:r>
              <a:rPr lang="en-AE" sz="4800" kern="100" dirty="0">
                <a:effectLst/>
                <a:latin typeface="Times New Roman" panose="02020603050405020304" pitchFamily="18" charset="0"/>
                <a:ea typeface="Calibri" panose="020F0502020204030204" pitchFamily="34" charset="0"/>
              </a:rPr>
              <a:t> (IT) </a:t>
            </a:r>
            <a:r>
              <a:rPr lang="ar-SA" sz="4800" kern="100" dirty="0">
                <a:effectLst/>
                <a:latin typeface="Times New Roman" panose="02020603050405020304" pitchFamily="18" charset="0"/>
                <a:ea typeface="Calibri" panose="020F0502020204030204" pitchFamily="34" charset="0"/>
              </a:rPr>
              <a:t>هي مجال واسع ومتعدد الجوانب يشمل استخدام الحواسيب والبرمجيات والشبكات والتكنولوجيا الأخرى لتخزين واسترجاع ونقل وتلاعب البيانات. </a:t>
            </a:r>
            <a:r>
              <a:rPr lang="ar-SA" sz="4800" kern="100">
                <a:effectLst/>
                <a:latin typeface="Times New Roman" panose="02020603050405020304" pitchFamily="18" charset="0"/>
                <a:ea typeface="Calibri" panose="020F0502020204030204" pitchFamily="34" charset="0"/>
              </a:rPr>
              <a:t>إنها تتضمن </a:t>
            </a:r>
            <a:r>
              <a:rPr lang="ar-SA" sz="4800" kern="100" dirty="0">
                <a:effectLst/>
                <a:latin typeface="Times New Roman" panose="02020603050405020304" pitchFamily="18" charset="0"/>
                <a:ea typeface="Calibri" panose="020F0502020204030204" pitchFamily="34" charset="0"/>
              </a:rPr>
              <a:t>استخدام تقنيات وأنظمة متنوعة لإدارة ومعالجة المعلومات بأشكال متنوعة، بما في ذلك النصوص والأرقام والصور ووسائط متعددة</a:t>
            </a:r>
            <a:r>
              <a:rPr lang="en-AE" sz="4800" kern="100" dirty="0">
                <a:effectLst/>
                <a:latin typeface="Times New Roman" panose="02020603050405020304" pitchFamily="18" charset="0"/>
                <a:ea typeface="Calibri" panose="020F0502020204030204" pitchFamily="34" charset="0"/>
              </a:rPr>
              <a:t>.</a:t>
            </a:r>
          </a:p>
          <a:p>
            <a:pPr marL="0" indent="0">
              <a:buNone/>
            </a:pPr>
            <a:endParaRPr lang="en-AE" dirty="0"/>
          </a:p>
        </p:txBody>
      </p:sp>
      <p:sp>
        <p:nvSpPr>
          <p:cNvPr id="6" name="Slide Number Placeholder 5">
            <a:extLst>
              <a:ext uri="{FF2B5EF4-FFF2-40B4-BE49-F238E27FC236}">
                <a16:creationId xmlns:a16="http://schemas.microsoft.com/office/drawing/2014/main" id="{229EBA75-92D9-C860-0F12-5344CDAF2B35}"/>
              </a:ext>
            </a:extLst>
          </p:cNvPr>
          <p:cNvSpPr>
            <a:spLocks noGrp="1"/>
          </p:cNvSpPr>
          <p:nvPr>
            <p:ph type="sldNum" sz="quarter" idx="12"/>
          </p:nvPr>
        </p:nvSpPr>
        <p:spPr/>
        <p:txBody>
          <a:bodyPr/>
          <a:lstStyle/>
          <a:p>
            <a:fld id="{9D7E10A5-D6BE-49F1-B6B0-3994C46CDFDC}" type="slidenum">
              <a:rPr lang="en-AE" smtClean="0"/>
              <a:pPr/>
              <a:t>4</a:t>
            </a:fld>
            <a:r>
              <a:rPr lang="en-AE"/>
              <a:t> of 29</a:t>
            </a:r>
            <a:endParaRPr lang="en-AE" dirty="0"/>
          </a:p>
        </p:txBody>
      </p:sp>
    </p:spTree>
    <p:extLst>
      <p:ext uri="{BB962C8B-B14F-4D97-AF65-F5344CB8AC3E}">
        <p14:creationId xmlns:p14="http://schemas.microsoft.com/office/powerpoint/2010/main" val="162013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p:txBody>
          <a:bodyPr>
            <a:normAutofit/>
          </a:bodyPr>
          <a:lstStyle/>
          <a:p>
            <a:pPr algn="ctr"/>
            <a:r>
              <a:rPr lang="ar-SA" sz="4800" dirty="0">
                <a:solidFill>
                  <a:srgbClr val="FF0000"/>
                </a:solidFill>
                <a:effectLst/>
                <a:ea typeface="Calibri" panose="020F0502020204030204" pitchFamily="34" charset="0"/>
                <a:cs typeface="Times New Roman" panose="02020603050405020304" pitchFamily="18" charset="0"/>
              </a:rPr>
              <a:t>المكونات الرئيسية لتكنولوجيا المعلومات</a:t>
            </a:r>
            <a:endParaRPr lang="en-AE" sz="9600" dirty="0">
              <a:solidFill>
                <a:srgbClr val="FF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p:txBody>
          <a:bodyPr/>
          <a:lstStyle/>
          <a:p>
            <a:pPr marL="0" indent="0">
              <a:buNone/>
            </a:pPr>
            <a:r>
              <a:rPr lang="ar-SA" sz="3200" kern="100" dirty="0">
                <a:effectLst/>
                <a:latin typeface="Times New Roman" panose="02020603050405020304" pitchFamily="18" charset="0"/>
                <a:ea typeface="Calibri" panose="020F0502020204030204" pitchFamily="34" charset="0"/>
              </a:rPr>
              <a:t>المكونات الرئيسية لتكنولوجيا المعلومات تتضمن</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sz="3200" kern="100" dirty="0">
                <a:solidFill>
                  <a:schemeClr val="accent5">
                    <a:lumMod val="75000"/>
                  </a:schemeClr>
                </a:solidFill>
                <a:effectLst/>
                <a:latin typeface="Times New Roman" panose="02020603050405020304" pitchFamily="18" charset="0"/>
                <a:ea typeface="Calibri" panose="020F0502020204030204" pitchFamily="34" charset="0"/>
              </a:rPr>
              <a:t>الأجهزة</a:t>
            </a:r>
            <a:r>
              <a:rPr lang="ar-SA" sz="3200" kern="100" dirty="0">
                <a:effectLst/>
                <a:latin typeface="Times New Roman" panose="02020603050405020304" pitchFamily="18" charset="0"/>
                <a:ea typeface="Calibri" panose="020F0502020204030204" pitchFamily="34" charset="0"/>
              </a:rPr>
              <a:t>: وتشمل هذه المكونات الصلبة لتكنولوجيا المعلومات، مثل الحواسيب والخوادم وأجهزة التخزين ومعدات الشبكات</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endParaRPr lang="ar-SA" sz="32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200" kern="100" dirty="0">
                <a:solidFill>
                  <a:schemeClr val="accent5">
                    <a:lumMod val="75000"/>
                  </a:schemeClr>
                </a:solidFill>
                <a:latin typeface="Times New Roman" panose="02020603050405020304" pitchFamily="18" charset="0"/>
                <a:ea typeface="Calibri" panose="020F0502020204030204" pitchFamily="34" charset="0"/>
              </a:rPr>
              <a:t>البرمجيات</a:t>
            </a:r>
            <a:r>
              <a:rPr lang="ar-SA" sz="3200" kern="100" dirty="0">
                <a:effectLst/>
                <a:latin typeface="Times New Roman" panose="02020603050405020304" pitchFamily="18" charset="0"/>
                <a:ea typeface="Calibri" panose="020F0502020204030204" pitchFamily="34" charset="0"/>
              </a:rPr>
              <a:t>: تتضمن تكنولوجيا المعلومات تطوير واستخدام تطبيقات البرمجيات وأنظمة التشغيل لأغراض متنوعة، بما في ذلك معالجة النصوص وتحليل البيانات وتصفح الويب</a:t>
            </a:r>
            <a:r>
              <a:rPr lang="en-AE" sz="3200" kern="100" dirty="0">
                <a:effectLst/>
                <a:latin typeface="Times New Roman" panose="02020603050405020304" pitchFamily="18" charset="0"/>
                <a:ea typeface="Calibri" panose="020F0502020204030204" pitchFamily="34" charset="0"/>
              </a:rPr>
              <a:t>.</a:t>
            </a:r>
          </a:p>
          <a:p>
            <a:pPr marL="0" indent="0">
              <a:buNone/>
            </a:pPr>
            <a:endParaRPr lang="en-AE" dirty="0"/>
          </a:p>
        </p:txBody>
      </p:sp>
      <p:sp>
        <p:nvSpPr>
          <p:cNvPr id="6" name="Slide Number Placeholder 5">
            <a:extLst>
              <a:ext uri="{FF2B5EF4-FFF2-40B4-BE49-F238E27FC236}">
                <a16:creationId xmlns:a16="http://schemas.microsoft.com/office/drawing/2014/main" id="{CFA63959-C302-A117-373E-78BD25CF70E7}"/>
              </a:ext>
            </a:extLst>
          </p:cNvPr>
          <p:cNvSpPr>
            <a:spLocks noGrp="1"/>
          </p:cNvSpPr>
          <p:nvPr>
            <p:ph type="sldNum" sz="quarter" idx="12"/>
          </p:nvPr>
        </p:nvSpPr>
        <p:spPr/>
        <p:txBody>
          <a:bodyPr/>
          <a:lstStyle/>
          <a:p>
            <a:fld id="{9D7E10A5-D6BE-49F1-B6B0-3994C46CDFDC}" type="slidenum">
              <a:rPr lang="en-AE" smtClean="0"/>
              <a:pPr/>
              <a:t>5</a:t>
            </a:fld>
            <a:r>
              <a:rPr lang="en-AE"/>
              <a:t> of 29</a:t>
            </a:r>
            <a:endParaRPr lang="en-AE" dirty="0"/>
          </a:p>
        </p:txBody>
      </p:sp>
    </p:spTree>
    <p:extLst>
      <p:ext uri="{BB962C8B-B14F-4D97-AF65-F5344CB8AC3E}">
        <p14:creationId xmlns:p14="http://schemas.microsoft.com/office/powerpoint/2010/main" val="295881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p:txBody>
          <a:bodyPr>
            <a:normAutofit/>
          </a:bodyPr>
          <a:lstStyle/>
          <a:p>
            <a:pPr algn="ctr"/>
            <a:r>
              <a:rPr lang="ar-SA" sz="4800" dirty="0">
                <a:solidFill>
                  <a:srgbClr val="FF0000"/>
                </a:solidFill>
                <a:effectLst/>
                <a:ea typeface="Calibri" panose="020F0502020204030204" pitchFamily="34" charset="0"/>
                <a:cs typeface="Times New Roman" panose="02020603050405020304" pitchFamily="18" charset="0"/>
              </a:rPr>
              <a:t>المكونات الرئيسية لتكنولوجيا المعلومات</a:t>
            </a:r>
            <a:endParaRPr lang="en-AE" sz="9600" dirty="0">
              <a:solidFill>
                <a:srgbClr val="FF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p:txBody>
          <a:bodyPr/>
          <a:lstStyle/>
          <a:p>
            <a:pPr marL="0" indent="0">
              <a:buNone/>
            </a:pPr>
            <a:r>
              <a:rPr lang="ar-SA" sz="3200" kern="100" dirty="0">
                <a:effectLst/>
                <a:latin typeface="Times New Roman" panose="02020603050405020304" pitchFamily="18" charset="0"/>
                <a:ea typeface="Calibri" panose="020F0502020204030204" pitchFamily="34" charset="0"/>
              </a:rPr>
              <a:t>المكونات الرئيسية لتكنولوجيا المعلومات تتضمن</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sz="3200" kern="100" dirty="0">
                <a:solidFill>
                  <a:schemeClr val="accent5">
                    <a:lumMod val="75000"/>
                  </a:schemeClr>
                </a:solidFill>
                <a:effectLst/>
                <a:latin typeface="Times New Roman" panose="02020603050405020304" pitchFamily="18" charset="0"/>
                <a:ea typeface="Calibri" panose="020F0502020204030204" pitchFamily="34" charset="0"/>
              </a:rPr>
              <a:t>الشبكات</a:t>
            </a:r>
            <a:r>
              <a:rPr lang="ar-SA" sz="3200" kern="100" dirty="0">
                <a:effectLst/>
                <a:latin typeface="Times New Roman" panose="02020603050405020304" pitchFamily="18" charset="0"/>
                <a:ea typeface="Calibri" panose="020F0502020204030204" pitchFamily="34" charset="0"/>
              </a:rPr>
              <a:t>: تعتمد تكنولوجيا المعلومات على الشبكات لربط الحواسيب والأجهزة الأخرى، مما يتيح لها التواصل ومشاركة البيانات. وهذا يتضمن كل من الشبكات المحلية</a:t>
            </a:r>
            <a:r>
              <a:rPr lang="en-AE" sz="3200" kern="100" dirty="0">
                <a:effectLst/>
                <a:latin typeface="Times New Roman" panose="02020603050405020304" pitchFamily="18" charset="0"/>
                <a:ea typeface="Calibri" panose="020F0502020204030204" pitchFamily="34" charset="0"/>
              </a:rPr>
              <a:t> (LANs) </a:t>
            </a:r>
            <a:r>
              <a:rPr lang="ar-SA" sz="3200" kern="100" dirty="0">
                <a:effectLst/>
                <a:latin typeface="Times New Roman" panose="02020603050405020304" pitchFamily="18" charset="0"/>
                <a:ea typeface="Calibri" panose="020F0502020204030204" pitchFamily="34" charset="0"/>
              </a:rPr>
              <a:t>والشبكات الواسعة</a:t>
            </a:r>
            <a:r>
              <a:rPr lang="en-AE" sz="3200" kern="100" dirty="0">
                <a:effectLst/>
                <a:latin typeface="Times New Roman" panose="02020603050405020304" pitchFamily="18" charset="0"/>
                <a:ea typeface="Calibri" panose="020F0502020204030204" pitchFamily="34" charset="0"/>
              </a:rPr>
              <a:t> (WANs)  </a:t>
            </a:r>
            <a:r>
              <a:rPr lang="ar-SA" sz="3200" kern="100" dirty="0">
                <a:effectLst/>
                <a:latin typeface="Times New Roman" panose="02020603050405020304" pitchFamily="18" charset="0"/>
                <a:ea typeface="Calibri" panose="020F0502020204030204" pitchFamily="34" charset="0"/>
              </a:rPr>
              <a:t> </a:t>
            </a:r>
          </a:p>
          <a:p>
            <a:pPr algn="r" rtl="1">
              <a:lnSpc>
                <a:spcPct val="107000"/>
              </a:lnSpc>
              <a:spcAft>
                <a:spcPts val="800"/>
              </a:spcAft>
            </a:pPr>
            <a:endParaRPr lang="ar-SA" sz="32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200" kern="100" dirty="0">
                <a:solidFill>
                  <a:schemeClr val="accent5">
                    <a:lumMod val="75000"/>
                  </a:schemeClr>
                </a:solidFill>
                <a:effectLst/>
                <a:latin typeface="Times New Roman" panose="02020603050405020304" pitchFamily="18" charset="0"/>
                <a:ea typeface="Calibri" panose="020F0502020204030204" pitchFamily="34" charset="0"/>
              </a:rPr>
              <a:t>قواعد البيانات</a:t>
            </a:r>
            <a:r>
              <a:rPr lang="ar-SA" sz="3200" kern="100" dirty="0">
                <a:effectLst/>
                <a:latin typeface="Times New Roman" panose="02020603050405020304" pitchFamily="18" charset="0"/>
                <a:ea typeface="Calibri" panose="020F0502020204030204" pitchFamily="34" charset="0"/>
              </a:rPr>
              <a:t>: تُستخدم قواعد البيانات لتخزين وإدارة حجم كبير من البيانات بكفاءة. وهذا أمر حاسم للشركات والمؤسسات لتخزين واسترجاع المعلومات</a:t>
            </a:r>
            <a:r>
              <a:rPr lang="en-AE" sz="3200" kern="100" dirty="0">
                <a:effectLst/>
                <a:latin typeface="Times New Roman" panose="02020603050405020304" pitchFamily="18" charset="0"/>
                <a:ea typeface="Calibri" panose="020F0502020204030204" pitchFamily="34" charset="0"/>
              </a:rPr>
              <a:t>.</a:t>
            </a:r>
          </a:p>
          <a:p>
            <a:pPr marL="0" indent="0">
              <a:buNone/>
            </a:pPr>
            <a:endParaRPr lang="en-AE" dirty="0"/>
          </a:p>
        </p:txBody>
      </p:sp>
      <p:sp>
        <p:nvSpPr>
          <p:cNvPr id="6" name="Slide Number Placeholder 5">
            <a:extLst>
              <a:ext uri="{FF2B5EF4-FFF2-40B4-BE49-F238E27FC236}">
                <a16:creationId xmlns:a16="http://schemas.microsoft.com/office/drawing/2014/main" id="{A71F98E9-6C51-4D85-0E3C-128003C8ED09}"/>
              </a:ext>
            </a:extLst>
          </p:cNvPr>
          <p:cNvSpPr>
            <a:spLocks noGrp="1"/>
          </p:cNvSpPr>
          <p:nvPr>
            <p:ph type="sldNum" sz="quarter" idx="12"/>
          </p:nvPr>
        </p:nvSpPr>
        <p:spPr/>
        <p:txBody>
          <a:bodyPr/>
          <a:lstStyle/>
          <a:p>
            <a:fld id="{9D7E10A5-D6BE-49F1-B6B0-3994C46CDFDC}" type="slidenum">
              <a:rPr lang="en-AE" smtClean="0"/>
              <a:pPr/>
              <a:t>6</a:t>
            </a:fld>
            <a:r>
              <a:rPr lang="en-AE"/>
              <a:t> of 29</a:t>
            </a:r>
            <a:endParaRPr lang="en-AE" dirty="0"/>
          </a:p>
        </p:txBody>
      </p:sp>
    </p:spTree>
    <p:extLst>
      <p:ext uri="{BB962C8B-B14F-4D97-AF65-F5344CB8AC3E}">
        <p14:creationId xmlns:p14="http://schemas.microsoft.com/office/powerpoint/2010/main" val="272345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p:txBody>
          <a:bodyPr>
            <a:normAutofit/>
          </a:bodyPr>
          <a:lstStyle/>
          <a:p>
            <a:pPr algn="ctr"/>
            <a:r>
              <a:rPr lang="ar-SA" sz="4800" dirty="0">
                <a:solidFill>
                  <a:srgbClr val="FF0000"/>
                </a:solidFill>
                <a:effectLst/>
                <a:ea typeface="Calibri" panose="020F0502020204030204" pitchFamily="34" charset="0"/>
                <a:cs typeface="Times New Roman" panose="02020603050405020304" pitchFamily="18" charset="0"/>
              </a:rPr>
              <a:t>المكونات الرئيسية لتكنولوجيا المعلومات</a:t>
            </a:r>
            <a:endParaRPr lang="en-AE" sz="9600" dirty="0">
              <a:solidFill>
                <a:srgbClr val="FF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p:txBody>
          <a:bodyPr>
            <a:normAutofit lnSpcReduction="10000"/>
          </a:bodyPr>
          <a:lstStyle/>
          <a:p>
            <a:pPr marL="0" indent="0">
              <a:buNone/>
            </a:pPr>
            <a:r>
              <a:rPr lang="ar-SA" sz="3200" kern="100" dirty="0">
                <a:effectLst/>
                <a:latin typeface="Times New Roman" panose="02020603050405020304" pitchFamily="18" charset="0"/>
                <a:ea typeface="Calibri" panose="020F0502020204030204" pitchFamily="34" charset="0"/>
              </a:rPr>
              <a:t>المكونات الرئيسية لتكنولوجيا المعلومات تتضمن</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أمان المعلومات: </a:t>
            </a:r>
            <a:r>
              <a:rPr lang="ar-SA" kern="100" dirty="0">
                <a:effectLst/>
                <a:latin typeface="Times New Roman" panose="02020603050405020304" pitchFamily="18" charset="0"/>
                <a:ea typeface="Calibri" panose="020F0502020204030204" pitchFamily="34" charset="0"/>
              </a:rPr>
              <a:t>مع الاعتماد المتزايد على التكنولوجيا، تشمل تكنولوجيا المعلومات أيضًا تدابير لحماية البيانات والأنظمة من الوصول غير المصرح به والهجمات الإلكترونية وانتهاكات البيانات.</a:t>
            </a:r>
          </a:p>
          <a:p>
            <a:pPr algn="r" rtl="1">
              <a:lnSpc>
                <a:spcPct val="107000"/>
              </a:lnSpc>
              <a:spcAft>
                <a:spcPts val="800"/>
              </a:spcAft>
            </a:pPr>
            <a:endParaRPr lang="ar-SA" kern="100" dirty="0">
              <a:solidFill>
                <a:schemeClr val="accent5">
                  <a:lumMod val="75000"/>
                </a:schemeClr>
              </a:solidFill>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الحوسبة السحابية: </a:t>
            </a:r>
            <a:r>
              <a:rPr lang="ar-SA" kern="100" dirty="0">
                <a:effectLst/>
                <a:latin typeface="Times New Roman" panose="02020603050405020304" pitchFamily="18" charset="0"/>
                <a:ea typeface="Calibri" panose="020F0502020204030204" pitchFamily="34" charset="0"/>
              </a:rPr>
              <a:t>تشمل الحوسبة السحابية استخدام </a:t>
            </a:r>
            <a:r>
              <a:rPr lang="ar-SA" kern="100" dirty="0">
                <a:solidFill>
                  <a:srgbClr val="FF0000"/>
                </a:solidFill>
                <a:effectLst/>
                <a:latin typeface="Times New Roman" panose="02020603050405020304" pitchFamily="18" charset="0"/>
                <a:ea typeface="Calibri" panose="020F0502020204030204" pitchFamily="34" charset="0"/>
              </a:rPr>
              <a:t>الخوادم البعيدة </a:t>
            </a:r>
            <a:r>
              <a:rPr lang="ar-SA" kern="100" dirty="0">
                <a:effectLst/>
                <a:latin typeface="Times New Roman" panose="02020603050405020304" pitchFamily="18" charset="0"/>
                <a:ea typeface="Calibri" panose="020F0502020204030204" pitchFamily="34" charset="0"/>
              </a:rPr>
              <a:t>والشبكات لتخزين وإدارة ومعالجة البيانات والتطبيقات، والتي أصبحت جزءًا مهمًا من بنية تكنولوجيا المعلومات الحديثة.</a:t>
            </a:r>
          </a:p>
          <a:p>
            <a:pPr marL="0" indent="0">
              <a:buNone/>
            </a:pPr>
            <a:endParaRPr lang="en-AE" dirty="0"/>
          </a:p>
        </p:txBody>
      </p:sp>
      <p:sp>
        <p:nvSpPr>
          <p:cNvPr id="6" name="Slide Number Placeholder 5">
            <a:extLst>
              <a:ext uri="{FF2B5EF4-FFF2-40B4-BE49-F238E27FC236}">
                <a16:creationId xmlns:a16="http://schemas.microsoft.com/office/drawing/2014/main" id="{5E16CA9A-B157-FA55-44F1-220246B3AA8D}"/>
              </a:ext>
            </a:extLst>
          </p:cNvPr>
          <p:cNvSpPr>
            <a:spLocks noGrp="1"/>
          </p:cNvSpPr>
          <p:nvPr>
            <p:ph type="sldNum" sz="quarter" idx="12"/>
          </p:nvPr>
        </p:nvSpPr>
        <p:spPr/>
        <p:txBody>
          <a:bodyPr/>
          <a:lstStyle/>
          <a:p>
            <a:fld id="{9D7E10A5-D6BE-49F1-B6B0-3994C46CDFDC}" type="slidenum">
              <a:rPr lang="en-AE" smtClean="0"/>
              <a:pPr/>
              <a:t>7</a:t>
            </a:fld>
            <a:r>
              <a:rPr lang="en-AE"/>
              <a:t> of 29</a:t>
            </a:r>
            <a:endParaRPr lang="en-AE" dirty="0"/>
          </a:p>
        </p:txBody>
      </p:sp>
    </p:spTree>
    <p:extLst>
      <p:ext uri="{BB962C8B-B14F-4D97-AF65-F5344CB8AC3E}">
        <p14:creationId xmlns:p14="http://schemas.microsoft.com/office/powerpoint/2010/main" val="276462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p:txBody>
          <a:bodyPr>
            <a:normAutofit/>
          </a:bodyPr>
          <a:lstStyle/>
          <a:p>
            <a:pPr algn="ctr"/>
            <a:r>
              <a:rPr lang="ar-SA" sz="4800" dirty="0">
                <a:solidFill>
                  <a:srgbClr val="FF0000"/>
                </a:solidFill>
                <a:effectLst/>
                <a:ea typeface="Calibri" panose="020F0502020204030204" pitchFamily="34" charset="0"/>
                <a:cs typeface="Times New Roman" panose="02020603050405020304" pitchFamily="18" charset="0"/>
              </a:rPr>
              <a:t>المكونات الرئيسية لتكنولوجيا المعلومات</a:t>
            </a:r>
            <a:endParaRPr lang="en-AE" sz="9600" dirty="0">
              <a:solidFill>
                <a:srgbClr val="FF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p:txBody>
          <a:bodyPr>
            <a:normAutofit/>
          </a:bodyPr>
          <a:lstStyle/>
          <a:p>
            <a:pPr marL="0" indent="0">
              <a:buNone/>
            </a:pPr>
            <a:r>
              <a:rPr lang="ar-SA" sz="3200" kern="100" dirty="0">
                <a:effectLst/>
                <a:latin typeface="Times New Roman" panose="02020603050405020304" pitchFamily="18" charset="0"/>
                <a:ea typeface="Calibri" panose="020F0502020204030204" pitchFamily="34" charset="0"/>
              </a:rPr>
              <a:t>المكونات الرئيسية لتكنولوجيا المعلومات تتضمن</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تطوير الويب وتصميمه: </a:t>
            </a:r>
            <a:r>
              <a:rPr lang="ar-SA" kern="100" dirty="0">
                <a:effectLst/>
                <a:latin typeface="Times New Roman" panose="02020603050405020304" pitchFamily="18" charset="0"/>
                <a:ea typeface="Calibri" panose="020F0502020204030204" pitchFamily="34" charset="0"/>
              </a:rPr>
              <a:t>تلعب تكنولوجيا المعلومات دورًا مركزيًا في إنشاء وصيانة مواقع الويب وتطبيقات الويب، والتي تعد أساسية للتواصل والتجارة عبر الإنترنت.</a:t>
            </a:r>
          </a:p>
          <a:p>
            <a:pPr algn="r" rtl="1">
              <a:lnSpc>
                <a:spcPct val="107000"/>
              </a:lnSpc>
              <a:spcAft>
                <a:spcPts val="800"/>
              </a:spcAft>
            </a:pPr>
            <a:endParaRPr lang="ar-SA" kern="100" dirty="0">
              <a:solidFill>
                <a:schemeClr val="accent5">
                  <a:lumMod val="75000"/>
                </a:schemeClr>
              </a:solidFill>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تحليل البيانات والبيانات الضخمة: </a:t>
            </a:r>
            <a:r>
              <a:rPr lang="ar-SA" kern="100" dirty="0">
                <a:effectLst/>
                <a:latin typeface="Times New Roman" panose="02020603050405020304" pitchFamily="18" charset="0"/>
                <a:ea typeface="Calibri" panose="020F0502020204030204" pitchFamily="34" charset="0"/>
              </a:rPr>
              <a:t>يتم استخدام أدوات وتقنيات تكنولوجيا المعلومات لتحليل وفهم حجم كبير من البيانات، والذي يُشار إليه في كثير من الأحيان باسم "البيانات الضخمة". وهذا أمر حاسم لاتخاذ القرارات والذكاء التجاري.</a:t>
            </a:r>
          </a:p>
          <a:p>
            <a:pPr marL="0" indent="0">
              <a:buNone/>
            </a:pPr>
            <a:endParaRPr lang="en-AE" dirty="0"/>
          </a:p>
        </p:txBody>
      </p:sp>
      <p:sp>
        <p:nvSpPr>
          <p:cNvPr id="6" name="Slide Number Placeholder 5">
            <a:extLst>
              <a:ext uri="{FF2B5EF4-FFF2-40B4-BE49-F238E27FC236}">
                <a16:creationId xmlns:a16="http://schemas.microsoft.com/office/drawing/2014/main" id="{E4A83DAE-1400-94F9-E242-77B8C52532B8}"/>
              </a:ext>
            </a:extLst>
          </p:cNvPr>
          <p:cNvSpPr>
            <a:spLocks noGrp="1"/>
          </p:cNvSpPr>
          <p:nvPr>
            <p:ph type="sldNum" sz="quarter" idx="12"/>
          </p:nvPr>
        </p:nvSpPr>
        <p:spPr/>
        <p:txBody>
          <a:bodyPr/>
          <a:lstStyle/>
          <a:p>
            <a:fld id="{9D7E10A5-D6BE-49F1-B6B0-3994C46CDFDC}" type="slidenum">
              <a:rPr lang="en-AE" smtClean="0"/>
              <a:pPr/>
              <a:t>8</a:t>
            </a:fld>
            <a:r>
              <a:rPr lang="en-AE"/>
              <a:t> of 29</a:t>
            </a:r>
            <a:endParaRPr lang="en-AE" dirty="0"/>
          </a:p>
        </p:txBody>
      </p:sp>
    </p:spTree>
    <p:extLst>
      <p:ext uri="{BB962C8B-B14F-4D97-AF65-F5344CB8AC3E}">
        <p14:creationId xmlns:p14="http://schemas.microsoft.com/office/powerpoint/2010/main" val="424128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p:txBody>
          <a:bodyPr>
            <a:normAutofit/>
          </a:bodyPr>
          <a:lstStyle/>
          <a:p>
            <a:pPr algn="ctr"/>
            <a:r>
              <a:rPr lang="ar-SA" sz="4800" dirty="0">
                <a:solidFill>
                  <a:srgbClr val="FF0000"/>
                </a:solidFill>
                <a:effectLst/>
                <a:ea typeface="Calibri" panose="020F0502020204030204" pitchFamily="34" charset="0"/>
                <a:cs typeface="Times New Roman" panose="02020603050405020304" pitchFamily="18" charset="0"/>
              </a:rPr>
              <a:t>المكونات الرئيسية لتكنولوجيا المعلومات</a:t>
            </a:r>
            <a:endParaRPr lang="en-AE" sz="9600" dirty="0">
              <a:solidFill>
                <a:srgbClr val="FF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p:txBody>
          <a:bodyPr>
            <a:normAutofit/>
          </a:bodyPr>
          <a:lstStyle/>
          <a:p>
            <a:pPr marL="0" indent="0">
              <a:buNone/>
            </a:pPr>
            <a:r>
              <a:rPr lang="ar-SA" sz="3200" kern="100" dirty="0">
                <a:effectLst/>
                <a:latin typeface="Times New Roman" panose="02020603050405020304" pitchFamily="18" charset="0"/>
                <a:ea typeface="Calibri" panose="020F0502020204030204" pitchFamily="34" charset="0"/>
              </a:rPr>
              <a:t>المكونات الرئيسية لتكنولوجيا المعلومات تتضمن</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التكنولوجيا المحمولة: </a:t>
            </a:r>
            <a:r>
              <a:rPr lang="ar-SA" kern="100" dirty="0">
                <a:effectLst/>
                <a:latin typeface="Times New Roman" panose="02020603050405020304" pitchFamily="18" charset="0"/>
                <a:ea typeface="Calibri" panose="020F0502020204030204" pitchFamily="34" charset="0"/>
              </a:rPr>
              <a:t>تطوير الأجهزة المحمولة وتطبيقاتها هو أيضًا جزء مهم من تكنولوجيا المعلومات، مما يمكن من التواصل وزيادة الإنتاجية وتوفير الترفيه أثناء التنقل.</a:t>
            </a:r>
            <a:endParaRPr lang="ar-SA" kern="100" dirty="0">
              <a:solidFill>
                <a:schemeClr val="accent5">
                  <a:lumMod val="75000"/>
                </a:schemeClr>
              </a:solidFill>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الذكاء الاصطناعي </a:t>
            </a:r>
            <a:r>
              <a:rPr lang="en-US" kern="100" dirty="0">
                <a:solidFill>
                  <a:schemeClr val="accent5">
                    <a:lumMod val="75000"/>
                  </a:schemeClr>
                </a:solidFill>
                <a:effectLst/>
                <a:latin typeface="Times New Roman" panose="02020603050405020304" pitchFamily="18" charset="0"/>
                <a:ea typeface="Calibri" panose="020F0502020204030204" pitchFamily="34" charset="0"/>
              </a:rPr>
              <a:t>(AI) </a:t>
            </a:r>
            <a:r>
              <a:rPr lang="ar-SA" kern="100" dirty="0">
                <a:solidFill>
                  <a:schemeClr val="accent5">
                    <a:lumMod val="75000"/>
                  </a:schemeClr>
                </a:solidFill>
                <a:effectLst/>
                <a:latin typeface="Times New Roman" panose="02020603050405020304" pitchFamily="18" charset="0"/>
                <a:ea typeface="Calibri" panose="020F0502020204030204" pitchFamily="34" charset="0"/>
              </a:rPr>
              <a:t> وتعلم الآلة: </a:t>
            </a:r>
            <a:r>
              <a:rPr lang="ar-SA" kern="100" dirty="0">
                <a:effectLst/>
                <a:latin typeface="Times New Roman" panose="02020603050405020304" pitchFamily="18" charset="0"/>
                <a:ea typeface="Calibri" panose="020F0502020204030204" pitchFamily="34" charset="0"/>
              </a:rPr>
              <a:t>تكنولوجيا المعلومات في طليعة تطوير واستخدام تقنيات الذكاء الاصطناعي وتعلم الآلة، التي يمكن أن تُتيح أتمتة المهام واستنباط التوقعات وتحسين اتخاذ القرار.</a:t>
            </a:r>
            <a:r>
              <a:rPr lang="en-US" kern="100" dirty="0">
                <a:effectLst/>
                <a:latin typeface="Times New Roman" panose="02020603050405020304" pitchFamily="18" charset="0"/>
                <a:ea typeface="Calibri" panose="020F0502020204030204" pitchFamily="34" charset="0"/>
              </a:rPr>
              <a:t> </a:t>
            </a:r>
            <a:r>
              <a:rPr lang="en-US" kern="100" dirty="0">
                <a:effectLst/>
                <a:latin typeface="Times New Roman" panose="02020603050405020304" pitchFamily="18" charset="0"/>
                <a:ea typeface="Calibri" panose="020F0502020204030204" pitchFamily="34" charset="0"/>
                <a:hlinkClick r:id="rId2"/>
              </a:rPr>
              <a:t>https://chat.openai.com/</a:t>
            </a:r>
            <a:r>
              <a:rPr lang="ar-SA" kern="100" dirty="0">
                <a:effectLst/>
                <a:latin typeface="Times New Roman" panose="02020603050405020304" pitchFamily="18" charset="0"/>
                <a:ea typeface="Calibri" panose="020F0502020204030204" pitchFamily="34" charset="0"/>
              </a:rPr>
              <a:t> </a:t>
            </a:r>
          </a:p>
          <a:p>
            <a:pPr marL="0" indent="0">
              <a:buNone/>
            </a:pPr>
            <a:r>
              <a:rPr lang="ar-SA" sz="2400" kern="100" dirty="0">
                <a:solidFill>
                  <a:srgbClr val="C00000"/>
                </a:solidFill>
                <a:effectLst/>
                <a:latin typeface="Times New Roman" panose="02020603050405020304" pitchFamily="18" charset="0"/>
                <a:ea typeface="Calibri" panose="020F0502020204030204" pitchFamily="34" charset="0"/>
              </a:rPr>
              <a:t>تتمتع تكنولوجيا المعلومات بمجموعة واسعة من التطبيقات عبر مختلف الصناعات، بما في ذلك الأعمال التجارية والرعاية الصحية والتعليم والترفيه والحكومة، وغير ذلك. إنها ما زالت تتطور بسرعة.</a:t>
            </a:r>
            <a:endParaRPr lang="en-AE" sz="2400" kern="100" dirty="0">
              <a:solidFill>
                <a:srgbClr val="C00000"/>
              </a:solidFill>
              <a:effectLst/>
              <a:latin typeface="Times New Roman" panose="02020603050405020304" pitchFamily="18" charset="0"/>
              <a:ea typeface="Calibri" panose="020F0502020204030204" pitchFamily="34" charset="0"/>
            </a:endParaRPr>
          </a:p>
          <a:p>
            <a:pPr marL="0" indent="0">
              <a:buNone/>
            </a:pPr>
            <a:endParaRPr lang="en-AE" dirty="0"/>
          </a:p>
        </p:txBody>
      </p:sp>
      <p:sp>
        <p:nvSpPr>
          <p:cNvPr id="6" name="Slide Number Placeholder 5">
            <a:extLst>
              <a:ext uri="{FF2B5EF4-FFF2-40B4-BE49-F238E27FC236}">
                <a16:creationId xmlns:a16="http://schemas.microsoft.com/office/drawing/2014/main" id="{67FE9ECD-AD4D-A4BA-FCD9-7CA7789C166D}"/>
              </a:ext>
            </a:extLst>
          </p:cNvPr>
          <p:cNvSpPr>
            <a:spLocks noGrp="1"/>
          </p:cNvSpPr>
          <p:nvPr>
            <p:ph type="sldNum" sz="quarter" idx="12"/>
          </p:nvPr>
        </p:nvSpPr>
        <p:spPr/>
        <p:txBody>
          <a:bodyPr/>
          <a:lstStyle/>
          <a:p>
            <a:fld id="{9D7E10A5-D6BE-49F1-B6B0-3994C46CDFDC}" type="slidenum">
              <a:rPr lang="en-AE" smtClean="0"/>
              <a:pPr/>
              <a:t>9</a:t>
            </a:fld>
            <a:r>
              <a:rPr lang="en-AE"/>
              <a:t> of 29</a:t>
            </a:r>
            <a:endParaRPr lang="en-AE" dirty="0"/>
          </a:p>
        </p:txBody>
      </p:sp>
    </p:spTree>
    <p:extLst>
      <p:ext uri="{BB962C8B-B14F-4D97-AF65-F5344CB8AC3E}">
        <p14:creationId xmlns:p14="http://schemas.microsoft.com/office/powerpoint/2010/main" val="32264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TotalTime>
  <Words>1726</Words>
  <Application>Microsoft Office PowerPoint</Application>
  <PresentationFormat>Widescreen</PresentationFormat>
  <Paragraphs>144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تكنولوجيا المعلومات الادارية</vt:lpstr>
      <vt:lpstr>المحتويات</vt:lpstr>
      <vt:lpstr>الفصل الأول: مقدمة</vt:lpstr>
      <vt:lpstr>تكنولوجيا المعلومات</vt:lpstr>
      <vt:lpstr>المكونات الرئيسية لتكنولوجيا المعلومات</vt:lpstr>
      <vt:lpstr>المكونات الرئيسية لتكنولوجيا المعلومات</vt:lpstr>
      <vt:lpstr>المكونات الرئيسية لتكنولوجيا المعلومات</vt:lpstr>
      <vt:lpstr>المكونات الرئيسية لتكنولوجيا المعلومات</vt:lpstr>
      <vt:lpstr>المكونات الرئيسية لتكنولوجيا المعلومات</vt:lpstr>
      <vt:lpstr>تطبيقات تكنولوجيا المعلومات</vt:lpstr>
      <vt:lpstr>تطبيقات تكنولوجيا المعلومات</vt:lpstr>
      <vt:lpstr>النظام المعلوماتي  Information System</vt:lpstr>
      <vt:lpstr>المكونات الرئيسية للنظام المعلوماتي </vt:lpstr>
      <vt:lpstr>المكونات الرئيسية للنظام المعلوماتي </vt:lpstr>
      <vt:lpstr>المكونات الرئيسية للنظام المعلوماتي </vt:lpstr>
      <vt:lpstr>المكونات الرئيسية للنظام المعلوماتي </vt:lpstr>
      <vt:lpstr>المكونات الرئيسية للنظام المعلوماتي </vt:lpstr>
      <vt:lpstr>المكونات الرئيسية للنظام المعلوماتي </vt:lpstr>
      <vt:lpstr>النظام المعلوماتي  Information System</vt:lpstr>
      <vt:lpstr>تطبيقات أنظمة المعلومات في مجال التعليم </vt:lpstr>
      <vt:lpstr>آلية عمل أنظمة إدارة التعلم:</vt:lpstr>
      <vt:lpstr>آلية عمل أنظمة إدارة التعلم:</vt:lpstr>
      <vt:lpstr>آلية عمل أنظمة إدارة التعلم:</vt:lpstr>
      <vt:lpstr>مقارنة بين تكنولوجيا المعلومات (IT) وأنظمة المعلومات (IS) </vt:lpstr>
      <vt:lpstr>مقارنة بين تكنولوجيا المعلومات (IT) وأنظمة المعلومات (IS) </vt:lpstr>
      <vt:lpstr>مقارنة بين تكنولوجيا المعلومات (IT) وأنظمة المعلومات (IS) </vt:lpstr>
      <vt:lpstr>مقارنة بين تكنولوجيا المعلومات (IT) وأنظمة المعلومات (IS) </vt:lpstr>
      <vt:lpstr>مقارنة بين تكنولوجيا المعلومات (IT) وأنظمة المعلومات (IS) </vt:lpstr>
      <vt:lpstr>مقارنة بين تكنولوجيا المعلومات (IT) وأنظمة المعلومات (IS)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45</cp:revision>
  <dcterms:created xsi:type="dcterms:W3CDTF">2023-10-15T14:15:01Z</dcterms:created>
  <dcterms:modified xsi:type="dcterms:W3CDTF">2024-09-20T16:28:53Z</dcterms:modified>
</cp:coreProperties>
</file>