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74" r:id="rId4"/>
    <p:sldId id="269" r:id="rId5"/>
    <p:sldId id="258" r:id="rId6"/>
    <p:sldId id="275" r:id="rId7"/>
    <p:sldId id="266" r:id="rId8"/>
    <p:sldId id="264" r:id="rId9"/>
    <p:sldId id="265" r:id="rId10"/>
    <p:sldId id="262" r:id="rId11"/>
    <p:sldId id="276" r:id="rId12"/>
    <p:sldId id="259" r:id="rId13"/>
    <p:sldId id="273" r:id="rId14"/>
    <p:sldId id="260" r:id="rId15"/>
    <p:sldId id="261" r:id="rId16"/>
    <p:sldId id="270" r:id="rId17"/>
    <p:sldId id="263" r:id="rId18"/>
    <p:sldId id="272" r:id="rId19"/>
    <p:sldId id="267" r:id="rId20"/>
    <p:sldId id="277" r:id="rId21"/>
    <p:sldId id="268" r:id="rId22"/>
    <p:sldId id="271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42" autoAdjust="0"/>
    <p:restoredTop sz="94660"/>
  </p:normalViewPr>
  <p:slideViewPr>
    <p:cSldViewPr>
      <p:cViewPr varScale="1">
        <p:scale>
          <a:sx n="95" d="100"/>
          <a:sy n="95" d="100"/>
        </p:scale>
        <p:origin x="12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CB9FD-40B5-434D-A438-8C573EE9E1FD}" type="datetimeFigureOut">
              <a:rPr lang="en-US" smtClean="0"/>
              <a:t>17-Sep-24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ar-SA"/>
              <a:t>د. خلود القيسي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B7A60-82CE-4496-B499-584BB077C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1631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B5B30-3DF6-42E1-AA6E-038052F4E062}" type="datetimeFigureOut">
              <a:rPr lang="en-US" smtClean="0"/>
              <a:t>17-Sep-24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ar-SA"/>
              <a:t>د. خلود القيسي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6FED9-EECB-43FA-9761-2655C8D22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7117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6FED9-EECB-43FA-9761-2655C8D2226E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/>
              <a:t>د. خلود القيسي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55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ar-SA"/>
              <a:t>د. خلود القيسي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66FED9-EECB-43FA-9761-2655C8D2226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172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2B8B2-253F-4B6F-97C2-173AB795288E}" type="datetime2">
              <a:rPr lang="en-US" smtClean="0"/>
              <a:t>Tuesday, September 17, 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7BF5A037-054E-47F7-92BB-02F1785A35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22A9F-8BC2-4128-806A-BF0127ABB27B}" type="datetime2">
              <a:rPr lang="en-US" smtClean="0"/>
              <a:t>Tuesday, September 17,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02AD-B580-4868-A3E6-BF84E42ECCF6}" type="datetime2">
              <a:rPr lang="en-US" smtClean="0"/>
              <a:t>Tuesday, September 17,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C3878-0D51-4165-8D14-CB9B131339F7}" type="datetime2">
              <a:rPr lang="en-US" smtClean="0"/>
              <a:t>Tuesday, September 17,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5167-0392-473B-9067-3FF6F05C3203}" type="datetime2">
              <a:rPr lang="en-US" smtClean="0"/>
              <a:t>Tuesday, September 17,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621D-D4C7-45C9-B872-1558932D0C23}" type="datetime2">
              <a:rPr lang="en-US" smtClean="0"/>
              <a:t>Tuesday, September 17,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75815-2846-4597-86F8-73ADA916F45D}" type="datetime2">
              <a:rPr lang="en-US" smtClean="0"/>
              <a:t>Tuesday, September 17,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56BC-E79A-42CD-A234-114465B6762F}" type="datetime2">
              <a:rPr lang="en-US" smtClean="0"/>
              <a:t>Tuesday, September 17,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15AD-77AC-4247-B05F-56DE25B643B0}" type="datetime2">
              <a:rPr lang="en-US" smtClean="0"/>
              <a:t>Tuesday, September 17,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A2EC-36D5-42EB-9A17-2A19223F6034}" type="datetime2">
              <a:rPr lang="en-US" smtClean="0"/>
              <a:t>Tuesday, September 17,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77FA-27A2-4755-8561-0805A8C41153}" type="datetime2">
              <a:rPr lang="en-US" smtClean="0"/>
              <a:t>Tuesday, September 17, 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359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 b="1">
                <a:solidFill>
                  <a:srgbClr val="FFFFFF"/>
                </a:solidFill>
              </a:defRPr>
            </a:lvl1pPr>
          </a:lstStyle>
          <a:p>
            <a:fld id="{7BF5A037-054E-47F7-92BB-02F1785A35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132251" y="2065020"/>
            <a:ext cx="32765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fld id="{C6E747DA-E103-44E8-BAAA-E3700469E958}" type="datetime2">
              <a:rPr lang="en-US" smtClean="0"/>
              <a:pPr/>
              <a:t>Tuesday, September 17, 2024</a:t>
            </a:fld>
            <a:endParaRPr lang="en-US" dirty="0"/>
          </a:p>
        </p:txBody>
      </p:sp>
      <p:sp>
        <p:nvSpPr>
          <p:cNvPr id="9" name="Oval 8"/>
          <p:cNvSpPr/>
          <p:nvPr userDrawn="1"/>
        </p:nvSpPr>
        <p:spPr>
          <a:xfrm>
            <a:off x="8458200" y="6045200"/>
            <a:ext cx="685800" cy="660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of </a:t>
            </a:r>
            <a:r>
              <a:rPr lang="en-US" b="1" dirty="0"/>
              <a:t>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733800"/>
            <a:ext cx="7543800" cy="2441575"/>
          </a:xfrm>
        </p:spPr>
        <p:txBody>
          <a:bodyPr/>
          <a:lstStyle/>
          <a:p>
            <a:pPr algn="ctr" rtl="1"/>
            <a:r>
              <a:rPr lang="ar-SA">
                <a:solidFill>
                  <a:srgbClr val="C00000"/>
                </a:solidFill>
              </a:rPr>
              <a:t>سياسات وقرارات </a:t>
            </a:r>
            <a:r>
              <a:rPr lang="ar-SA" dirty="0">
                <a:solidFill>
                  <a:srgbClr val="C00000"/>
                </a:solidFill>
              </a:rPr>
              <a:t>المنتجات </a:t>
            </a:r>
            <a:br>
              <a:rPr lang="ar-SA" dirty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Product decisions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1600" y="1447800"/>
            <a:ext cx="624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9600" dirty="0"/>
              <a:t>الفصل الخامس</a:t>
            </a:r>
            <a:endParaRPr lang="en-US" sz="9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7322751" y="1874520"/>
            <a:ext cx="2895599" cy="365760"/>
          </a:xfrm>
        </p:spPr>
        <p:txBody>
          <a:bodyPr/>
          <a:lstStyle/>
          <a:p>
            <a:fld id="{1F20EC5B-286B-4BBE-AD84-35E4EF72E364}" type="datetime2">
              <a:rPr lang="en-US" sz="1800" smtClean="0"/>
              <a:t>Tuesday, September 17, 2024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17807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10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rgbClr val="C00000"/>
                </a:solidFill>
              </a:rPr>
              <a:t>PLC </a:t>
            </a:r>
            <a:r>
              <a:rPr lang="ar-SA" dirty="0">
                <a:solidFill>
                  <a:srgbClr val="C00000"/>
                </a:solidFill>
              </a:rPr>
              <a:t> مراحل دورة حياه </a:t>
            </a:r>
            <a:r>
              <a:rPr lang="ar-AE" dirty="0">
                <a:solidFill>
                  <a:srgbClr val="C00000"/>
                </a:solidFill>
              </a:rPr>
              <a:t>المنتج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296057"/>
              </p:ext>
            </p:extLst>
          </p:nvPr>
        </p:nvGraphicFramePr>
        <p:xfrm>
          <a:off x="304800" y="1905000"/>
          <a:ext cx="7924800" cy="376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rgbClr val="002060"/>
                          </a:solidFill>
                        </a:rPr>
                        <a:t>الانحدار 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rgbClr val="002060"/>
                          </a:solidFill>
                        </a:rPr>
                        <a:t>النضج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rgbClr val="002060"/>
                          </a:solidFill>
                        </a:rPr>
                        <a:t>النمو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rgbClr val="002060"/>
                          </a:solidFill>
                        </a:rPr>
                        <a:t>التقديم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ar-SA" b="1" dirty="0">
                          <a:solidFill>
                            <a:srgbClr val="002060"/>
                          </a:solidFill>
                        </a:rPr>
                        <a:t>الخصائص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cs typeface="+mj-cs"/>
                        </a:rPr>
                        <a:t>متراجعه </a:t>
                      </a:r>
                      <a:endParaRPr lang="en-US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cs typeface="+mj-cs"/>
                        </a:rPr>
                        <a:t>تصل الذروة</a:t>
                      </a:r>
                      <a:endParaRPr lang="en-US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cs typeface="+mj-cs"/>
                        </a:rPr>
                        <a:t>ترتفع بسرعة</a:t>
                      </a:r>
                      <a:endParaRPr lang="en-US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cs typeface="+mj-cs"/>
                        </a:rPr>
                        <a:t>منخفضة</a:t>
                      </a:r>
                      <a:endParaRPr lang="en-US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solidFill>
                            <a:srgbClr val="002060"/>
                          </a:solidFill>
                        </a:rPr>
                        <a:t>المبيعات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cs typeface="+mj-cs"/>
                        </a:rPr>
                        <a:t>منخفضة</a:t>
                      </a:r>
                      <a:endParaRPr lang="en-US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cs typeface="+mj-cs"/>
                        </a:rPr>
                        <a:t>منخفضة</a:t>
                      </a:r>
                      <a:endParaRPr lang="en-US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cs typeface="+mj-cs"/>
                        </a:rPr>
                        <a:t>متوسطة</a:t>
                      </a:r>
                      <a:endParaRPr lang="en-US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cs typeface="+mj-cs"/>
                        </a:rPr>
                        <a:t>مرتفعه/مستهلك</a:t>
                      </a:r>
                      <a:endParaRPr lang="en-US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solidFill>
                            <a:srgbClr val="002060"/>
                          </a:solidFill>
                        </a:rPr>
                        <a:t>التكالىف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cs typeface="+mj-cs"/>
                        </a:rPr>
                        <a:t>منخفضة</a:t>
                      </a:r>
                      <a:endParaRPr lang="en-US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cs typeface="+mj-cs"/>
                        </a:rPr>
                        <a:t>مرتفعة</a:t>
                      </a:r>
                      <a:endParaRPr lang="en-US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cs typeface="+mj-cs"/>
                        </a:rPr>
                        <a:t>تنمو </a:t>
                      </a:r>
                      <a:endParaRPr lang="en-US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cs typeface="+mj-cs"/>
                        </a:rPr>
                        <a:t>سالبة</a:t>
                      </a:r>
                      <a:endParaRPr lang="en-US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solidFill>
                            <a:srgbClr val="002060"/>
                          </a:solidFill>
                        </a:rPr>
                        <a:t>الارباح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cs typeface="+mj-cs"/>
                        </a:rPr>
                        <a:t>المتقاعسون</a:t>
                      </a:r>
                      <a:endParaRPr lang="en-US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cs typeface="+mj-cs"/>
                        </a:rPr>
                        <a:t>الغالبية المتوسطة</a:t>
                      </a:r>
                      <a:endParaRPr lang="en-US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cs typeface="+mj-cs"/>
                        </a:rPr>
                        <a:t>المتبنون الاوائل</a:t>
                      </a:r>
                      <a:endParaRPr lang="en-US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>
                          <a:cs typeface="+mj-cs"/>
                        </a:rPr>
                        <a:t>المبتكرون</a:t>
                      </a:r>
                      <a:endParaRPr lang="en-US" b="1" dirty="0">
                        <a:cs typeface="+mj-cs"/>
                      </a:endParaRPr>
                    </a:p>
                    <a:p>
                      <a:pPr algn="r" rtl="1"/>
                      <a:endParaRPr lang="en-US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>
                          <a:solidFill>
                            <a:srgbClr val="002060"/>
                          </a:solidFill>
                        </a:rPr>
                        <a:t>المستهلكين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  <a:p>
                      <a:pPr algn="r" rtl="1"/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cs typeface="+mj-cs"/>
                        </a:rPr>
                        <a:t>عدد متراجع </a:t>
                      </a:r>
                      <a:endParaRPr lang="en-US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cs typeface="+mj-cs"/>
                        </a:rPr>
                        <a:t>عدد مستقر يبدأ بالتراجع</a:t>
                      </a:r>
                      <a:endParaRPr lang="en-US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cs typeface="+mj-cs"/>
                        </a:rPr>
                        <a:t>عدد</a:t>
                      </a:r>
                      <a:r>
                        <a:rPr lang="ar-SA" b="1" baseline="0" dirty="0">
                          <a:cs typeface="+mj-cs"/>
                        </a:rPr>
                        <a:t> متنامي</a:t>
                      </a:r>
                      <a:endParaRPr lang="en-US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>
                          <a:cs typeface="+mj-cs"/>
                        </a:rPr>
                        <a:t>قل</a:t>
                      </a:r>
                      <a:r>
                        <a:rPr lang="ar-AE" b="1" dirty="0">
                          <a:cs typeface="+mj-cs"/>
                        </a:rPr>
                        <a:t>يل</a:t>
                      </a:r>
                      <a:r>
                        <a:rPr lang="ar-SA" b="1" dirty="0">
                          <a:cs typeface="+mj-cs"/>
                        </a:rPr>
                        <a:t>ة</a:t>
                      </a:r>
                      <a:endParaRPr lang="en-US" b="1" dirty="0">
                        <a:cs typeface="+mj-cs"/>
                      </a:endParaRPr>
                    </a:p>
                    <a:p>
                      <a:pPr algn="r" rtl="1"/>
                      <a:endParaRPr lang="en-US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>
                          <a:solidFill>
                            <a:srgbClr val="002060"/>
                          </a:solidFill>
                        </a:rPr>
                        <a:t>المنافسين 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  <a:p>
                      <a:pPr algn="r" rtl="1"/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/>
                        <a:t>تقليل النفقات و تعظيم العوائد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/>
                        <a:t>تعظيم الأرباح و المحافظة على الحصة السوقية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/>
                        <a:t>زيادة الحصة السوقية</a:t>
                      </a:r>
                      <a:r>
                        <a:rPr lang="ar-SA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/>
                        <a:t>خلق الوعي والحث على تجربة المنتج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solidFill>
                            <a:srgbClr val="002060"/>
                          </a:solidFill>
                        </a:rPr>
                        <a:t>الهدف الاستراتيجي 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514B-A87F-4A3A-95DA-31E627FFEF08}" type="datetime2">
              <a:rPr lang="en-US" smtClean="0"/>
              <a:t>Tuesday, September 17,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93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ar-AE" sz="6600" b="1" dirty="0">
                <a:solidFill>
                  <a:srgbClr val="C00000"/>
                </a:solidFill>
              </a:rPr>
              <a:t>أسئلة للمناقشة</a:t>
            </a:r>
            <a:endParaRPr lang="en-US" sz="6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5029200"/>
          </a:xfrm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AE" sz="4600" dirty="0"/>
              <a:t>تتمايز ستراتيجيات التسويق في منظمات الاعمال المعاصرة حسب مراحل دورة حياة المنتج (التقديم و النمو و النضج و الانحدار). قارن بين هذه الستراتيجيات حسب المنتج و السعر و التوزيع و الاعلان و الترويج، و معززا إجابتك بأمثلة تطبيقية.  </a:t>
            </a:r>
            <a:endParaRPr lang="en-US" sz="4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3AA2-4478-44B5-9CDE-B23C8A57C9C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2177F-4C86-4BC1-B36F-E484D9FBD2CA}" type="datetime2">
              <a:rPr lang="en-US" smtClean="0"/>
              <a:t>Tuesday, September 17,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799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92162"/>
          </a:xfrm>
        </p:spPr>
        <p:txBody>
          <a:bodyPr/>
          <a:lstStyle/>
          <a:p>
            <a:pPr algn="ctr" rtl="1"/>
            <a:r>
              <a:rPr lang="ar-AE" sz="3600" dirty="0">
                <a:solidFill>
                  <a:srgbClr val="FF0000"/>
                </a:solidFill>
              </a:rPr>
              <a:t>ستراتيجيات التسويق حسب </a:t>
            </a:r>
            <a:r>
              <a:rPr lang="ar-SA" sz="3600" dirty="0">
                <a:solidFill>
                  <a:srgbClr val="FF0000"/>
                </a:solidFill>
              </a:rPr>
              <a:t>مراحل دورة حياة </a:t>
            </a:r>
            <a:r>
              <a:rPr lang="ar-AE" sz="3600" dirty="0">
                <a:solidFill>
                  <a:srgbClr val="FF0000"/>
                </a:solidFill>
              </a:rPr>
              <a:t>المنتج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44600"/>
            <a:ext cx="7620000" cy="4800600"/>
          </a:xfrm>
        </p:spPr>
        <p:txBody>
          <a:bodyPr/>
          <a:lstStyle/>
          <a:p>
            <a:pPr marL="339725" indent="-225425" algn="r" rtl="1">
              <a:buFont typeface="Wingdings" pitchFamily="2" charset="2"/>
              <a:buChar char="Ø"/>
            </a:pPr>
            <a:endParaRPr lang="ar-SA" dirty="0"/>
          </a:p>
          <a:p>
            <a:pPr algn="r" rtl="1">
              <a:buFont typeface="Wingdings" pitchFamily="2" charset="2"/>
              <a:buChar char="Ø"/>
            </a:pPr>
            <a:endParaRPr lang="ar-SA" dirty="0"/>
          </a:p>
          <a:p>
            <a:pPr algn="r" rtl="1"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540257"/>
              </p:ext>
            </p:extLst>
          </p:nvPr>
        </p:nvGraphicFramePr>
        <p:xfrm>
          <a:off x="304800" y="1219200"/>
          <a:ext cx="7620000" cy="5345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2772"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solidFill>
                            <a:srgbClr val="002060"/>
                          </a:solidFill>
                        </a:rPr>
                        <a:t>الانحدار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solidFill>
                            <a:srgbClr val="002060"/>
                          </a:solidFill>
                        </a:rPr>
                        <a:t>النضج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solidFill>
                            <a:srgbClr val="002060"/>
                          </a:solidFill>
                        </a:rPr>
                        <a:t>النمو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solidFill>
                            <a:srgbClr val="002060"/>
                          </a:solidFill>
                        </a:rPr>
                        <a:t>التقديم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dirty="0">
                          <a:solidFill>
                            <a:srgbClr val="002060"/>
                          </a:solidFill>
                        </a:rPr>
                        <a:t>الاستراتيجيات</a:t>
                      </a:r>
                      <a:r>
                        <a:rPr lang="ar-AE" dirty="0">
                          <a:solidFill>
                            <a:srgbClr val="002060"/>
                          </a:solidFill>
                        </a:rPr>
                        <a:t> التسويقية</a:t>
                      </a:r>
                      <a:r>
                        <a:rPr lang="ar-SA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562">
                <a:tc>
                  <a:txBody>
                    <a:bodyPr/>
                    <a:lstStyle/>
                    <a:p>
                      <a:pPr algn="r" rtl="1"/>
                      <a:r>
                        <a:rPr lang="ar-SA" dirty="0"/>
                        <a:t>التخلص من المنتجات الضعيفة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/>
                        <a:t>التنوع في المنتج و العلامات التجارية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المنتج المضاف: خدمات وضمان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/>
                        <a:t>المنتج الاساسي </a:t>
                      </a:r>
                      <a:r>
                        <a:rPr lang="en-US" b="0" dirty="0"/>
                        <a:t>Basic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solidFill>
                            <a:srgbClr val="002060"/>
                          </a:solidFill>
                        </a:rPr>
                        <a:t>المنتج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562">
                <a:tc>
                  <a:txBody>
                    <a:bodyPr/>
                    <a:lstStyle/>
                    <a:p>
                      <a:pPr algn="r" rtl="1"/>
                      <a:r>
                        <a:rPr lang="ar-SA" dirty="0"/>
                        <a:t>خفض الاسعار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/>
                        <a:t>التسعير بهدف مقابلة المنافسين أو</a:t>
                      </a:r>
                      <a:r>
                        <a:rPr lang="ar-SA" b="0" baseline="0" dirty="0"/>
                        <a:t> التغلب علىهم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/>
                        <a:t>تسعير</a:t>
                      </a:r>
                      <a:r>
                        <a:rPr lang="ar-SA" b="0" baseline="0" dirty="0"/>
                        <a:t> بهدف اختراق السوق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/>
                        <a:t>تسعير </a:t>
                      </a:r>
                      <a:r>
                        <a:rPr lang="ar-AE" b="0" dirty="0"/>
                        <a:t>: </a:t>
                      </a:r>
                      <a:r>
                        <a:rPr lang="ar-SA" b="0" dirty="0"/>
                        <a:t>الكلفة + هامش الربح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solidFill>
                            <a:srgbClr val="002060"/>
                          </a:solidFill>
                        </a:rPr>
                        <a:t>السعر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772">
                <a:tc>
                  <a:txBody>
                    <a:bodyPr/>
                    <a:lstStyle/>
                    <a:p>
                      <a:pPr algn="r" rtl="1"/>
                      <a:r>
                        <a:rPr lang="ar-SA" dirty="0"/>
                        <a:t>توزيع اختياري وغلق المنافذ غير المربحة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/>
                        <a:t>بناء توزيع أكثر كثافة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/>
                        <a:t>بناء شبكة توزيع مكثفة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/>
                        <a:t>توزيع انتقائي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solidFill>
                            <a:srgbClr val="002060"/>
                          </a:solidFill>
                        </a:rPr>
                        <a:t>التوزيع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3330">
                <a:tc>
                  <a:txBody>
                    <a:bodyPr/>
                    <a:lstStyle/>
                    <a:p>
                      <a:pPr algn="r" rtl="1"/>
                      <a:r>
                        <a:rPr lang="ar-SA" dirty="0"/>
                        <a:t>يخفض </a:t>
                      </a:r>
                      <a:r>
                        <a:rPr lang="ar-AE" dirty="0"/>
                        <a:t>الاعلانات </a:t>
                      </a:r>
                      <a:r>
                        <a:rPr lang="ar-SA" dirty="0"/>
                        <a:t>بمستو</a:t>
                      </a:r>
                      <a:r>
                        <a:rPr lang="ar-AE" dirty="0"/>
                        <a:t>ى</a:t>
                      </a:r>
                      <a:r>
                        <a:rPr lang="ar-SA" dirty="0"/>
                        <a:t> يحافظ على ولاء المستهلك العالى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/>
                        <a:t>التركيز على </a:t>
                      </a:r>
                      <a:r>
                        <a:rPr lang="ar-SA" b="0" dirty="0"/>
                        <a:t>الفروقات بين العلامات التجارية و المزايا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/>
                        <a:t>خلق وعي واهتمام في السوق الكلي</a:t>
                      </a:r>
                      <a:r>
                        <a:rPr lang="ar-SA" b="0" baseline="0" dirty="0"/>
                        <a:t> 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/>
                        <a:t>خلق الوعي لدي المتبنون</a:t>
                      </a:r>
                      <a:r>
                        <a:rPr lang="ar-SA" b="0" baseline="0" dirty="0"/>
                        <a:t> الاوائل و التجار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solidFill>
                            <a:srgbClr val="002060"/>
                          </a:solidFill>
                        </a:rPr>
                        <a:t>الاعلان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0401">
                <a:tc>
                  <a:txBody>
                    <a:bodyPr/>
                    <a:lstStyle/>
                    <a:p>
                      <a:pPr algn="r" rtl="1"/>
                      <a:r>
                        <a:rPr lang="ar-SA" dirty="0"/>
                        <a:t>يخفض لادنى مستوى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/>
                        <a:t>يزداد الترويج لحمل </a:t>
                      </a:r>
                      <a:r>
                        <a:rPr lang="ar-SA" b="0" dirty="0"/>
                        <a:t>المستهلكين للتحول من علامه لاخرى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/>
                        <a:t>يقل االترويج بسبب ارتفاع الطلب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0" dirty="0"/>
                        <a:t>ترويج مكثف للتشجيع على تجربة المنتج 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b="1" dirty="0">
                          <a:solidFill>
                            <a:srgbClr val="002060"/>
                          </a:solidFill>
                        </a:rPr>
                        <a:t>ترويج المبيعات 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B763-9ED9-49AA-B8F3-779ED6A4E9E3}" type="datetime2">
              <a:rPr lang="en-US" smtClean="0"/>
              <a:t>Tuesday, September 17,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51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4400" dirty="0">
                <a:solidFill>
                  <a:srgbClr val="C00000"/>
                </a:solidFill>
              </a:rPr>
              <a:t>القرارت الخاصة بالمنتج : العلامة التجارية </a:t>
            </a:r>
            <a:endParaRPr lang="en-US" sz="4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13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339" y="1417638"/>
            <a:ext cx="7756844" cy="4525962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90A7-1E9C-4A07-9BB9-930C433F739C}" type="datetime2">
              <a:rPr lang="en-US" smtClean="0"/>
              <a:t>Tuesday, September 17,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62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92162"/>
          </a:xfrm>
        </p:spPr>
        <p:txBody>
          <a:bodyPr/>
          <a:lstStyle/>
          <a:p>
            <a:pPr algn="r" rtl="1"/>
            <a:r>
              <a:rPr lang="ar-SA" sz="4000" dirty="0">
                <a:solidFill>
                  <a:srgbClr val="C00000"/>
                </a:solidFill>
              </a:rPr>
              <a:t>القرارت الخاصة بالمنتج : العلامة التجارية 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620000" cy="5334000"/>
          </a:xfrm>
        </p:spPr>
        <p:txBody>
          <a:bodyPr>
            <a:noAutofit/>
          </a:bodyPr>
          <a:lstStyle/>
          <a:p>
            <a:pPr marL="55562" indent="0" algn="r" rtl="1">
              <a:buNone/>
            </a:pPr>
            <a:r>
              <a:rPr lang="ar-SA" sz="2400" dirty="0"/>
              <a:t>تعريف العلامة التجارية  حسب الجمعية الأمريكية للتسويق</a:t>
            </a:r>
            <a:r>
              <a:rPr lang="ar-SA" sz="2400" dirty="0">
                <a:solidFill>
                  <a:srgbClr val="002060"/>
                </a:solidFill>
              </a:rPr>
              <a:t>: </a:t>
            </a:r>
          </a:p>
          <a:p>
            <a:pPr marL="55562" indent="0" algn="r" rtl="1">
              <a:buNone/>
            </a:pPr>
            <a:r>
              <a:rPr lang="ar-SA" sz="2400" dirty="0">
                <a:solidFill>
                  <a:srgbClr val="002060"/>
                </a:solidFill>
              </a:rPr>
              <a:t>«هو الاسم أو المصطلح أو الاشارة أو التصميم أو مزيج من هؤلاء بغرض تميز منتج منظمة عن غيرها من منتجات المنافسين» .</a:t>
            </a:r>
          </a:p>
          <a:p>
            <a:pPr marL="55562" indent="0" algn="r" rtl="1">
              <a:buNone/>
            </a:pPr>
            <a:endParaRPr lang="ar-SA" sz="2000" dirty="0">
              <a:solidFill>
                <a:srgbClr val="002060"/>
              </a:solidFill>
            </a:endParaRPr>
          </a:p>
          <a:p>
            <a:pPr marL="55562" indent="0" algn="r" rtl="1">
              <a:buNone/>
            </a:pPr>
            <a:r>
              <a:rPr lang="ar-SA" sz="2400" dirty="0"/>
              <a:t>أسباب استخدام العلامة التجارية </a:t>
            </a:r>
            <a:r>
              <a:rPr lang="ar-SA" sz="2400" dirty="0">
                <a:solidFill>
                  <a:srgbClr val="002060"/>
                </a:solidFill>
              </a:rPr>
              <a:t>:</a:t>
            </a:r>
          </a:p>
          <a:p>
            <a:pPr marL="398462" indent="-342900" algn="r" rtl="1">
              <a:buFont typeface="Wingdings" pitchFamily="2" charset="2"/>
              <a:buChar char="Ø"/>
            </a:pPr>
            <a:r>
              <a:rPr lang="ar-SA" sz="2400" dirty="0">
                <a:solidFill>
                  <a:srgbClr val="002060"/>
                </a:solidFill>
              </a:rPr>
              <a:t>حماية المنتجات من التقليد و ذلك من خلال تسجي</a:t>
            </a:r>
            <a:r>
              <a:rPr lang="ar-AE" sz="2400" dirty="0">
                <a:solidFill>
                  <a:srgbClr val="002060"/>
                </a:solidFill>
              </a:rPr>
              <a:t>ل</a:t>
            </a:r>
            <a:r>
              <a:rPr lang="ar-SA" sz="2400" dirty="0">
                <a:solidFill>
                  <a:srgbClr val="002060"/>
                </a:solidFill>
              </a:rPr>
              <a:t>ها قانونيا </a:t>
            </a:r>
          </a:p>
          <a:p>
            <a:pPr marL="398462" indent="-342900" algn="r" rtl="1">
              <a:buFont typeface="Wingdings" pitchFamily="2" charset="2"/>
              <a:buChar char="Ø"/>
            </a:pPr>
            <a:r>
              <a:rPr lang="ar-SA" sz="2400" dirty="0">
                <a:solidFill>
                  <a:srgbClr val="002060"/>
                </a:solidFill>
              </a:rPr>
              <a:t>تساعد في تمييز المنظمة</a:t>
            </a:r>
            <a:r>
              <a:rPr lang="ar-AE" sz="2400" dirty="0">
                <a:solidFill>
                  <a:srgbClr val="002060"/>
                </a:solidFill>
              </a:rPr>
              <a:t> المنتجة</a:t>
            </a:r>
            <a:r>
              <a:rPr lang="ar-SA" sz="2400" dirty="0">
                <a:solidFill>
                  <a:srgbClr val="002060"/>
                </a:solidFill>
              </a:rPr>
              <a:t> و الحصول عل</a:t>
            </a:r>
            <a:r>
              <a:rPr lang="ar-AE" sz="2400" dirty="0">
                <a:solidFill>
                  <a:srgbClr val="002060"/>
                </a:solidFill>
              </a:rPr>
              <a:t>ى</a:t>
            </a:r>
            <a:r>
              <a:rPr lang="ar-SA" sz="2400" dirty="0">
                <a:solidFill>
                  <a:srgbClr val="002060"/>
                </a:solidFill>
              </a:rPr>
              <a:t> خدمات ما بعد البيع </a:t>
            </a:r>
          </a:p>
          <a:p>
            <a:pPr marL="398462" indent="-342900" algn="r" rtl="1">
              <a:buFont typeface="Wingdings" pitchFamily="2" charset="2"/>
              <a:buChar char="Ø"/>
            </a:pPr>
            <a:r>
              <a:rPr lang="ar-SA" sz="2400" dirty="0">
                <a:solidFill>
                  <a:srgbClr val="002060"/>
                </a:solidFill>
              </a:rPr>
              <a:t>تسهل عمليات الترويج للمنتجات من خلالة كلمة الفم المنقوله  و الاعلانات و التسويق المباشر </a:t>
            </a:r>
          </a:p>
          <a:p>
            <a:pPr marL="398462" indent="-342900" algn="r" rtl="1">
              <a:buFont typeface="Wingdings" pitchFamily="2" charset="2"/>
              <a:buChar char="Ø"/>
            </a:pPr>
            <a:r>
              <a:rPr lang="ar-SA" sz="2400" dirty="0">
                <a:solidFill>
                  <a:srgbClr val="002060"/>
                </a:solidFill>
              </a:rPr>
              <a:t>زيادة الولاء للعلامة التجارية التي تقدمها الشركة للمستهلك عند كل عملية شراء</a:t>
            </a:r>
          </a:p>
          <a:p>
            <a:pPr marL="398462" indent="-342900" algn="r" rtl="1">
              <a:buFont typeface="Wingdings" pitchFamily="2" charset="2"/>
              <a:buChar char="Ø"/>
            </a:pPr>
            <a:r>
              <a:rPr lang="ar-SA" sz="2400" dirty="0">
                <a:solidFill>
                  <a:srgbClr val="002060"/>
                </a:solidFill>
              </a:rPr>
              <a:t>تساعد من خلال السمعة القوية عل</a:t>
            </a:r>
            <a:r>
              <a:rPr lang="ar-AE" sz="2400" dirty="0">
                <a:solidFill>
                  <a:srgbClr val="002060"/>
                </a:solidFill>
              </a:rPr>
              <a:t>ى</a:t>
            </a:r>
            <a:r>
              <a:rPr lang="ar-SA" sz="2400" dirty="0">
                <a:solidFill>
                  <a:srgbClr val="002060"/>
                </a:solidFill>
              </a:rPr>
              <a:t> اضاف</a:t>
            </a:r>
            <a:r>
              <a:rPr lang="ar-AE" sz="2400" dirty="0">
                <a:solidFill>
                  <a:srgbClr val="002060"/>
                </a:solidFill>
              </a:rPr>
              <a:t>ة</a:t>
            </a:r>
            <a:r>
              <a:rPr lang="ar-SA" sz="2400" dirty="0">
                <a:solidFill>
                  <a:srgbClr val="002060"/>
                </a:solidFill>
              </a:rPr>
              <a:t> منتجات جديدة و حديثة  بنفس الاسم التجاري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7EED-3001-426E-A512-540090EC8007}" type="datetime2">
              <a:rPr lang="en-US" smtClean="0"/>
              <a:t>Tuesday, September 17,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2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620000" cy="5486400"/>
          </a:xfrm>
        </p:spPr>
        <p:txBody>
          <a:bodyPr>
            <a:normAutofit/>
          </a:bodyPr>
          <a:lstStyle/>
          <a:p>
            <a:pPr marL="114300" indent="0" algn="r" rtl="1">
              <a:buNone/>
            </a:pPr>
            <a:r>
              <a:rPr lang="ar-SA" sz="2800" u="sng" dirty="0">
                <a:solidFill>
                  <a:srgbClr val="FF0000"/>
                </a:solidFill>
              </a:rPr>
              <a:t>اولا : بالنسبة للمشتري:</a:t>
            </a:r>
            <a:endParaRPr lang="ar-AE" sz="2800" u="sng" dirty="0">
              <a:solidFill>
                <a:srgbClr val="FF0000"/>
              </a:solidFill>
            </a:endParaRPr>
          </a:p>
          <a:p>
            <a:pPr marL="114300" indent="0" algn="r" rtl="1">
              <a:buNone/>
            </a:pPr>
            <a:endParaRPr lang="ar-SA" sz="2800" u="sng" dirty="0">
              <a:solidFill>
                <a:srgbClr val="FF0000"/>
              </a:solidFill>
            </a:endParaRPr>
          </a:p>
          <a:p>
            <a:pPr algn="r" rtl="1"/>
            <a:r>
              <a:rPr lang="ar-SA" sz="2800" dirty="0">
                <a:solidFill>
                  <a:srgbClr val="002060"/>
                </a:solidFill>
              </a:rPr>
              <a:t>تسهل عملية تحديد السلع و الخدمات التي يبحث عنها عند الشراء</a:t>
            </a:r>
          </a:p>
          <a:p>
            <a:pPr algn="r" rtl="1"/>
            <a:r>
              <a:rPr lang="ar-SA" sz="2800" dirty="0">
                <a:solidFill>
                  <a:srgbClr val="002060"/>
                </a:solidFill>
              </a:rPr>
              <a:t>تأكد الحصول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ar-SA" sz="2800" dirty="0">
                <a:solidFill>
                  <a:srgbClr val="002060"/>
                </a:solidFill>
              </a:rPr>
              <a:t>على نفس مستوى الجودة  عند اعادة الشراء</a:t>
            </a:r>
          </a:p>
          <a:p>
            <a:pPr algn="r" rtl="1"/>
            <a:r>
              <a:rPr lang="ar-SA" sz="2800" dirty="0">
                <a:solidFill>
                  <a:srgbClr val="002060"/>
                </a:solidFill>
              </a:rPr>
              <a:t> تعمل عل</a:t>
            </a:r>
            <a:r>
              <a:rPr lang="ar-AE" sz="2800" dirty="0">
                <a:solidFill>
                  <a:srgbClr val="002060"/>
                </a:solidFill>
              </a:rPr>
              <a:t>ى</a:t>
            </a:r>
            <a:r>
              <a:rPr lang="ar-SA" sz="2800" dirty="0">
                <a:solidFill>
                  <a:srgbClr val="002060"/>
                </a:solidFill>
              </a:rPr>
              <a:t> لفت انتباه المستهلك لأية خصائص أو سمات يمكن أن تتصف بها السلع الجديدة </a:t>
            </a:r>
          </a:p>
          <a:p>
            <a:pPr algn="r" rtl="1"/>
            <a:r>
              <a:rPr lang="ar-SA" sz="2800" dirty="0">
                <a:solidFill>
                  <a:srgbClr val="002060"/>
                </a:solidFill>
              </a:rPr>
              <a:t>تعمل عل</a:t>
            </a:r>
            <a:r>
              <a:rPr lang="ar-AE" sz="2800" dirty="0">
                <a:solidFill>
                  <a:srgbClr val="002060"/>
                </a:solidFill>
              </a:rPr>
              <a:t>ى</a:t>
            </a:r>
            <a:r>
              <a:rPr lang="ar-SA" sz="2800" dirty="0">
                <a:solidFill>
                  <a:srgbClr val="002060"/>
                </a:solidFill>
              </a:rPr>
              <a:t> تقليص الخطر النفسي و الاجتماعي الحاصل  خلال عملية الشراء</a:t>
            </a:r>
          </a:p>
          <a:p>
            <a:pPr algn="r" rtl="1"/>
            <a:r>
              <a:rPr lang="ar-SA" sz="2800" dirty="0">
                <a:solidFill>
                  <a:srgbClr val="002060"/>
                </a:solidFill>
              </a:rPr>
              <a:t> تدعم المكان</a:t>
            </a:r>
            <a:r>
              <a:rPr lang="ar-AE" sz="2800" dirty="0">
                <a:solidFill>
                  <a:srgbClr val="002060"/>
                </a:solidFill>
              </a:rPr>
              <a:t>ة</a:t>
            </a:r>
            <a:r>
              <a:rPr lang="ar-SA" sz="2800" dirty="0">
                <a:solidFill>
                  <a:srgbClr val="002060"/>
                </a:solidFill>
              </a:rPr>
              <a:t> الاجتماعية والشعور بالاختلاف / الفخر / الاعتزاز  لمستخدمها.</a:t>
            </a:r>
          </a:p>
          <a:p>
            <a:pPr algn="r" rtl="1"/>
            <a:endParaRPr lang="ar-SA" sz="16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15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15962"/>
          </a:xfrm>
        </p:spPr>
        <p:txBody>
          <a:bodyPr/>
          <a:lstStyle/>
          <a:p>
            <a:pPr algn="r" rtl="1"/>
            <a:r>
              <a:rPr lang="ar-SA" dirty="0">
                <a:solidFill>
                  <a:srgbClr val="C00000"/>
                </a:solidFill>
              </a:rPr>
              <a:t>فوائد العلامة التجارية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4E4BF-8386-4FC2-B4D6-249C50C71B41}" type="datetime2">
              <a:rPr lang="en-US" smtClean="0"/>
              <a:t>Tuesday, September 17,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25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620000" cy="5486400"/>
          </a:xfrm>
        </p:spPr>
        <p:txBody>
          <a:bodyPr>
            <a:noAutofit/>
          </a:bodyPr>
          <a:lstStyle/>
          <a:p>
            <a:pPr marL="114300" indent="0" algn="r" rtl="1">
              <a:buNone/>
            </a:pPr>
            <a:endParaRPr lang="ar-SA" sz="1600" dirty="0">
              <a:solidFill>
                <a:srgbClr val="002060"/>
              </a:solidFill>
            </a:endParaRPr>
          </a:p>
          <a:p>
            <a:pPr marL="114300" indent="0" algn="r" rtl="1">
              <a:buNone/>
            </a:pPr>
            <a:r>
              <a:rPr lang="ar-SA" sz="2800" u="sng" dirty="0">
                <a:solidFill>
                  <a:srgbClr val="FF0000"/>
                </a:solidFill>
              </a:rPr>
              <a:t>ثانيا : بالنسبة للبائع  </a:t>
            </a:r>
            <a:endParaRPr lang="ar-AE" sz="2800" u="sng" dirty="0">
              <a:solidFill>
                <a:srgbClr val="FF0000"/>
              </a:solidFill>
            </a:endParaRPr>
          </a:p>
          <a:p>
            <a:pPr marL="114300" indent="0" algn="r" rtl="1">
              <a:buNone/>
            </a:pPr>
            <a:endParaRPr lang="ar-SA" sz="2800" u="sng" dirty="0">
              <a:solidFill>
                <a:srgbClr val="FF0000"/>
              </a:solidFill>
            </a:endParaRPr>
          </a:p>
          <a:p>
            <a:pPr algn="r" rtl="1"/>
            <a:r>
              <a:rPr lang="ar-SA" sz="2800" dirty="0">
                <a:solidFill>
                  <a:srgbClr val="FF0000"/>
                </a:solidFill>
              </a:rPr>
              <a:t> </a:t>
            </a:r>
            <a:r>
              <a:rPr lang="ar-SA" sz="2800" dirty="0">
                <a:solidFill>
                  <a:srgbClr val="002060"/>
                </a:solidFill>
              </a:rPr>
              <a:t>السهولة في مناولة السلع و الخدمات عند عرضها في المحل او أثناء الاعلان</a:t>
            </a:r>
          </a:p>
          <a:p>
            <a:pPr algn="r" rtl="1"/>
            <a:r>
              <a:rPr lang="ar-SA" sz="2800" dirty="0">
                <a:solidFill>
                  <a:srgbClr val="002060"/>
                </a:solidFill>
              </a:rPr>
              <a:t>تقلل من مقارنات الأسعار لانها تعد عاملا مهما عند الشراء</a:t>
            </a:r>
          </a:p>
          <a:p>
            <a:pPr algn="r" rtl="1"/>
            <a:r>
              <a:rPr lang="ar-SA" sz="2800" dirty="0">
                <a:solidFill>
                  <a:srgbClr val="002060"/>
                </a:solidFill>
              </a:rPr>
              <a:t>تساعد في المحافظة عل</a:t>
            </a:r>
            <a:r>
              <a:rPr lang="ar-AE" sz="2800" dirty="0">
                <a:solidFill>
                  <a:srgbClr val="002060"/>
                </a:solidFill>
              </a:rPr>
              <a:t>ى</a:t>
            </a:r>
            <a:r>
              <a:rPr lang="ar-SA" sz="2800" dirty="0">
                <a:solidFill>
                  <a:srgbClr val="002060"/>
                </a:solidFill>
              </a:rPr>
              <a:t> الخصائص الفريدة للمنتج ضمن التصنيف السلعي عند تقليدها من قبل المنافسين </a:t>
            </a:r>
          </a:p>
          <a:p>
            <a:pPr algn="r" rtl="1"/>
            <a:r>
              <a:rPr lang="ar-SA" sz="2800" dirty="0">
                <a:solidFill>
                  <a:srgbClr val="002060"/>
                </a:solidFill>
              </a:rPr>
              <a:t>تساعد عل</a:t>
            </a:r>
            <a:r>
              <a:rPr lang="ar-AE" sz="2800" dirty="0">
                <a:solidFill>
                  <a:srgbClr val="002060"/>
                </a:solidFill>
              </a:rPr>
              <a:t>ى</a:t>
            </a:r>
            <a:r>
              <a:rPr lang="ar-SA" sz="2800" dirty="0">
                <a:solidFill>
                  <a:srgbClr val="002060"/>
                </a:solidFill>
              </a:rPr>
              <a:t> تجزئة السوق و خدمة الاسواق المستهدفه </a:t>
            </a:r>
          </a:p>
          <a:p>
            <a:pPr algn="r" rtl="1"/>
            <a:r>
              <a:rPr lang="ar-SA" sz="2800" dirty="0">
                <a:solidFill>
                  <a:srgbClr val="002060"/>
                </a:solidFill>
              </a:rPr>
              <a:t>توفر الحماية ال</a:t>
            </a:r>
            <a:r>
              <a:rPr lang="ar-AE" sz="2800" dirty="0">
                <a:solidFill>
                  <a:srgbClr val="002060"/>
                </a:solidFill>
              </a:rPr>
              <a:t>ل</a:t>
            </a:r>
            <a:r>
              <a:rPr lang="ar-SA" sz="2800" dirty="0">
                <a:solidFill>
                  <a:srgbClr val="002060"/>
                </a:solidFill>
              </a:rPr>
              <a:t>ازمة للمحافظة عل</a:t>
            </a:r>
            <a:r>
              <a:rPr lang="ar-AE" sz="2800" dirty="0">
                <a:solidFill>
                  <a:srgbClr val="002060"/>
                </a:solidFill>
              </a:rPr>
              <a:t>ى</a:t>
            </a:r>
            <a:r>
              <a:rPr lang="ar-SA" sz="2800" dirty="0">
                <a:solidFill>
                  <a:srgbClr val="002060"/>
                </a:solidFill>
              </a:rPr>
              <a:t> خصائص المنتج و الحماية من التزييف.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16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15962"/>
          </a:xfrm>
        </p:spPr>
        <p:txBody>
          <a:bodyPr/>
          <a:lstStyle/>
          <a:p>
            <a:pPr algn="r" rtl="1"/>
            <a:r>
              <a:rPr lang="ar-SA" dirty="0">
                <a:solidFill>
                  <a:srgbClr val="C00000"/>
                </a:solidFill>
              </a:rPr>
              <a:t>فوائد العلامة التجارية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E4E5E-CE33-4992-916B-3DC651D94A09}" type="datetime2">
              <a:rPr lang="en-US" smtClean="0"/>
              <a:t>Tuesday, September 17,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585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92162"/>
          </a:xfrm>
        </p:spPr>
        <p:txBody>
          <a:bodyPr/>
          <a:lstStyle/>
          <a:p>
            <a:pPr algn="r" rtl="1"/>
            <a:r>
              <a:rPr lang="ar-SA" dirty="0">
                <a:solidFill>
                  <a:srgbClr val="C00000"/>
                </a:solidFill>
              </a:rPr>
              <a:t>اختيار الاسم للعلامة التجارية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334000"/>
          </a:xfrm>
        </p:spPr>
        <p:txBody>
          <a:bodyPr>
            <a:normAutofit/>
          </a:bodyPr>
          <a:lstStyle/>
          <a:p>
            <a:pPr marL="112712" lvl="8" indent="0" algn="r" rtl="1">
              <a:buNone/>
            </a:pPr>
            <a:r>
              <a:rPr lang="ar-SA" sz="2800" dirty="0">
                <a:cs typeface="+mj-cs"/>
              </a:rPr>
              <a:t>عند اختيار العلامة التجارية لابد مراعاة الشروط التالىة </a:t>
            </a:r>
            <a:r>
              <a:rPr lang="ar-SA" sz="3200" dirty="0">
                <a:cs typeface="+mj-cs"/>
              </a:rPr>
              <a:t>:</a:t>
            </a:r>
          </a:p>
          <a:p>
            <a:pPr marL="112712" lvl="8" indent="0" algn="r" rtl="1">
              <a:buNone/>
            </a:pPr>
            <a:endParaRPr lang="ar-SA" sz="2800" dirty="0">
              <a:cs typeface="+mj-cs"/>
            </a:endParaRPr>
          </a:p>
          <a:p>
            <a:pPr marL="569912" lvl="8" indent="-457200" algn="r" rtl="1">
              <a:buFont typeface="Wingdings" pitchFamily="2" charset="2"/>
              <a:buChar char="q"/>
            </a:pPr>
            <a:r>
              <a:rPr lang="ar-SA" sz="2800" dirty="0">
                <a:solidFill>
                  <a:srgbClr val="002060"/>
                </a:solidFill>
                <a:cs typeface="+mj-cs"/>
              </a:rPr>
              <a:t>أن يكون الاسم سهل النطق و الفهم و التذكر (اعمار)</a:t>
            </a:r>
          </a:p>
          <a:p>
            <a:pPr marL="569912" lvl="8" indent="-457200" algn="r" rtl="1">
              <a:buFont typeface="Wingdings" pitchFamily="2" charset="2"/>
              <a:buChar char="q"/>
            </a:pPr>
            <a:r>
              <a:rPr lang="ar-SA" sz="2800" dirty="0">
                <a:solidFill>
                  <a:srgbClr val="002060"/>
                </a:solidFill>
                <a:cs typeface="+mj-cs"/>
              </a:rPr>
              <a:t>أن يكون معبرا عن مزايا المنتج و استعمالاته ( مثال كريم دوف العناية المكثفة)</a:t>
            </a:r>
          </a:p>
          <a:p>
            <a:pPr marL="569912" lvl="8" indent="-457200" algn="r" rtl="1">
              <a:buFont typeface="Wingdings" pitchFamily="2" charset="2"/>
              <a:buChar char="q"/>
            </a:pPr>
            <a:r>
              <a:rPr lang="ar-SA" sz="2800" dirty="0">
                <a:solidFill>
                  <a:srgbClr val="002060"/>
                </a:solidFill>
                <a:cs typeface="+mj-cs"/>
              </a:rPr>
              <a:t> أن يكون مميزا عن الاسماء الاخرى (القرشي للعطور)</a:t>
            </a:r>
          </a:p>
          <a:p>
            <a:pPr marL="569912" lvl="8" indent="-457200" algn="r" rtl="1">
              <a:buFont typeface="Wingdings" pitchFamily="2" charset="2"/>
              <a:buChar char="q"/>
            </a:pPr>
            <a:r>
              <a:rPr lang="ar-SA" sz="2800" dirty="0">
                <a:solidFill>
                  <a:srgbClr val="002060"/>
                </a:solidFill>
                <a:cs typeface="+mj-cs"/>
              </a:rPr>
              <a:t>أن يكون قابل للتسجيل و الحماية القانونية </a:t>
            </a:r>
          </a:p>
          <a:p>
            <a:pPr marL="569912" lvl="8" indent="-457200" algn="r" rtl="1">
              <a:buFont typeface="Wingdings" pitchFamily="2" charset="2"/>
              <a:buChar char="q"/>
            </a:pPr>
            <a:r>
              <a:rPr lang="ar-SA" sz="2800" dirty="0">
                <a:solidFill>
                  <a:srgbClr val="002060"/>
                </a:solidFill>
                <a:cs typeface="+mj-cs"/>
              </a:rPr>
              <a:t>يمكن أن يستخدم  لسلع أخر</a:t>
            </a:r>
            <a:r>
              <a:rPr lang="ar-AE" sz="2800" dirty="0">
                <a:solidFill>
                  <a:srgbClr val="002060"/>
                </a:solidFill>
                <a:cs typeface="+mj-cs"/>
              </a:rPr>
              <a:t>ى</a:t>
            </a:r>
            <a:r>
              <a:rPr lang="ar-SA" sz="2800" dirty="0">
                <a:solidFill>
                  <a:srgbClr val="002060"/>
                </a:solidFill>
                <a:cs typeface="+mj-cs"/>
              </a:rPr>
              <a:t> ضمن الخط الانتاجي </a:t>
            </a:r>
          </a:p>
          <a:p>
            <a:pPr marL="569912" lvl="8" indent="-457200" algn="r" rtl="1">
              <a:buFont typeface="Wingdings" pitchFamily="2" charset="2"/>
              <a:buChar char="q"/>
            </a:pPr>
            <a:r>
              <a:rPr lang="ar-SA" sz="2800" dirty="0">
                <a:solidFill>
                  <a:srgbClr val="002060"/>
                </a:solidFill>
                <a:cs typeface="+mj-cs"/>
              </a:rPr>
              <a:t>يسهل ترجمته ال</a:t>
            </a:r>
            <a:r>
              <a:rPr lang="ar-AE" sz="2800" dirty="0">
                <a:solidFill>
                  <a:srgbClr val="002060"/>
                </a:solidFill>
                <a:cs typeface="+mj-cs"/>
              </a:rPr>
              <a:t>ى</a:t>
            </a:r>
            <a:r>
              <a:rPr lang="ar-SA" sz="2800" dirty="0">
                <a:solidFill>
                  <a:srgbClr val="002060"/>
                </a:solidFill>
                <a:cs typeface="+mj-cs"/>
              </a:rPr>
              <a:t> اللغات الأخرى دون وجود مترادفات سلبية المعنى</a:t>
            </a:r>
            <a:r>
              <a:rPr lang="ar-SA" sz="2400" dirty="0">
                <a:solidFill>
                  <a:srgbClr val="002060"/>
                </a:solidFill>
                <a:cs typeface="+mj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E634-0393-4755-8993-E7D69968D729}" type="datetime2">
              <a:rPr lang="en-US" smtClean="0"/>
              <a:t>Tuesday, September 17,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40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rgbClr val="C00000"/>
                </a:solidFill>
              </a:rPr>
              <a:t>القرارات الخاصة بالمنتج: التغليف والعبوة 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958" y="1676400"/>
            <a:ext cx="4071336" cy="4572000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676400"/>
            <a:ext cx="3657600" cy="45720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18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57227-B1E2-4244-914B-9C4B9BD3F47B}" type="datetime2">
              <a:rPr lang="en-US" smtClean="0"/>
              <a:t>Tuesday, September 17,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62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>
                <a:solidFill>
                  <a:srgbClr val="C00000"/>
                </a:solidFill>
              </a:rPr>
              <a:t>القرارات الخاصة بالمنتج: التغليف والعبوة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4953000"/>
          </a:xfrm>
        </p:spPr>
        <p:txBody>
          <a:bodyPr>
            <a:normAutofit fontScale="92500"/>
          </a:bodyPr>
          <a:lstStyle/>
          <a:p>
            <a:pPr algn="r" rtl="1"/>
            <a:r>
              <a:rPr lang="ar-SA" dirty="0"/>
              <a:t>التغليف احد العناصر او المكونات المادية الشكلية للسلعه  و يعتبر من العناصر الفعالة في التأثير عل</a:t>
            </a:r>
            <a:r>
              <a:rPr lang="ar-AE" dirty="0"/>
              <a:t>ى</a:t>
            </a:r>
            <a:r>
              <a:rPr lang="ar-SA" dirty="0"/>
              <a:t> القرار الشرائي للمستهلك و تكوين مدركاته حول المنتج</a:t>
            </a:r>
          </a:p>
          <a:p>
            <a:pPr algn="r" rtl="1"/>
            <a:r>
              <a:rPr lang="ar-SA" sz="2800" dirty="0">
                <a:solidFill>
                  <a:srgbClr val="FF0000"/>
                </a:solidFill>
              </a:rPr>
              <a:t>مستويات التغليف </a:t>
            </a:r>
          </a:p>
          <a:p>
            <a:pPr algn="r" rtl="1"/>
            <a:r>
              <a:rPr lang="ar-SA" dirty="0"/>
              <a:t>يأتي التغليف عل</a:t>
            </a:r>
            <a:r>
              <a:rPr lang="ar-AE" dirty="0"/>
              <a:t>ى</a:t>
            </a:r>
            <a:r>
              <a:rPr lang="ar-SA" dirty="0"/>
              <a:t> عدة مستويات : مثال علبة البسكويت او الكيك </a:t>
            </a:r>
            <a:r>
              <a:rPr lang="en-US" dirty="0">
                <a:solidFill>
                  <a:srgbClr val="7030A0"/>
                </a:solidFill>
              </a:rPr>
              <a:t>Cadbury</a:t>
            </a:r>
            <a:endParaRPr lang="ar-SA" dirty="0">
              <a:solidFill>
                <a:srgbClr val="7030A0"/>
              </a:solidFill>
            </a:endParaRPr>
          </a:p>
          <a:p>
            <a:pPr algn="r" rtl="1"/>
            <a:endParaRPr lang="ar-SA" sz="400" dirty="0"/>
          </a:p>
          <a:p>
            <a:pPr algn="r" rtl="1">
              <a:buFont typeface="Wingdings" pitchFamily="2" charset="2"/>
              <a:buChar char="Ø"/>
            </a:pPr>
            <a:r>
              <a:rPr lang="ar-SA" dirty="0">
                <a:solidFill>
                  <a:srgbClr val="002060"/>
                </a:solidFill>
              </a:rPr>
              <a:t>المستوى الأول : ذلك الذي يحفظ المنتج الرئيسي على سبيل المثال الطبق البلاستيكي او الغلاف ( الورق المقوى) لحفظ حبات البسكويت / الكيك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dirty="0">
                <a:solidFill>
                  <a:srgbClr val="002060"/>
                </a:solidFill>
              </a:rPr>
              <a:t>المستوى الثاني الغلاف النايلون الذي يحمي المستوى الاول 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dirty="0">
                <a:solidFill>
                  <a:srgbClr val="002060"/>
                </a:solidFill>
              </a:rPr>
              <a:t>المستوى الثالث : الغلاف الكرتون الذي يحفظ المنتج خلال عملية النقل و المناولة من الرف الى عربة التسوق 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dirty="0">
                <a:solidFill>
                  <a:srgbClr val="002060"/>
                </a:solidFill>
              </a:rPr>
              <a:t>المستوى الرابع : العبوة الكرتونية التي تحمل عدد من وحدات المنتج لغاية النقل من المستودعات ال</a:t>
            </a:r>
            <a:r>
              <a:rPr lang="ar-AE" dirty="0">
                <a:solidFill>
                  <a:srgbClr val="002060"/>
                </a:solidFill>
              </a:rPr>
              <a:t>ى</a:t>
            </a:r>
            <a:r>
              <a:rPr lang="ar-SA" dirty="0">
                <a:solidFill>
                  <a:srgbClr val="002060"/>
                </a:solidFill>
              </a:rPr>
              <a:t> اماكن التوزيع</a:t>
            </a:r>
          </a:p>
          <a:p>
            <a:pPr algn="r" rtl="1">
              <a:buFont typeface="Wingdings" pitchFamily="2" charset="2"/>
              <a:buChar char="Ø"/>
            </a:pPr>
            <a:endParaRPr lang="ar-SA" dirty="0">
              <a:solidFill>
                <a:srgbClr val="002060"/>
              </a:solidFill>
            </a:endParaRPr>
          </a:p>
          <a:p>
            <a:pPr algn="r" rtl="1"/>
            <a:r>
              <a:rPr lang="ar-SA" dirty="0"/>
              <a:t>يرفع التغليف من كلفه المنتج و بالتالى يضاف عل</a:t>
            </a:r>
            <a:r>
              <a:rPr lang="ar-AE" dirty="0"/>
              <a:t>ى</a:t>
            </a:r>
            <a:r>
              <a:rPr lang="ar-SA" dirty="0"/>
              <a:t> السعر النهائي الذي يدفعه المستهلك.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7F6A9-F4A8-4A79-BB27-DDB99F7BD927}" type="datetime2">
              <a:rPr lang="en-US" smtClean="0"/>
              <a:t>Tuesday, September 17,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14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>
                <a:solidFill>
                  <a:srgbClr val="C00000"/>
                </a:solidFill>
              </a:rPr>
              <a:t>تعريف المنتج </a:t>
            </a:r>
            <a:r>
              <a:rPr lang="en-US" dirty="0">
                <a:solidFill>
                  <a:srgbClr val="C00000"/>
                </a:solidFill>
              </a:rPr>
              <a:t>Concept of Product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105400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SA" sz="3200" dirty="0"/>
              <a:t>في المفهوم الحديث يقصد بالمنتج « أي شي ملموس أو غير ملموس يمكن الحصول علىه من خلال عملية التبادل و يتضمن منافع وظيفية و اجتماعية و نفسية ، كما يمكن أن يكون سلعه ، خدمة ، فكرة ،   شخص ، مكان ،  منظمة أو مزيج من هؤلاء»</a:t>
            </a:r>
            <a:endParaRPr lang="ar-AE" sz="3200" dirty="0"/>
          </a:p>
          <a:p>
            <a:pPr algn="r" rtl="1"/>
            <a:endParaRPr lang="ar-SA" sz="3200" dirty="0"/>
          </a:p>
          <a:p>
            <a:pPr algn="r" rtl="1"/>
            <a:r>
              <a:rPr lang="ar-SA" sz="3200" dirty="0"/>
              <a:t> ويعرف</a:t>
            </a:r>
            <a:r>
              <a:rPr lang="en-US" sz="3200" dirty="0"/>
              <a:t>McCarthy &amp; Rerreault </a:t>
            </a:r>
            <a:r>
              <a:rPr lang="ar-SA" sz="3200" dirty="0"/>
              <a:t> المنتج على أنه « كل شي معروض في السوق من جانب منظمة معينة ليستخدم في اشباع  حاجة معينة من خلال بعض الفوائد التي يمكن الحصول علىها»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98EF0-B787-480D-87D3-DE60CAB06880}" type="datetime2">
              <a:rPr lang="en-US" smtClean="0"/>
              <a:t>Tuesday, September 17,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926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ar-AE" sz="6600" b="1" dirty="0">
                <a:solidFill>
                  <a:srgbClr val="C00000"/>
                </a:solidFill>
              </a:rPr>
              <a:t>أسئلة للمناقشة</a:t>
            </a:r>
            <a:endParaRPr lang="en-US" sz="6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5029200"/>
          </a:xfrm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AE" sz="5400" dirty="0"/>
              <a:t>يُعد التغليف أحد العناصر أو المكونات الشكلية للسلعة و يؤثر على المستهلك في تشكيل إدراكه و تصوره عن السلعة. حلّل وظائف التغليف، و معززا إجابتك بأمثلة تطبيقية.  </a:t>
            </a:r>
            <a:endParaRPr lang="en-US" sz="5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3AA2-4478-44B5-9CDE-B23C8A57C9C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2EBF-24CE-4774-B441-0A71C3D9B6A0}" type="datetime2">
              <a:rPr lang="en-US" smtClean="0"/>
              <a:t>Tuesday, September 17,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556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020762"/>
          </a:xfrm>
        </p:spPr>
        <p:txBody>
          <a:bodyPr/>
          <a:lstStyle/>
          <a:p>
            <a:r>
              <a:rPr lang="ar-SA" dirty="0">
                <a:solidFill>
                  <a:srgbClr val="C00000"/>
                </a:solidFill>
              </a:rPr>
              <a:t>القرارات الخاصة بالمنتج :التغليف والعبوة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181600"/>
          </a:xfrm>
        </p:spPr>
        <p:txBody>
          <a:bodyPr>
            <a:normAutofit/>
          </a:bodyPr>
          <a:lstStyle/>
          <a:p>
            <a:pPr algn="r" rtl="1"/>
            <a:r>
              <a:rPr lang="ar-SA" sz="2800" dirty="0">
                <a:solidFill>
                  <a:srgbClr val="7030A0"/>
                </a:solidFill>
              </a:rPr>
              <a:t>يساعد التغليف في تحقيق العديد من الوظائف  و منها :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sz="2800" dirty="0"/>
              <a:t> يلعب دورا رئيسيا في حماية المنتجات اثناء عمليات النقل و المناولة 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sz="2800" dirty="0"/>
              <a:t>يعلب دورا في الترويج للمنتج من خلال متانة التغليف او الالوان المستخدمة او التصميم  الجذاب حيث يمكن ان يكون مصدرا للتمايز ( تصميم عبوات الاجبان  السائلة و الصلصات المقلوبة لسهولة الاستخدام)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sz="2800" dirty="0"/>
              <a:t>يلعب كذلك دورا ترويجيا في زيادة الاستخدام من خلال الوصفات التي تأتي عل</a:t>
            </a:r>
            <a:r>
              <a:rPr lang="ar-AE" sz="2800" dirty="0"/>
              <a:t>ى</a:t>
            </a:r>
            <a:r>
              <a:rPr lang="ar-SA" sz="2800" dirty="0"/>
              <a:t> الغلاف</a:t>
            </a:r>
            <a:r>
              <a:rPr lang="ar-AE" sz="2800" dirty="0"/>
              <a:t>،</a:t>
            </a:r>
            <a:r>
              <a:rPr lang="ar-SA" sz="2800" dirty="0"/>
              <a:t> فتحفز عملية الشراء و تجربة المنتج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AEDD-997E-425C-80F0-72C7AD818EA1}" type="datetime2">
              <a:rPr lang="en-US" smtClean="0"/>
              <a:t>Tuesday, September 17,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066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020762"/>
          </a:xfrm>
        </p:spPr>
        <p:txBody>
          <a:bodyPr/>
          <a:lstStyle/>
          <a:p>
            <a:r>
              <a:rPr lang="ar-SA" dirty="0">
                <a:solidFill>
                  <a:srgbClr val="C00000"/>
                </a:solidFill>
              </a:rPr>
              <a:t>القرارات الخاصة بالمنتج :التغليف والعبوة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181600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>
                <a:solidFill>
                  <a:srgbClr val="7030A0"/>
                </a:solidFill>
              </a:rPr>
              <a:t>يساعد التغليف في تحقيق العديد من الوظائف  و منها :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sz="3200" dirty="0"/>
              <a:t>تحقق الحماية  و الامن و السلامة ، التغليف يمنع من العبث بمحتويات العبوة 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sz="3200" dirty="0"/>
              <a:t>يعمل عل</a:t>
            </a:r>
            <a:r>
              <a:rPr lang="ar-AE" sz="3200" dirty="0"/>
              <a:t>ى</a:t>
            </a:r>
            <a:r>
              <a:rPr lang="ar-SA" sz="3200" dirty="0"/>
              <a:t> حماية الاطفال من الاستهلاك الضار لمحتويات العبوات سواء </a:t>
            </a:r>
            <a:r>
              <a:rPr lang="ar-AE" sz="3200" dirty="0"/>
              <a:t>ال</a:t>
            </a:r>
            <a:r>
              <a:rPr lang="ar-SA" sz="3200" dirty="0"/>
              <a:t>أدوية او غير ذلك  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sz="3200" dirty="0"/>
              <a:t>يساعد عل</a:t>
            </a:r>
            <a:r>
              <a:rPr lang="ar-AE" sz="3200" dirty="0"/>
              <a:t>ى</a:t>
            </a:r>
            <a:r>
              <a:rPr lang="ar-SA" sz="3200" dirty="0"/>
              <a:t> حفظ المنتجات للاستخدام المتكرر او عل</a:t>
            </a:r>
            <a:r>
              <a:rPr lang="ar-AE" sz="3200" dirty="0"/>
              <a:t>ى</a:t>
            </a:r>
            <a:r>
              <a:rPr lang="ar-SA" sz="3200" dirty="0"/>
              <a:t> مدار العام  ( المعلبات)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sz="3200" dirty="0"/>
              <a:t>يلعب دورا في المحافظة عل</a:t>
            </a:r>
            <a:r>
              <a:rPr lang="ar-AE" sz="3200" dirty="0"/>
              <a:t>ى</a:t>
            </a:r>
            <a:r>
              <a:rPr lang="ar-SA" sz="3200" dirty="0"/>
              <a:t> البيئة من خلال التغليف الصديق للبيئة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442E-EAEC-49D2-80FA-F99DE401D49D}" type="datetime2">
              <a:rPr lang="en-US" smtClean="0"/>
              <a:t>Tuesday, September 17,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7716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sz="5400" dirty="0">
                <a:solidFill>
                  <a:srgbClr val="FF0000"/>
                </a:solidFill>
              </a:rPr>
              <a:t>مشكلات تسويقية معاصرة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r" rtl="1">
              <a:buNone/>
            </a:pPr>
            <a:r>
              <a:rPr lang="ar-AE" sz="4800" dirty="0"/>
              <a:t>يُعد التغليف أحد العناصر أو المكونات الشكلية للسلعة و يؤثر على المستهلك في تشكيل إدراكه و تصوره عن السلعة. حلّل وظائف التغليف لمنتجات الادوية و المعقمات و المطهرات و معززا إجابتك بأمثلة تطبيقية. </a:t>
            </a:r>
            <a:endParaRPr lang="en-US" sz="4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C3878-0D51-4165-8D14-CB9B131339F7}" type="datetime2">
              <a:rPr lang="en-US" smtClean="0"/>
              <a:t>Tuesday, September 17,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7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>
                <a:solidFill>
                  <a:srgbClr val="C00000"/>
                </a:solidFill>
              </a:rPr>
              <a:t>تعريف المنتج </a:t>
            </a:r>
            <a:r>
              <a:rPr lang="en-US" dirty="0">
                <a:solidFill>
                  <a:srgbClr val="C00000"/>
                </a:solidFill>
              </a:rPr>
              <a:t>Concept of Product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56" y="1417638"/>
            <a:ext cx="8051951" cy="4449762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FF3D-285B-4462-9317-33A063972D79}" type="datetime2">
              <a:rPr lang="en-US" smtClean="0"/>
              <a:t>Tuesday, September 17,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57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>
                <a:solidFill>
                  <a:srgbClr val="C00000"/>
                </a:solidFill>
              </a:rPr>
              <a:t>تعريف المنتج </a:t>
            </a:r>
            <a:r>
              <a:rPr lang="en-US" dirty="0">
                <a:solidFill>
                  <a:srgbClr val="C00000"/>
                </a:solidFill>
              </a:rPr>
              <a:t>Concept of Product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105400"/>
          </a:xfrm>
        </p:spPr>
        <p:txBody>
          <a:bodyPr>
            <a:normAutofit/>
          </a:bodyPr>
          <a:lstStyle/>
          <a:p>
            <a:pPr algn="r" rtl="1"/>
            <a:r>
              <a:rPr lang="ar-SA" sz="2800" dirty="0"/>
              <a:t>و يرى</a:t>
            </a:r>
            <a:r>
              <a:rPr lang="en-US" sz="2800" dirty="0" err="1"/>
              <a:t>Kotler</a:t>
            </a:r>
            <a:r>
              <a:rPr lang="en-US" sz="2800" dirty="0"/>
              <a:t> </a:t>
            </a:r>
            <a:r>
              <a:rPr lang="ar-SA" sz="2800" dirty="0"/>
              <a:t> المنتج عل</a:t>
            </a:r>
            <a:r>
              <a:rPr lang="ar-AE" sz="2800" dirty="0"/>
              <a:t>ى</a:t>
            </a:r>
            <a:r>
              <a:rPr lang="ar-SA" sz="2800" dirty="0"/>
              <a:t> أنه « اي شيء يمكن تقديمه للسوق بغرض الاستهلاك او الاستخدام او الحيازة لاشباع حاجه أو رغبة  معينة و هو بذلك يشمل الاشياء المادية </a:t>
            </a:r>
            <a:r>
              <a:rPr lang="en-US" sz="2800" dirty="0"/>
              <a:t>,</a:t>
            </a:r>
            <a:r>
              <a:rPr lang="ar-SA" sz="2800" dirty="0"/>
              <a:t>الخدمات غير المادية، و الأشخاص و الأماكن و المنظمات و الافكار</a:t>
            </a:r>
            <a:r>
              <a:rPr lang="en-US" sz="2800" dirty="0"/>
              <a:t>.</a:t>
            </a:r>
            <a:r>
              <a:rPr lang="ar-SA" sz="2800" dirty="0"/>
              <a:t> </a:t>
            </a:r>
            <a:endParaRPr lang="ar-AE" sz="2800" dirty="0"/>
          </a:p>
          <a:p>
            <a:pPr algn="r" rtl="1"/>
            <a:endParaRPr lang="en-US" sz="2800" dirty="0"/>
          </a:p>
          <a:p>
            <a:pPr algn="r" rtl="1"/>
            <a:r>
              <a:rPr lang="ar-SA" sz="2800" dirty="0"/>
              <a:t>أما </a:t>
            </a:r>
            <a:r>
              <a:rPr lang="en-US" sz="2800" dirty="0"/>
              <a:t> Stanton &amp; </a:t>
            </a:r>
            <a:r>
              <a:rPr lang="en-US" sz="2800" dirty="0" err="1"/>
              <a:t>Futrell</a:t>
            </a:r>
            <a:r>
              <a:rPr lang="ar-SA" sz="2800" dirty="0"/>
              <a:t>فيعرفا المنتج على أنه « مجموعه من الصفات الملموسة و غير الملموسة بما في ذلك العبوة و الشكل و اللون و السعر و السمعه و المكانه لكل من المنتج و البائع و كذلك خدمات ما بعد البيع و التي يتم تقديمها للمشتري المتوقع كعرض يستخدم في اشباع حاجاته»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2F99-F5FC-4938-AF7C-1D2608ED06D5}" type="datetime2">
              <a:rPr lang="en-US" smtClean="0"/>
              <a:t>Tuesday, September 17,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667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1955"/>
            <a:ext cx="7772400" cy="594360"/>
          </a:xfrm>
        </p:spPr>
        <p:txBody>
          <a:bodyPr/>
          <a:lstStyle/>
          <a:p>
            <a:pPr algn="r" rtl="1"/>
            <a:r>
              <a:rPr lang="ar-SA" sz="3200" dirty="0">
                <a:solidFill>
                  <a:srgbClr val="C00000"/>
                </a:solidFill>
              </a:rPr>
              <a:t>مستويات</a:t>
            </a:r>
            <a:r>
              <a:rPr lang="ar-AE" sz="3200" dirty="0">
                <a:solidFill>
                  <a:srgbClr val="C00000"/>
                </a:solidFill>
              </a:rPr>
              <a:t> مفهوم</a:t>
            </a:r>
            <a:r>
              <a:rPr lang="ar-SA" sz="3200" dirty="0">
                <a:solidFill>
                  <a:srgbClr val="C00000"/>
                </a:solidFill>
              </a:rPr>
              <a:t> المنتج 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114300" indent="0" algn="r" rtl="1">
              <a:buNone/>
            </a:pPr>
            <a:r>
              <a:rPr lang="ar-SA" dirty="0"/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16" y="762000"/>
            <a:ext cx="6267450" cy="493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4495800" y="3876040"/>
            <a:ext cx="3810000" cy="2895600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SA" sz="2000" b="1" dirty="0">
                <a:solidFill>
                  <a:srgbClr val="FF0000"/>
                </a:solidFill>
              </a:rPr>
              <a:t>المستوى الأول </a:t>
            </a:r>
            <a:r>
              <a:rPr lang="ar-SA" sz="2000" b="1" dirty="0"/>
              <a:t>: جوهر المنتج : المن</a:t>
            </a:r>
            <a:r>
              <a:rPr lang="ar-AE" sz="2000" b="1" dirty="0"/>
              <a:t>ا</a:t>
            </a:r>
            <a:r>
              <a:rPr lang="ar-SA" sz="2000" b="1" dirty="0"/>
              <a:t>فع الر</a:t>
            </a:r>
            <a:r>
              <a:rPr lang="ar-AE" sz="2000" b="1" dirty="0"/>
              <a:t>ئ</a:t>
            </a:r>
            <a:r>
              <a:rPr lang="ar-SA" sz="2000" b="1" dirty="0"/>
              <a:t>سية للمنتج ( مثال : جوهر السيارة هو الانتقال )</a:t>
            </a:r>
          </a:p>
          <a:p>
            <a:pPr algn="r" rtl="1"/>
            <a:r>
              <a:rPr lang="ar-SA" sz="2000" b="1" dirty="0">
                <a:solidFill>
                  <a:srgbClr val="FF0000"/>
                </a:solidFill>
              </a:rPr>
              <a:t>المستوى الثاني </a:t>
            </a:r>
            <a:r>
              <a:rPr lang="ar-SA" sz="2000" b="1" dirty="0"/>
              <a:t>: المنتج الملموس : الادوات اللازمة لتحويل الجوهر الى منتج ملموس ( تعطي مجال للتمايز)</a:t>
            </a:r>
          </a:p>
          <a:p>
            <a:pPr algn="r" rtl="1"/>
            <a:r>
              <a:rPr lang="ar-SA" sz="2000" b="1" dirty="0">
                <a:solidFill>
                  <a:srgbClr val="FF0000"/>
                </a:solidFill>
              </a:rPr>
              <a:t>المستوى الثالث</a:t>
            </a:r>
            <a:r>
              <a:rPr lang="ar-SA" sz="2000" b="1" dirty="0"/>
              <a:t>: الخدمات الاضافية </a:t>
            </a:r>
            <a:r>
              <a:rPr lang="ar-AE" sz="2000" b="1" dirty="0"/>
              <a:t>: </a:t>
            </a:r>
            <a:r>
              <a:rPr lang="ar-SA" sz="2000" b="1" dirty="0"/>
              <a:t>التي يقدمها المصنع للمستهلك و هي ايضا مجال للتمايز</a:t>
            </a:r>
            <a:r>
              <a:rPr lang="ar-SA" sz="2000" dirty="0"/>
              <a:t>.</a:t>
            </a:r>
          </a:p>
          <a:p>
            <a:pPr algn="r" rtl="1"/>
            <a:endParaRPr lang="ar-S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4D8B-87C2-45B0-B41E-5DD9E47DF1E3}" type="datetime2">
              <a:rPr lang="en-US" smtClean="0"/>
              <a:t>Tuesday, September 17,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166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ar-AE" sz="6600" b="1" dirty="0">
                <a:solidFill>
                  <a:srgbClr val="C00000"/>
                </a:solidFill>
              </a:rPr>
              <a:t>أسئلة للمناقشة</a:t>
            </a:r>
            <a:endParaRPr lang="en-US" sz="6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5029200"/>
          </a:xfrm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AE" sz="4600" dirty="0"/>
              <a:t>تمثل السلع الاستهلاكية تلك السلع التي تشترى من قبل المستهلك النهائي من أجل الاستهلاك الشخصي. قارن بين أنواع السلع الاستهلاكية (</a:t>
            </a:r>
            <a:r>
              <a:rPr lang="ar-AE" sz="4600" dirty="0">
                <a:solidFill>
                  <a:srgbClr val="C00000"/>
                </a:solidFill>
              </a:rPr>
              <a:t>الميسرة و التسوق و الخاصة و غير المنشودة</a:t>
            </a:r>
            <a:r>
              <a:rPr lang="ar-AE" sz="4600" dirty="0"/>
              <a:t>) من حيث السلوك الشرائي و السعر و التوزيع و الترويج، و معززا إجابتك بأمثلة تطبيقية.  </a:t>
            </a:r>
            <a:endParaRPr lang="en-US" sz="4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3AA2-4478-44B5-9CDE-B23C8A57C9C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93801-4003-44AA-BB11-0D5794493F3E}" type="datetime2">
              <a:rPr lang="en-US" smtClean="0"/>
              <a:t>Tuesday, September 17,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3404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972824"/>
              </p:ext>
            </p:extLst>
          </p:nvPr>
        </p:nvGraphicFramePr>
        <p:xfrm>
          <a:off x="381000" y="228600"/>
          <a:ext cx="7848600" cy="6585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7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2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8389">
                <a:tc gridSpan="4">
                  <a:txBody>
                    <a:bodyPr/>
                    <a:lstStyle/>
                    <a:p>
                      <a:pPr algn="ctr"/>
                      <a:r>
                        <a:rPr lang="ar-SA" dirty="0"/>
                        <a:t>أنواع السلع الاستهلاكية 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7181">
                <a:tc>
                  <a:txBody>
                    <a:bodyPr/>
                    <a:lstStyle/>
                    <a:p>
                      <a:pPr algn="ctr"/>
                      <a:r>
                        <a:rPr lang="ar-SA" b="1" dirty="0"/>
                        <a:t>غير المنشودة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/>
                        <a:t>الخاصة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b="1" dirty="0"/>
                        <a:t>التسوق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/>
                        <a:t>الميسرة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b="1" dirty="0">
                          <a:solidFill>
                            <a:srgbClr val="FF0000"/>
                          </a:solidFill>
                        </a:rPr>
                        <a:t>الجوانب التسويقية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7761">
                <a:tc>
                  <a:txBody>
                    <a:bodyPr/>
                    <a:lstStyle/>
                    <a:p>
                      <a:r>
                        <a:rPr lang="ar-SA" dirty="0"/>
                        <a:t>وعي</a:t>
                      </a:r>
                      <a:r>
                        <a:rPr lang="ar-SA" baseline="0" dirty="0"/>
                        <a:t> قليل بوجود المنتج او معرفة قليل</a:t>
                      </a:r>
                      <a:r>
                        <a:rPr lang="ar-AE" baseline="0" dirty="0"/>
                        <a:t>ة</a:t>
                      </a:r>
                      <a:r>
                        <a:rPr lang="ar-SA" baseline="0" dirty="0"/>
                        <a:t> و عدم اهتمام بالمنتج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تفضيل قوي وولاء لبعض</a:t>
                      </a:r>
                      <a:r>
                        <a:rPr lang="ar-SA" baseline="0" dirty="0"/>
                        <a:t> العلامات و جهود شراء خاصة  و القليل من المقارنة</a:t>
                      </a:r>
                    </a:p>
                    <a:p>
                      <a:pPr algn="r"/>
                      <a:r>
                        <a:rPr lang="ar-AE" baseline="0" dirty="0"/>
                        <a:t>، </a:t>
                      </a:r>
                      <a:r>
                        <a:rPr lang="ar-SA" baseline="0" dirty="0"/>
                        <a:t>حساسية قليلة للسعر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غير متكرر،</a:t>
                      </a:r>
                      <a:r>
                        <a:rPr lang="ar-SA" baseline="0" dirty="0"/>
                        <a:t> المزيد من التخطيط و الجهود للشراء و المقارنة بين البدائل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شراء</a:t>
                      </a:r>
                      <a:r>
                        <a:rPr lang="ar-SA" baseline="0" dirty="0"/>
                        <a:t> متكرر و منخفض الأهمية</a:t>
                      </a:r>
                      <a:r>
                        <a:rPr lang="ar-AE" baseline="0" dirty="0"/>
                        <a:t>،</a:t>
                      </a:r>
                      <a:r>
                        <a:rPr lang="ar-SA" baseline="0" dirty="0"/>
                        <a:t> التخطيط قليل</a:t>
                      </a:r>
                      <a:r>
                        <a:rPr lang="ar-AE" baseline="0" dirty="0"/>
                        <a:t>،</a:t>
                      </a:r>
                      <a:r>
                        <a:rPr lang="ar-SA" baseline="0" dirty="0"/>
                        <a:t> </a:t>
                      </a:r>
                      <a:r>
                        <a:rPr lang="ar-AE" baseline="0" dirty="0"/>
                        <a:t>لا داعي لل</a:t>
                      </a:r>
                      <a:r>
                        <a:rPr lang="ar-SA" baseline="0" dirty="0"/>
                        <a:t>مقارنة بين البدائل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b="1" dirty="0">
                          <a:solidFill>
                            <a:srgbClr val="FF0000"/>
                          </a:solidFill>
                        </a:rPr>
                        <a:t>السلوك الشرائي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5971">
                <a:tc>
                  <a:txBody>
                    <a:bodyPr/>
                    <a:lstStyle/>
                    <a:p>
                      <a:r>
                        <a:rPr lang="ar-SA" dirty="0"/>
                        <a:t>متغير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مرتفع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مرتفع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متدني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b="1" dirty="0">
                          <a:solidFill>
                            <a:srgbClr val="FF0000"/>
                          </a:solidFill>
                        </a:rPr>
                        <a:t>السعر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5971">
                <a:tc>
                  <a:txBody>
                    <a:bodyPr/>
                    <a:lstStyle/>
                    <a:p>
                      <a:r>
                        <a:rPr lang="ar-SA" dirty="0"/>
                        <a:t>متغير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حصري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اختياري</a:t>
                      </a:r>
                      <a:r>
                        <a:rPr lang="ar-AE" dirty="0"/>
                        <a:t> (اماكن مختارة)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مكثف</a:t>
                      </a:r>
                      <a:r>
                        <a:rPr lang="ar-SA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b="1" dirty="0">
                          <a:solidFill>
                            <a:srgbClr val="FF0000"/>
                          </a:solidFill>
                        </a:rPr>
                        <a:t>التوزيع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5137">
                <a:tc>
                  <a:txBody>
                    <a:bodyPr/>
                    <a:lstStyle/>
                    <a:p>
                      <a:r>
                        <a:rPr lang="ar-SA" dirty="0"/>
                        <a:t>اعلان مكثف و جهود</a:t>
                      </a:r>
                      <a:r>
                        <a:rPr lang="ar-SA" baseline="0" dirty="0"/>
                        <a:t> بيعية من البائع و المنتج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ترويج محدد بعناية من البائع و</a:t>
                      </a:r>
                      <a:r>
                        <a:rPr lang="ar-SA" baseline="0" dirty="0"/>
                        <a:t> المنتج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الاعلان و البيع الشخصي من قبل المنتج و البائع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400" b="1" dirty="0"/>
                        <a:t>ترويج كبير من قبل المنتج</a:t>
                      </a:r>
                      <a:r>
                        <a:rPr lang="ar-AE" sz="1400" b="1" dirty="0"/>
                        <a:t> مثل بيبسي كولا</a:t>
                      </a:r>
                      <a:r>
                        <a:rPr lang="ar-AE" sz="1400" b="1" baseline="0" dirty="0"/>
                        <a:t> اما في الخضروات فلا داعي للترويج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b="1" dirty="0">
                          <a:solidFill>
                            <a:srgbClr val="FF0000"/>
                          </a:solidFill>
                        </a:rPr>
                        <a:t>الترويج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5137"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بوليص</a:t>
                      </a:r>
                      <a:r>
                        <a:rPr lang="ar-AE" dirty="0"/>
                        <a:t>ة</a:t>
                      </a:r>
                      <a:r>
                        <a:rPr lang="ar-SA" dirty="0"/>
                        <a:t> التأمين على الحياه و التبرع بالدم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سلع</a:t>
                      </a:r>
                      <a:r>
                        <a:rPr lang="ar-SA" baseline="0" dirty="0"/>
                        <a:t> الرفاهية مثل الكرستال و الساعات الرو</a:t>
                      </a:r>
                      <a:r>
                        <a:rPr lang="ar-AE" baseline="0" dirty="0"/>
                        <a:t>ل</a:t>
                      </a:r>
                      <a:r>
                        <a:rPr lang="ar-SA" baseline="0" dirty="0"/>
                        <a:t>يكس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الاجهزة الكهربائية و الرقمية و الاثاث و الملابس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كل مايتم شراؤءه من البقال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b="1" dirty="0">
                          <a:solidFill>
                            <a:srgbClr val="FF0000"/>
                          </a:solidFill>
                        </a:rPr>
                        <a:t>الأمثلة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E4E6-6A83-4716-A989-0F8C92A5FA94}" type="datetime2">
              <a:rPr lang="en-US" smtClean="0"/>
              <a:t>Tuesday, September 17,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74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4400" dirty="0">
                <a:solidFill>
                  <a:srgbClr val="FF0000"/>
                </a:solidFill>
              </a:rPr>
              <a:t>خصائص السلع الاستهلاكية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620000" cy="3733800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Ø"/>
            </a:pPr>
            <a:endParaRPr lang="ar-SA" dirty="0"/>
          </a:p>
          <a:p>
            <a:pPr algn="r" rtl="1"/>
            <a:r>
              <a:rPr lang="ar-SA" sz="3200" dirty="0"/>
              <a:t>عدد المشترين كبير و الاسواق منتشرة </a:t>
            </a:r>
          </a:p>
          <a:p>
            <a:pPr algn="r" rtl="1"/>
            <a:r>
              <a:rPr lang="ar-SA" sz="3200" dirty="0"/>
              <a:t>وحدة الشراء صغيرة </a:t>
            </a:r>
          </a:p>
          <a:p>
            <a:pPr algn="r" rtl="1"/>
            <a:r>
              <a:rPr lang="ar-SA" sz="3200" dirty="0"/>
              <a:t>قلة المعلومات لدي المشترين </a:t>
            </a:r>
          </a:p>
          <a:p>
            <a:pPr algn="r" rtl="1"/>
            <a:r>
              <a:rPr lang="ar-SA" sz="3200" dirty="0"/>
              <a:t>الاعتبارات الشخصية توجه المشترين </a:t>
            </a:r>
          </a:p>
          <a:p>
            <a:pPr algn="r" rtl="1"/>
            <a:endParaRPr lang="en-US" dirty="0"/>
          </a:p>
          <a:p>
            <a:pPr algn="r" rtl="1"/>
            <a:endParaRPr lang="ar-SA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ar-SA" dirty="0"/>
          </a:p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10CC5-E8DE-49EA-9BFD-27F410813BFB}" type="datetime2">
              <a:rPr lang="en-US" smtClean="0"/>
              <a:t>Tuesday, September 17,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993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>
                <a:solidFill>
                  <a:srgbClr val="C00000"/>
                </a:solidFill>
              </a:rPr>
              <a:t>دورة حياة </a:t>
            </a:r>
            <a:r>
              <a:rPr lang="ar-AE" dirty="0">
                <a:solidFill>
                  <a:srgbClr val="C00000"/>
                </a:solidFill>
              </a:rPr>
              <a:t>المنتج</a:t>
            </a:r>
            <a:r>
              <a:rPr lang="en-US" dirty="0">
                <a:solidFill>
                  <a:srgbClr val="C00000"/>
                </a:solidFill>
              </a:rPr>
              <a:t>PLC </a:t>
            </a:r>
            <a:r>
              <a:rPr lang="ar-SA" dirty="0">
                <a:solidFill>
                  <a:srgbClr val="C00000"/>
                </a:solidFill>
              </a:rPr>
              <a:t>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257800"/>
          </a:xfrm>
        </p:spPr>
        <p:txBody>
          <a:bodyPr/>
          <a:lstStyle/>
          <a:p>
            <a:pPr marL="460375" lvl="2" indent="-342900" algn="r" rtl="1">
              <a:buFont typeface="Wingdings" pitchFamily="2" charset="2"/>
              <a:buChar char="Ø"/>
            </a:pPr>
            <a:endParaRPr lang="ar-SA" sz="2000" dirty="0"/>
          </a:p>
          <a:p>
            <a:pPr marL="460375" lvl="2" indent="-342900" algn="r" rtl="1">
              <a:buFont typeface="Wingdings" pitchFamily="2" charset="2"/>
              <a:buChar char="Ø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A037-054E-47F7-92BB-02F1785A351D}" type="slidenum">
              <a:rPr lang="en-US" smtClean="0"/>
              <a:t>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95400"/>
            <a:ext cx="7162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61F90-40E3-4491-8650-7CDE43318D1D}" type="datetime2">
              <a:rPr lang="en-US" smtClean="0"/>
              <a:t>Tuesday, September 17,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9833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14082</TotalTime>
  <Words>1479</Words>
  <Application>Microsoft Office PowerPoint</Application>
  <PresentationFormat>On-screen Show (4:3)</PresentationFormat>
  <Paragraphs>248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Cambria</vt:lpstr>
      <vt:lpstr>Wingdings</vt:lpstr>
      <vt:lpstr>Adjacency</vt:lpstr>
      <vt:lpstr>سياسات وقرارات المنتجات  Product decisions </vt:lpstr>
      <vt:lpstr>تعريف المنتج Concept of Product </vt:lpstr>
      <vt:lpstr>تعريف المنتج Concept of Product </vt:lpstr>
      <vt:lpstr>تعريف المنتج Concept of Product </vt:lpstr>
      <vt:lpstr>مستويات مفهوم المنتج </vt:lpstr>
      <vt:lpstr>أسئلة للمناقشة</vt:lpstr>
      <vt:lpstr>PowerPoint Presentation</vt:lpstr>
      <vt:lpstr>خصائص السلع الاستهلاكية</vt:lpstr>
      <vt:lpstr>دورة حياة المنتجPLC  </vt:lpstr>
      <vt:lpstr>PLC  مراحل دورة حياه المنتج</vt:lpstr>
      <vt:lpstr>أسئلة للمناقشة</vt:lpstr>
      <vt:lpstr>ستراتيجيات التسويق حسب مراحل دورة حياة المنتج </vt:lpstr>
      <vt:lpstr>القرارت الخاصة بالمنتج : العلامة التجارية </vt:lpstr>
      <vt:lpstr>القرارت الخاصة بالمنتج : العلامة التجارية </vt:lpstr>
      <vt:lpstr>فوائد العلامة التجارية </vt:lpstr>
      <vt:lpstr>فوائد العلامة التجارية </vt:lpstr>
      <vt:lpstr>اختيار الاسم للعلامة التجارية</vt:lpstr>
      <vt:lpstr>القرارات الخاصة بالمنتج: التغليف والعبوة </vt:lpstr>
      <vt:lpstr>القرارات الخاصة بالمنتج: التغليف والعبوة </vt:lpstr>
      <vt:lpstr>أسئلة للمناقشة</vt:lpstr>
      <vt:lpstr>القرارات الخاصة بالمنتج :التغليف والعبوة </vt:lpstr>
      <vt:lpstr>القرارات الخاصة بالمنتج :التغليف والعبوة </vt:lpstr>
      <vt:lpstr>مشكلات تسويقية معاصرة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تجزئة/ تقسيم السوق  Market segmentation</dc:title>
  <dc:creator>Kholoud Ibrahim AlQeisi</dc:creator>
  <cp:lastModifiedBy>Salem Al-Jundi</cp:lastModifiedBy>
  <cp:revision>113</cp:revision>
  <dcterms:created xsi:type="dcterms:W3CDTF">2016-10-04T09:59:11Z</dcterms:created>
  <dcterms:modified xsi:type="dcterms:W3CDTF">2024-09-17T10:20:57Z</dcterms:modified>
</cp:coreProperties>
</file>