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85" r:id="rId3"/>
    <p:sldId id="258" r:id="rId4"/>
    <p:sldId id="283" r:id="rId5"/>
    <p:sldId id="259" r:id="rId6"/>
    <p:sldId id="287" r:id="rId7"/>
    <p:sldId id="279" r:id="rId8"/>
    <p:sldId id="266" r:id="rId9"/>
    <p:sldId id="260" r:id="rId10"/>
    <p:sldId id="263" r:id="rId11"/>
    <p:sldId id="264" r:id="rId12"/>
    <p:sldId id="261" r:id="rId13"/>
    <p:sldId id="265" r:id="rId14"/>
    <p:sldId id="270" r:id="rId15"/>
    <p:sldId id="268" r:id="rId16"/>
    <p:sldId id="269" r:id="rId17"/>
    <p:sldId id="280" r:id="rId18"/>
    <p:sldId id="281" r:id="rId19"/>
    <p:sldId id="288" r:id="rId20"/>
    <p:sldId id="271" r:id="rId21"/>
    <p:sldId id="272" r:id="rId22"/>
    <p:sldId id="273" r:id="rId23"/>
    <p:sldId id="289" r:id="rId24"/>
    <p:sldId id="282" r:id="rId25"/>
    <p:sldId id="274" r:id="rId26"/>
    <p:sldId id="275" r:id="rId27"/>
    <p:sldId id="276" r:id="rId28"/>
    <p:sldId id="277" r:id="rId29"/>
    <p:sldId id="278" r:id="rId30"/>
    <p:sldId id="284" r:id="rId31"/>
    <p:sldId id="290" r:id="rId32"/>
    <p:sldId id="29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4C0A78E-A521-4931-86FB-C56328BD0FE3}">
          <p14:sldIdLst>
            <p14:sldId id="256"/>
            <p14:sldId id="285"/>
            <p14:sldId id="258"/>
            <p14:sldId id="283"/>
            <p14:sldId id="259"/>
            <p14:sldId id="287"/>
            <p14:sldId id="279"/>
            <p14:sldId id="266"/>
            <p14:sldId id="260"/>
            <p14:sldId id="263"/>
            <p14:sldId id="264"/>
            <p14:sldId id="261"/>
            <p14:sldId id="265"/>
            <p14:sldId id="270"/>
            <p14:sldId id="268"/>
            <p14:sldId id="269"/>
            <p14:sldId id="280"/>
            <p14:sldId id="281"/>
            <p14:sldId id="288"/>
            <p14:sldId id="271"/>
            <p14:sldId id="272"/>
            <p14:sldId id="273"/>
            <p14:sldId id="289"/>
            <p14:sldId id="282"/>
            <p14:sldId id="274"/>
            <p14:sldId id="275"/>
            <p14:sldId id="276"/>
            <p14:sldId id="277"/>
            <p14:sldId id="278"/>
            <p14:sldId id="284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9" autoAdjust="0"/>
    <p:restoredTop sz="94660"/>
  </p:normalViewPr>
  <p:slideViewPr>
    <p:cSldViewPr>
      <p:cViewPr varScale="1">
        <p:scale>
          <a:sx n="74" d="100"/>
          <a:sy n="74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70267-906A-48EE-8A96-5F1C988C94D3}" type="datetimeFigureOut">
              <a:rPr lang="en-US" smtClean="0"/>
              <a:t>15-Apr-20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3DA20-53DC-49DB-8B94-410F30016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96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B3DA20-53DC-49DB-8B94-410F30016A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07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DD55-7755-4A65-A80F-86D0B878ABAB}" type="datetime2">
              <a:rPr lang="en-US" smtClean="0"/>
              <a:t>Wednesday, 15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EAF50-DE1A-4E90-B9C3-C430E708A7E9}" type="datetime2">
              <a:rPr lang="en-US" smtClean="0"/>
              <a:t>Wednesday, 15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A52B-D923-414B-AEB2-2DC2CE82CFC8}" type="datetime2">
              <a:rPr lang="en-US" smtClean="0"/>
              <a:t>Wednesday, 15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7A9B9-3113-4DA1-8346-BDF53338BDD5}" type="datetime2">
              <a:rPr lang="en-US" smtClean="0"/>
              <a:t>Wednesday, 15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B35A7-934D-426A-8631-3EB1D151CAE9}" type="datetime2">
              <a:rPr lang="en-US" smtClean="0"/>
              <a:t>Wednesday, 15 April,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9A542-5DEC-4AB8-9934-C0067A16801C}" type="datetime2">
              <a:rPr lang="en-US" smtClean="0"/>
              <a:t>Wednesday, 15 April,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DC365-3937-4CF8-A1FE-A0BF2DF60F2B}" type="datetime2">
              <a:rPr lang="en-US" smtClean="0"/>
              <a:t>Wednesday, 15 April,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DDFA2-35DC-4A55-8616-2B368B4C0C36}" type="datetime2">
              <a:rPr lang="en-US" smtClean="0"/>
              <a:t>Wednesday, 15 April,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AD61-E480-458F-A17D-0F9EBDE6AA72}" type="datetime2">
              <a:rPr lang="en-US" smtClean="0"/>
              <a:t>Wednesday, 15 April,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7F18F-C5F5-49A2-B729-88B103C5641E}" type="datetime2">
              <a:rPr lang="en-US" smtClean="0"/>
              <a:t>Wednesday, 15 April,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70F7-86D8-4399-A194-27E9158A98B8}" type="datetime2">
              <a:rPr lang="en-US" smtClean="0"/>
              <a:t>Wednesday, 15 April,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fld id="{9B2BB91E-44B2-4556-84FC-12A038B9F4A1}" type="datetime2">
              <a:rPr lang="en-US" smtClean="0"/>
              <a:pPr/>
              <a:t>Wednesday, 15 April,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126748D-5858-4638-828D-9371C105C0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nip Same Side Corner Rectangle 7"/>
          <p:cNvSpPr/>
          <p:nvPr userDrawn="1"/>
        </p:nvSpPr>
        <p:spPr>
          <a:xfrm>
            <a:off x="7543800" y="6477000"/>
            <a:ext cx="1524000" cy="381000"/>
          </a:xfrm>
          <a:prstGeom prst="snip2Same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fld id="{D13A6C73-640E-4CC6-A87B-6B4672EF291B}" type="slidenum">
              <a:rPr lang="en-US" b="1" smtClean="0"/>
              <a:t>‹#›</a:t>
            </a:fld>
            <a:r>
              <a:rPr lang="en-US" b="1" dirty="0" smtClean="0"/>
              <a:t> of 31</a:t>
            </a:r>
            <a:endParaRPr lang="en-US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733800"/>
            <a:ext cx="7848600" cy="1927225"/>
          </a:xfrm>
        </p:spPr>
        <p:txBody>
          <a:bodyPr/>
          <a:lstStyle/>
          <a:p>
            <a:pPr algn="ctr"/>
            <a:r>
              <a:rPr lang="ar-JO" dirty="0" smtClean="0"/>
              <a:t>قرارات </a:t>
            </a:r>
            <a:r>
              <a:rPr lang="ar-SA" dirty="0" smtClean="0"/>
              <a:t>التوزيع </a:t>
            </a:r>
            <a:r>
              <a:rPr lang="ar-JO" dirty="0" smtClean="0"/>
              <a:t/>
            </a:r>
            <a:br>
              <a:rPr lang="ar-JO" dirty="0" smtClean="0"/>
            </a:br>
            <a:r>
              <a:rPr lang="en-US" sz="4400" dirty="0" smtClean="0"/>
              <a:t>DISTRIBUTION Decisions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1295400"/>
            <a:ext cx="6477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1500" dirty="0" smtClean="0"/>
              <a:t>الفصل الثامن</a:t>
            </a:r>
            <a:endParaRPr lang="en-US" sz="115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6DE1-A38A-4982-B128-2C0E2DC16825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7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ar-SA" sz="4800" dirty="0"/>
              <a:t>وظائف قنوات التوزيع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ar-SA" dirty="0">
                <a:solidFill>
                  <a:srgbClr val="FF0000"/>
                </a:solidFill>
              </a:rPr>
              <a:t>سابعا:  التمويل </a:t>
            </a:r>
            <a:r>
              <a:rPr lang="en-US" dirty="0">
                <a:solidFill>
                  <a:srgbClr val="FF0000"/>
                </a:solidFill>
              </a:rPr>
              <a:t>(Financing)</a:t>
            </a:r>
            <a:endParaRPr lang="ar-SA" dirty="0">
              <a:solidFill>
                <a:srgbClr val="FF0000"/>
              </a:solidFill>
            </a:endParaRPr>
          </a:p>
          <a:p>
            <a:pPr algn="r" rtl="1"/>
            <a:r>
              <a:rPr lang="ar-SA" dirty="0"/>
              <a:t>يساهم الوسطاء في تمويل الحملات الاعلانية  داخل المتجر </a:t>
            </a:r>
            <a:r>
              <a:rPr lang="ar-SA" dirty="0" smtClean="0"/>
              <a:t>عل</a:t>
            </a:r>
            <a:r>
              <a:rPr lang="ar-AE" dirty="0" smtClean="0"/>
              <a:t>ى</a:t>
            </a:r>
            <a:r>
              <a:rPr lang="ar-SA" dirty="0" smtClean="0"/>
              <a:t> نفقتهم </a:t>
            </a:r>
            <a:r>
              <a:rPr lang="ar-SA" dirty="0"/>
              <a:t>او </a:t>
            </a:r>
            <a:r>
              <a:rPr lang="ar-SA" dirty="0" smtClean="0"/>
              <a:t>يقومون </a:t>
            </a:r>
            <a:r>
              <a:rPr lang="ar-SA" dirty="0"/>
              <a:t>بنقل السلع و الخدمات </a:t>
            </a:r>
            <a:r>
              <a:rPr lang="ar-SA" dirty="0" smtClean="0"/>
              <a:t>عل</a:t>
            </a:r>
            <a:r>
              <a:rPr lang="ar-AE" dirty="0" smtClean="0"/>
              <a:t>ى</a:t>
            </a:r>
            <a:r>
              <a:rPr lang="ar-SA" dirty="0" smtClean="0"/>
              <a:t> نفقتهم </a:t>
            </a:r>
            <a:r>
              <a:rPr lang="ar-SA" dirty="0"/>
              <a:t>من اماكن الانتاج </a:t>
            </a:r>
            <a:r>
              <a:rPr lang="ar-SA" dirty="0" smtClean="0"/>
              <a:t>ال</a:t>
            </a:r>
            <a:r>
              <a:rPr lang="ar-AE" dirty="0" smtClean="0"/>
              <a:t>ى</a:t>
            </a:r>
            <a:r>
              <a:rPr lang="ar-SA" dirty="0" smtClean="0"/>
              <a:t> </a:t>
            </a:r>
            <a:r>
              <a:rPr lang="ar-SA" dirty="0"/>
              <a:t>اماكن البيع </a:t>
            </a:r>
            <a:endParaRPr lang="en-US" dirty="0"/>
          </a:p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rgbClr val="FF0000"/>
                </a:solidFill>
              </a:rPr>
              <a:t>ثامنا: الاتصال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ar-SA" dirty="0" smtClean="0">
                <a:solidFill>
                  <a:srgbClr val="FF0000"/>
                </a:solidFill>
              </a:rPr>
              <a:t>مع المستهلكين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Contacting Customers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</a:p>
          <a:p>
            <a:pPr algn="r" rtl="1"/>
            <a:r>
              <a:rPr lang="ar-SA" sz="2000" dirty="0" smtClean="0"/>
              <a:t>يقوم الوسطاء بالبحث عن المستهلكين المحتملين و التواصل معهم حول المنتجات  و مزاياها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rgbClr val="FF0000"/>
                </a:solidFill>
              </a:rPr>
              <a:t>تاسعا:  االمطابقة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ar-SA" dirty="0" smtClean="0">
                <a:solidFill>
                  <a:srgbClr val="FF0000"/>
                </a:solidFill>
              </a:rPr>
              <a:t>بين حاجات المستهلكين والعروض </a:t>
            </a:r>
            <a:r>
              <a:rPr lang="en-US" dirty="0" smtClean="0">
                <a:solidFill>
                  <a:srgbClr val="FF0000"/>
                </a:solidFill>
              </a:rPr>
              <a:t>(Matching) 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r" rtl="1"/>
            <a:r>
              <a:rPr lang="ar-SA" dirty="0" smtClean="0"/>
              <a:t>يشمل اعادة تغليف او تشكيل العروض التسويقية بما يتلاءم و حاجات المستهلكين و ذلك بالقيام بمهام مثل: التصنيع، التصنيف، التجميع، و التعبئة.  </a:t>
            </a:r>
          </a:p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rgbClr val="FF0000"/>
                </a:solidFill>
              </a:rPr>
              <a:t>عاشرا:  التفاوض مع المستهلكين عوضا عن المنتجين </a:t>
            </a:r>
            <a:r>
              <a:rPr lang="en-US" dirty="0" smtClean="0">
                <a:solidFill>
                  <a:srgbClr val="FF0000"/>
                </a:solidFill>
              </a:rPr>
              <a:t>(Negotiation) 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</a:p>
          <a:p>
            <a:pPr algn="r" rtl="1"/>
            <a:r>
              <a:rPr lang="ar-SA" dirty="0" smtClean="0"/>
              <a:t>الوصول ال</a:t>
            </a:r>
            <a:r>
              <a:rPr lang="ar-AE" dirty="0" smtClean="0"/>
              <a:t>ى</a:t>
            </a:r>
            <a:r>
              <a:rPr lang="ar-SA" dirty="0" smtClean="0"/>
              <a:t> اتفاق حول الأسعار و الشروط البيعية  مع المشتري أوالمستهلك بحيث تتم عملية نقل الملكية.</a:t>
            </a:r>
          </a:p>
          <a:p>
            <a:pPr algn="r" rtl="1">
              <a:buFont typeface="Wingdings" pitchFamily="2" charset="2"/>
              <a:buChar char="ü"/>
            </a:pPr>
            <a:endParaRPr lang="ar-SA" sz="2000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D0406-04F6-4EDB-81E7-5E365D4A4FE5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2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4800" dirty="0" smtClean="0">
                <a:solidFill>
                  <a:schemeClr val="tx1"/>
                </a:solidFill>
              </a:rPr>
              <a:t>أنواع قنوات التوزيع ( الوسطاء)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>
                <a:solidFill>
                  <a:srgbClr val="002060"/>
                </a:solidFill>
              </a:rPr>
              <a:t>أولا :  قنوات التوزيع حسب اتجاهها </a:t>
            </a:r>
            <a:r>
              <a:rPr lang="en-US" sz="1800" dirty="0" smtClean="0">
                <a:solidFill>
                  <a:srgbClr val="002060"/>
                </a:solidFill>
              </a:rPr>
              <a:t>D.C. based on Direction</a:t>
            </a:r>
            <a:r>
              <a:rPr lang="ar-SA" dirty="0" smtClean="0">
                <a:solidFill>
                  <a:srgbClr val="002060"/>
                </a:solidFill>
              </a:rPr>
              <a:t> </a:t>
            </a:r>
            <a:endParaRPr lang="en-US" dirty="0" smtClean="0">
              <a:solidFill>
                <a:srgbClr val="002060"/>
              </a:solidFill>
            </a:endParaRPr>
          </a:p>
          <a:p>
            <a:pPr algn="r" rtl="1"/>
            <a:r>
              <a:rPr lang="ar-SA" dirty="0" smtClean="0"/>
              <a:t>تنقسم ال</a:t>
            </a:r>
            <a:r>
              <a:rPr lang="ar-AE" dirty="0" smtClean="0"/>
              <a:t>ى</a:t>
            </a:r>
            <a:r>
              <a:rPr lang="ar-SA" dirty="0" smtClean="0"/>
              <a:t> قنوات مباشرة و اخرى غير مباشرة :</a:t>
            </a:r>
          </a:p>
          <a:p>
            <a:pPr algn="r" rtl="1"/>
            <a:r>
              <a:rPr lang="ar-SA" dirty="0" smtClean="0">
                <a:solidFill>
                  <a:srgbClr val="FF0000"/>
                </a:solidFill>
              </a:rPr>
              <a:t>التوزيع المباشر: و هنا لا يتم الاستعان</a:t>
            </a:r>
            <a:r>
              <a:rPr lang="ar-AE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بالوسطاء و انما البيع مباشرة من المنتج ال</a:t>
            </a:r>
            <a:r>
              <a:rPr lang="ar-AE" dirty="0" smtClean="0">
                <a:solidFill>
                  <a:srgbClr val="FF0000"/>
                </a:solidFill>
              </a:rPr>
              <a:t>ى</a:t>
            </a:r>
            <a:r>
              <a:rPr lang="ar-SA" dirty="0" smtClean="0">
                <a:solidFill>
                  <a:srgbClr val="FF0000"/>
                </a:solidFill>
              </a:rPr>
              <a:t> المستهلك. </a:t>
            </a:r>
            <a:endParaRPr lang="ar-SA" dirty="0">
              <a:solidFill>
                <a:srgbClr val="FF0000"/>
              </a:solidFill>
            </a:endParaRPr>
          </a:p>
          <a:p>
            <a:pPr algn="r" rtl="1"/>
            <a:r>
              <a:rPr lang="ar-SA" dirty="0" smtClean="0">
                <a:solidFill>
                  <a:srgbClr val="FF0000"/>
                </a:solidFill>
              </a:rPr>
              <a:t>التوزيع غير المباشر: و يتم الاستعانة بالوسطاء لايصال السلع و الخدمات للمستهلك المستهدف.</a:t>
            </a:r>
            <a:endParaRPr lang="ar-AE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SA" dirty="0" smtClean="0">
              <a:solidFill>
                <a:srgbClr val="FF0000"/>
              </a:solidFill>
            </a:endParaRPr>
          </a:p>
          <a:p>
            <a:pPr algn="r" rtl="1"/>
            <a:r>
              <a:rPr lang="ar-SA" dirty="0" smtClean="0">
                <a:solidFill>
                  <a:srgbClr val="002060"/>
                </a:solidFill>
              </a:rPr>
              <a:t>ثانيا: قنوات التوزيع حسب المنتجات</a:t>
            </a:r>
            <a:r>
              <a:rPr lang="en-US" sz="1800" dirty="0">
                <a:solidFill>
                  <a:srgbClr val="002060"/>
                </a:solidFill>
              </a:rPr>
              <a:t>D.C. based on </a:t>
            </a:r>
            <a:r>
              <a:rPr lang="en-US" sz="1800" dirty="0" smtClean="0">
                <a:solidFill>
                  <a:srgbClr val="002060"/>
                </a:solidFill>
              </a:rPr>
              <a:t>Products </a:t>
            </a:r>
            <a:r>
              <a:rPr lang="ar-SA" dirty="0" smtClean="0">
                <a:solidFill>
                  <a:srgbClr val="002060"/>
                </a:solidFill>
              </a:rPr>
              <a:t> </a:t>
            </a:r>
            <a:endParaRPr lang="ar-SA" dirty="0">
              <a:solidFill>
                <a:srgbClr val="002060"/>
              </a:solidFill>
            </a:endParaRPr>
          </a:p>
          <a:p>
            <a:pPr algn="r" rtl="1"/>
            <a:r>
              <a:rPr lang="ar-SA" dirty="0" smtClean="0"/>
              <a:t>و يندرج تحته نوعان من قنوات التوزيع و هي :</a:t>
            </a:r>
          </a:p>
          <a:p>
            <a:pPr algn="r" rtl="1"/>
            <a:r>
              <a:rPr lang="ar-SA" dirty="0" smtClean="0">
                <a:solidFill>
                  <a:srgbClr val="FF0000"/>
                </a:solidFill>
              </a:rPr>
              <a:t>قنوات التوزيع الاستهلاكية </a:t>
            </a:r>
          </a:p>
          <a:p>
            <a:pPr algn="r" rtl="1"/>
            <a:r>
              <a:rPr lang="ar-SA" dirty="0" smtClean="0">
                <a:solidFill>
                  <a:srgbClr val="FF0000"/>
                </a:solidFill>
              </a:rPr>
              <a:t>قنوات التوزيع الصناعية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0853-92AF-4C95-AC0D-18A9DAD1BA8E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3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767090"/>
            <a:ext cx="8229600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4445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8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قنوات التوزيع للسلع الاستهلاكية 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54368" y="1500190"/>
            <a:ext cx="8408632" cy="646331"/>
          </a:xfrm>
          <a:prstGeom prst="rect">
            <a:avLst/>
          </a:prstGeom>
          <a:solidFill>
            <a:srgbClr val="FFC000"/>
          </a:solidFill>
          <a:ln w="4445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perspectiveFront"/>
              <a:lightRig rig="threePt" dir="t"/>
            </a:scene3d>
          </a:bodyPr>
          <a:lstStyle/>
          <a:p>
            <a:pPr algn="ctr">
              <a:defRPr/>
            </a:pPr>
            <a:r>
              <a:rPr lang="ar-SA" sz="36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المنتج</a:t>
            </a:r>
            <a:endParaRPr lang="en-US" sz="36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239000" y="6048376"/>
            <a:ext cx="132873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4445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ctr">
              <a:defRPr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defRPr>
            </a:lvl1pPr>
          </a:lstStyle>
          <a:p>
            <a:r>
              <a:rPr lang="ar-SA" dirty="0"/>
              <a:t> المستهلك</a:t>
            </a:r>
            <a:endParaRPr lang="en-US" dirty="0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562600" y="6048376"/>
            <a:ext cx="132873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4445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ctr">
              <a:defRPr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defRPr>
            </a:lvl1pPr>
          </a:lstStyle>
          <a:p>
            <a:r>
              <a:rPr lang="ar-SA" dirty="0"/>
              <a:t> المستهلك</a:t>
            </a:r>
            <a:endParaRPr lang="en-US" dirty="0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755231" y="6090305"/>
            <a:ext cx="132873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4445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ctr">
              <a:defRPr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defRPr>
            </a:lvl1pPr>
          </a:lstStyle>
          <a:p>
            <a:r>
              <a:rPr lang="ar-SA" dirty="0"/>
              <a:t> المستهلك</a:t>
            </a:r>
            <a:endParaRPr lang="en-US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981200" y="6093709"/>
            <a:ext cx="132873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4445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المستهلك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903368" y="2146521"/>
            <a:ext cx="0" cy="39018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174" y="4954137"/>
            <a:ext cx="14271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/>
          <p:cNvCxnSpPr>
            <a:endCxn id="2051" idx="0"/>
          </p:cNvCxnSpPr>
          <p:nvPr/>
        </p:nvCxnSpPr>
        <p:spPr>
          <a:xfrm>
            <a:off x="6177754" y="2147658"/>
            <a:ext cx="2" cy="28064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8" idx="0"/>
          </p:cNvCxnSpPr>
          <p:nvPr/>
        </p:nvCxnSpPr>
        <p:spPr>
          <a:xfrm>
            <a:off x="6226968" y="5334000"/>
            <a:ext cx="1" cy="7143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805" y="4953000"/>
            <a:ext cx="14271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193" y="3657127"/>
            <a:ext cx="14208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Straight Arrow Connector 20"/>
          <p:cNvCxnSpPr/>
          <p:nvPr/>
        </p:nvCxnSpPr>
        <p:spPr>
          <a:xfrm>
            <a:off x="4406579" y="5375929"/>
            <a:ext cx="1" cy="7143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419600" y="4097448"/>
            <a:ext cx="3175" cy="8555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2052" idx="0"/>
          </p:cNvCxnSpPr>
          <p:nvPr/>
        </p:nvCxnSpPr>
        <p:spPr>
          <a:xfrm>
            <a:off x="4419600" y="2146521"/>
            <a:ext cx="0" cy="15106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986" y="4954137"/>
            <a:ext cx="14271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381" y="3690938"/>
            <a:ext cx="14208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5" name="Straight Arrow Connector 34"/>
          <p:cNvCxnSpPr/>
          <p:nvPr/>
        </p:nvCxnSpPr>
        <p:spPr>
          <a:xfrm>
            <a:off x="2634787" y="4097448"/>
            <a:ext cx="1" cy="8566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634787" y="2180332"/>
            <a:ext cx="0" cy="4595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634787" y="5375929"/>
            <a:ext cx="0" cy="7456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2654845" y="2971800"/>
            <a:ext cx="0" cy="7191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368" y="4960487"/>
            <a:ext cx="14271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063" name="Straight Arrow Connector 2062"/>
          <p:cNvCxnSpPr>
            <a:endCxn id="2059" idx="0"/>
          </p:cNvCxnSpPr>
          <p:nvPr/>
        </p:nvCxnSpPr>
        <p:spPr>
          <a:xfrm>
            <a:off x="1036993" y="2971800"/>
            <a:ext cx="30957" cy="19886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65" name="Straight Arrow Connector 2064"/>
          <p:cNvCxnSpPr/>
          <p:nvPr/>
        </p:nvCxnSpPr>
        <p:spPr>
          <a:xfrm>
            <a:off x="1036993" y="2180332"/>
            <a:ext cx="3175" cy="4595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68" name="Straight Arrow Connector 2067"/>
          <p:cNvCxnSpPr/>
          <p:nvPr/>
        </p:nvCxnSpPr>
        <p:spPr>
          <a:xfrm>
            <a:off x="1107017" y="5397112"/>
            <a:ext cx="17072" cy="6965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79" name="Rectangle 2078"/>
          <p:cNvSpPr/>
          <p:nvPr/>
        </p:nvSpPr>
        <p:spPr>
          <a:xfrm>
            <a:off x="1931986" y="2639886"/>
            <a:ext cx="1413208" cy="331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وكيل</a:t>
            </a:r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306410" y="2661676"/>
            <a:ext cx="1413208" cy="331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chemeClr val="tx1"/>
                </a:solidFill>
              </a:rPr>
              <a:t>وكيل</a:t>
            </a:r>
            <a:r>
              <a:rPr lang="ar-SA" dirty="0" smtClean="0"/>
              <a:t> </a:t>
            </a:r>
            <a:endParaRPr lang="en-US" dirty="0"/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306410" y="6093709"/>
            <a:ext cx="1328737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4445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المستهلك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C97D-24E3-4AE0-95E3-ED6F527B5F4F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4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933577" y="1500190"/>
            <a:ext cx="6067425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4445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المنتج</a:t>
            </a:r>
            <a:endParaRPr lang="en-US" sz="36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083865" y="5562600"/>
            <a:ext cx="1328737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4445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مشتري صناعي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cxnSp>
        <p:nvCxnSpPr>
          <p:cNvPr id="27653" name="رابط كسهم مستقيم 31"/>
          <p:cNvCxnSpPr>
            <a:cxnSpLocks noChangeShapeType="1"/>
            <a:endCxn id="11" idx="0"/>
          </p:cNvCxnSpPr>
          <p:nvPr/>
        </p:nvCxnSpPr>
        <p:spPr bwMode="auto">
          <a:xfrm>
            <a:off x="7748233" y="2143125"/>
            <a:ext cx="1" cy="3419475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5479257" y="3778106"/>
            <a:ext cx="1328737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4445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ar-SA" sz="1600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موزع صناعي</a:t>
            </a:r>
            <a:endParaRPr lang="en-US" sz="1600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5465432" y="5562600"/>
            <a:ext cx="1328737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4445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مشتري صناعي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3717167" y="3072606"/>
            <a:ext cx="1328739" cy="369332"/>
          </a:xfrm>
          <a:prstGeom prst="rect">
            <a:avLst/>
          </a:prstGeom>
          <a:solidFill>
            <a:schemeClr val="bg1"/>
          </a:solidFill>
          <a:ln w="4445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وكلاء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3744910" y="5538788"/>
            <a:ext cx="132873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4445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مشتري صناعي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1743076" y="3072606"/>
            <a:ext cx="1328739" cy="369332"/>
          </a:xfrm>
          <a:prstGeom prst="rect">
            <a:avLst/>
          </a:prstGeom>
          <a:solidFill>
            <a:schemeClr val="bg1"/>
          </a:solidFill>
          <a:ln w="4445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وكلاء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1756369" y="4548188"/>
            <a:ext cx="1328739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4445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موزع صناعي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1785941" y="5528624"/>
            <a:ext cx="1328737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4445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dirty="0">
                <a:solidFill>
                  <a:srgbClr val="C0000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 مشتري صناعي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cxnSp>
        <p:nvCxnSpPr>
          <p:cNvPr id="27661" name="رابط كسهم مستقيم 29"/>
          <p:cNvCxnSpPr>
            <a:cxnSpLocks noChangeShapeType="1"/>
            <a:endCxn id="20" idx="0"/>
          </p:cNvCxnSpPr>
          <p:nvPr/>
        </p:nvCxnSpPr>
        <p:spPr bwMode="auto">
          <a:xfrm>
            <a:off x="6129800" y="2146521"/>
            <a:ext cx="13826" cy="1631585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7662" name="رابط كسهم مستقيم 35"/>
          <p:cNvCxnSpPr>
            <a:cxnSpLocks noChangeShapeType="1"/>
            <a:endCxn id="21" idx="0"/>
          </p:cNvCxnSpPr>
          <p:nvPr/>
        </p:nvCxnSpPr>
        <p:spPr bwMode="auto">
          <a:xfrm>
            <a:off x="6129800" y="4114800"/>
            <a:ext cx="1" cy="1447800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7663" name="رابط كسهم مستقيم 41"/>
          <p:cNvCxnSpPr>
            <a:cxnSpLocks noChangeShapeType="1"/>
          </p:cNvCxnSpPr>
          <p:nvPr/>
        </p:nvCxnSpPr>
        <p:spPr bwMode="auto">
          <a:xfrm>
            <a:off x="4408487" y="2218472"/>
            <a:ext cx="792" cy="892969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7664" name="رابط كسهم مستقيم 43"/>
          <p:cNvCxnSpPr>
            <a:cxnSpLocks noChangeShapeType="1"/>
            <a:endCxn id="24" idx="0"/>
          </p:cNvCxnSpPr>
          <p:nvPr/>
        </p:nvCxnSpPr>
        <p:spPr bwMode="auto">
          <a:xfrm flipH="1">
            <a:off x="4409280" y="3392627"/>
            <a:ext cx="1" cy="2146161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7665" name="رابط كسهم مستقيم 58"/>
          <p:cNvCxnSpPr>
            <a:cxnSpLocks noChangeShapeType="1"/>
          </p:cNvCxnSpPr>
          <p:nvPr/>
        </p:nvCxnSpPr>
        <p:spPr bwMode="auto">
          <a:xfrm flipH="1">
            <a:off x="2284416" y="2143125"/>
            <a:ext cx="1588" cy="968316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7666" name="رابط كسهم مستقيم 61"/>
          <p:cNvCxnSpPr>
            <a:cxnSpLocks noChangeShapeType="1"/>
          </p:cNvCxnSpPr>
          <p:nvPr/>
        </p:nvCxnSpPr>
        <p:spPr bwMode="auto">
          <a:xfrm flipH="1">
            <a:off x="2319510" y="3394233"/>
            <a:ext cx="1588" cy="1153955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7667" name="رابط كسهم مستقيم 65"/>
          <p:cNvCxnSpPr>
            <a:cxnSpLocks noChangeShapeType="1"/>
            <a:stCxn id="28" idx="2"/>
          </p:cNvCxnSpPr>
          <p:nvPr/>
        </p:nvCxnSpPr>
        <p:spPr bwMode="auto">
          <a:xfrm flipH="1">
            <a:off x="2417403" y="4917520"/>
            <a:ext cx="3336" cy="709993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457200" y="500065"/>
            <a:ext cx="8401051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4445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2800" dirty="0">
                <a:solidFill>
                  <a:srgbClr val="002060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Arial" pitchFamily="34" charset="0"/>
                <a:cs typeface="PT Bold Heading" pitchFamily="2" charset="-78"/>
              </a:rPr>
              <a:t>قنوات التوزيع للسلع الصناعية 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808080"/>
                </a:outerShdw>
              </a:effectLst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EA14-DEA4-45A5-981F-CBC57219F32A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4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685800"/>
          </a:xfrm>
        </p:spPr>
        <p:txBody>
          <a:bodyPr>
            <a:normAutofit fontScale="90000"/>
          </a:bodyPr>
          <a:lstStyle/>
          <a:p>
            <a:pPr algn="r" rtl="1"/>
            <a:r>
              <a:rPr lang="ar-SA" dirty="0" smtClean="0"/>
              <a:t> </a:t>
            </a:r>
            <a:r>
              <a:rPr lang="ar-SA" dirty="0"/>
              <a:t>تصميم </a:t>
            </a:r>
            <a:r>
              <a:rPr lang="ar-SA" dirty="0" smtClean="0"/>
              <a:t> القنا</a:t>
            </a:r>
            <a:r>
              <a:rPr lang="ar-AE" dirty="0" smtClean="0"/>
              <a:t>ة</a:t>
            </a:r>
            <a:r>
              <a:rPr lang="ar-SA" dirty="0" smtClean="0"/>
              <a:t> التوزيعية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11505" y="1401367"/>
            <a:ext cx="48006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تحديد أهداف التوزيع</a:t>
            </a:r>
            <a:r>
              <a:rPr lang="ar-SA" dirty="0" smtClean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12075" y="2163936"/>
            <a:ext cx="4800600" cy="164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تحديدالعوامل المؤثرة  في اختيار التصميم </a:t>
            </a:r>
          </a:p>
          <a:p>
            <a:pPr algn="ctr"/>
            <a:r>
              <a:rPr lang="ar-SA" b="1" dirty="0" smtClean="0">
                <a:solidFill>
                  <a:srgbClr val="002060"/>
                </a:solidFill>
              </a:rPr>
              <a:t>عومل خارجية                           عوامل داخلية </a:t>
            </a:r>
          </a:p>
          <a:p>
            <a:pPr algn="r"/>
            <a:r>
              <a:rPr lang="ar-SA" b="1" dirty="0" smtClean="0">
                <a:solidFill>
                  <a:srgbClr val="002060"/>
                </a:solidFill>
              </a:rPr>
              <a:t>السوق المستهدف                             المنتج    </a:t>
            </a:r>
          </a:p>
          <a:p>
            <a:pPr algn="r"/>
            <a:r>
              <a:rPr lang="ar-SA" b="1" dirty="0" smtClean="0">
                <a:solidFill>
                  <a:srgbClr val="002060"/>
                </a:solidFill>
              </a:rPr>
              <a:t>الوسطاء                                       المنظمة</a:t>
            </a:r>
          </a:p>
          <a:p>
            <a:pPr algn="r"/>
            <a:r>
              <a:rPr lang="ar-SA" b="1" dirty="0" smtClean="0">
                <a:solidFill>
                  <a:srgbClr val="002060"/>
                </a:solidFill>
              </a:rPr>
              <a:t>العوامل البيئية</a:t>
            </a: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212075" y="4038600"/>
            <a:ext cx="4800600" cy="129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تحديد البدائل الرئيسية </a:t>
            </a:r>
          </a:p>
          <a:p>
            <a:pPr algn="r"/>
            <a:r>
              <a:rPr lang="ar-SA" b="1" dirty="0" smtClean="0">
                <a:solidFill>
                  <a:srgbClr val="002060"/>
                </a:solidFill>
              </a:rPr>
              <a:t>انواع الوسطاء </a:t>
            </a:r>
          </a:p>
          <a:p>
            <a:pPr algn="r"/>
            <a:r>
              <a:rPr lang="ar-SA" b="1" dirty="0" smtClean="0">
                <a:solidFill>
                  <a:srgbClr val="002060"/>
                </a:solidFill>
              </a:rPr>
              <a:t>عدد الوسطاء</a:t>
            </a:r>
          </a:p>
          <a:p>
            <a:pPr algn="r"/>
            <a:r>
              <a:rPr lang="ar-SA" b="1" dirty="0" smtClean="0">
                <a:solidFill>
                  <a:srgbClr val="002060"/>
                </a:solidFill>
              </a:rPr>
              <a:t>تحديد المسؤوليات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11505" y="5563169"/>
            <a:ext cx="4811404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تقييم البدائل الرئيسية 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18" name="Straight Arrow Connector 17"/>
          <p:cNvCxnSpPr>
            <a:stCxn id="5" idx="2"/>
            <a:endCxn id="6" idx="0"/>
          </p:cNvCxnSpPr>
          <p:nvPr/>
        </p:nvCxnSpPr>
        <p:spPr>
          <a:xfrm>
            <a:off x="4611805" y="1934767"/>
            <a:ext cx="570" cy="2291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2"/>
            <a:endCxn id="15" idx="0"/>
          </p:cNvCxnSpPr>
          <p:nvPr/>
        </p:nvCxnSpPr>
        <p:spPr>
          <a:xfrm>
            <a:off x="4612375" y="38100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5" idx="2"/>
            <a:endCxn id="16" idx="0"/>
          </p:cNvCxnSpPr>
          <p:nvPr/>
        </p:nvCxnSpPr>
        <p:spPr>
          <a:xfrm>
            <a:off x="4612375" y="5334000"/>
            <a:ext cx="4832" cy="2291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CB46-1B86-4B0B-A04F-7359C608A6E8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pPr algn="r" rtl="1"/>
            <a:r>
              <a:rPr lang="ar-SA" dirty="0" smtClean="0"/>
              <a:t> </a:t>
            </a:r>
            <a:r>
              <a:rPr lang="ar-SA" dirty="0"/>
              <a:t>تصميم قناة التوزيع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457200" indent="-457200" algn="r" rtl="1">
              <a:buFont typeface="+mj-lt"/>
              <a:buAutoNum type="arabicPeriod"/>
            </a:pPr>
            <a:r>
              <a:rPr lang="ar-SA" sz="3200" u="sng" dirty="0" smtClean="0">
                <a:solidFill>
                  <a:srgbClr val="002060"/>
                </a:solidFill>
              </a:rPr>
              <a:t>وضع أهداف قناة التوزيع </a:t>
            </a:r>
          </a:p>
          <a:p>
            <a:pPr marL="0" indent="0" algn="r" rtl="1">
              <a:buNone/>
            </a:pPr>
            <a:r>
              <a:rPr lang="ar-SA" sz="2800" dirty="0" smtClean="0"/>
              <a:t>تقوم المنظمات بتحديد اهداف قنوات التوزيع في ضوء مستوى الخدمات المرغوبة من قبل المستهلكين ضمن القطاعات </a:t>
            </a:r>
            <a:r>
              <a:rPr lang="en-US" sz="2800" dirty="0" smtClean="0"/>
              <a:t> </a:t>
            </a:r>
            <a:r>
              <a:rPr lang="ar-SA" sz="2800" dirty="0" smtClean="0"/>
              <a:t>المستهدفة. مع الاخذ بعين الاعتبار هدف تخفيض الكلفة الكلية للقنا</a:t>
            </a:r>
            <a:r>
              <a:rPr lang="ar-AE" sz="2800" dirty="0" smtClean="0"/>
              <a:t>ة</a:t>
            </a:r>
            <a:r>
              <a:rPr lang="ar-SA" sz="2800" dirty="0" smtClean="0"/>
              <a:t> و تحقيق رغبات المستهلكين في ذات الوقت.</a:t>
            </a:r>
          </a:p>
          <a:p>
            <a:pPr marL="0" indent="0" algn="r" rtl="1">
              <a:buNone/>
            </a:pPr>
            <a:r>
              <a:rPr lang="ar-SA" sz="2800" dirty="0" smtClean="0"/>
              <a:t>تتأثر</a:t>
            </a:r>
            <a:r>
              <a:rPr lang="ar-AE" sz="2800" dirty="0" smtClean="0"/>
              <a:t> </a:t>
            </a:r>
            <a:r>
              <a:rPr lang="ar-SA" sz="2800" dirty="0" smtClean="0"/>
              <a:t>كذلك اهداف القناة بالعوامل ( الخارجية و الداخلية )، عل</a:t>
            </a:r>
            <a:r>
              <a:rPr lang="ar-AE" sz="2800" dirty="0" smtClean="0"/>
              <a:t>ى</a:t>
            </a:r>
            <a:r>
              <a:rPr lang="ar-SA" sz="2800" dirty="0" smtClean="0"/>
              <a:t> سبيل المثال :</a:t>
            </a:r>
          </a:p>
          <a:p>
            <a:pPr marL="627063" indent="465138" algn="r" rtl="1">
              <a:buFont typeface="Wingdings" pitchFamily="2" charset="2"/>
              <a:buChar char="q"/>
            </a:pPr>
            <a:r>
              <a:rPr lang="ar-SA" sz="2800" dirty="0"/>
              <a:t> </a:t>
            </a:r>
            <a:r>
              <a:rPr lang="ar-SA" sz="2800" dirty="0" smtClean="0"/>
              <a:t>طبيعة المنظمة و منتجاتها و القو</a:t>
            </a:r>
            <a:r>
              <a:rPr lang="ar-AE" sz="2800" dirty="0" smtClean="0"/>
              <a:t>ى</a:t>
            </a:r>
            <a:r>
              <a:rPr lang="ar-SA" sz="2800" dirty="0" smtClean="0"/>
              <a:t> البيعية </a:t>
            </a:r>
          </a:p>
          <a:p>
            <a:pPr marL="627063" indent="465138" algn="r" rtl="1">
              <a:buFont typeface="Wingdings" pitchFamily="2" charset="2"/>
              <a:buChar char="q"/>
            </a:pPr>
            <a:r>
              <a:rPr lang="ar-SA" sz="2800" dirty="0" smtClean="0"/>
              <a:t> طبيعة المنافسة </a:t>
            </a:r>
          </a:p>
          <a:p>
            <a:pPr marL="627063" indent="465138" algn="r" rtl="1">
              <a:buFont typeface="Wingdings" pitchFamily="2" charset="2"/>
              <a:buChar char="q"/>
            </a:pPr>
            <a:r>
              <a:rPr lang="ar-SA" sz="2800" dirty="0" smtClean="0"/>
              <a:t> البيئة التسويقية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7B55E-71D8-4146-9C76-5C450762195E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1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تحديد</a:t>
            </a:r>
            <a:r>
              <a:rPr lang="ar-AE" b="1" dirty="0" smtClean="0">
                <a:solidFill>
                  <a:srgbClr val="002060"/>
                </a:solidFill>
              </a:rPr>
              <a:t> </a:t>
            </a:r>
            <a:r>
              <a:rPr lang="ar-SA" b="1" dirty="0" smtClean="0">
                <a:solidFill>
                  <a:srgbClr val="002060"/>
                </a:solidFill>
              </a:rPr>
              <a:t>العوامل </a:t>
            </a:r>
            <a:r>
              <a:rPr lang="ar-SA" b="1" dirty="0">
                <a:solidFill>
                  <a:srgbClr val="002060"/>
                </a:solidFill>
              </a:rPr>
              <a:t>المؤثرة  في اختيار التصميم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ar-SA" dirty="0" smtClean="0">
                <a:solidFill>
                  <a:srgbClr val="002060"/>
                </a:solidFill>
              </a:rPr>
              <a:t>أ</a:t>
            </a:r>
            <a:r>
              <a:rPr lang="ar-SA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ar-SA" sz="2800" dirty="0">
                <a:solidFill>
                  <a:srgbClr val="FF0000"/>
                </a:solidFill>
              </a:rPr>
              <a:t>العوامل الخارجية </a:t>
            </a:r>
            <a:r>
              <a:rPr lang="ar-SA" dirty="0" smtClean="0">
                <a:solidFill>
                  <a:srgbClr val="002060"/>
                </a:solidFill>
              </a:rPr>
              <a:t>: </a:t>
            </a:r>
            <a:r>
              <a:rPr lang="ar-SA" dirty="0" smtClean="0"/>
              <a:t>هناك العديد من العوامل الخارجية التي تؤثر في تصميم </a:t>
            </a:r>
            <a:r>
              <a:rPr lang="ar-AE" dirty="0" smtClean="0"/>
              <a:t>			</a:t>
            </a:r>
            <a:r>
              <a:rPr lang="ar-SA" dirty="0" smtClean="0"/>
              <a:t>قنوات التوزيع و أهمها:</a:t>
            </a:r>
          </a:p>
          <a:p>
            <a:pPr marL="0" indent="0" algn="r" rtl="1">
              <a:buNone/>
            </a:pPr>
            <a:endParaRPr lang="ar-SA" dirty="0" smtClean="0"/>
          </a:p>
          <a:p>
            <a:pPr marL="457200" indent="-457200" algn="r" rtl="1">
              <a:buFont typeface="+mj-lt"/>
              <a:buAutoNum type="arabicPeriod"/>
            </a:pPr>
            <a:r>
              <a:rPr lang="ar-SA" b="1" dirty="0" smtClean="0">
                <a:solidFill>
                  <a:srgbClr val="7030A0"/>
                </a:solidFill>
              </a:rPr>
              <a:t>الاعتبارات الخاصة بالسوق المستهدف و منها </a:t>
            </a:r>
            <a:r>
              <a:rPr lang="ar-SA" dirty="0" smtClean="0">
                <a:solidFill>
                  <a:srgbClr val="7030A0"/>
                </a:solidFill>
              </a:rPr>
              <a:t>:</a:t>
            </a:r>
          </a:p>
          <a:p>
            <a:pPr marL="457200" indent="-457200" algn="r" rtl="1">
              <a:buFont typeface="+mj-lt"/>
              <a:buAutoNum type="arabicPeriod"/>
            </a:pPr>
            <a:endParaRPr lang="ar-SA" sz="1400" dirty="0" smtClean="0">
              <a:solidFill>
                <a:srgbClr val="7030A0"/>
              </a:solidFill>
            </a:endParaRPr>
          </a:p>
          <a:p>
            <a:pPr marL="736600" indent="-273050" algn="r" rtl="1"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002060"/>
                </a:solidFill>
              </a:rPr>
              <a:t>نوع السوق</a:t>
            </a:r>
            <a:r>
              <a:rPr lang="ar-SA" dirty="0" smtClean="0">
                <a:solidFill>
                  <a:srgbClr val="002060"/>
                </a:solidFill>
              </a:rPr>
              <a:t>:          سوق استهلاكي او سوق صناعي </a:t>
            </a:r>
          </a:p>
          <a:p>
            <a:pPr marL="736600" indent="-273050" algn="r" rtl="1"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002060"/>
                </a:solidFill>
              </a:rPr>
              <a:t>حجم السوق</a:t>
            </a:r>
            <a:r>
              <a:rPr lang="ar-SA" dirty="0" smtClean="0">
                <a:solidFill>
                  <a:srgbClr val="002060"/>
                </a:solidFill>
              </a:rPr>
              <a:t>:          سوق صغير   قناة قصيرة ،  كبير     قناه طويلة</a:t>
            </a:r>
          </a:p>
          <a:p>
            <a:pPr marL="736600" indent="-273050" algn="r" rtl="1"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002060"/>
                </a:solidFill>
              </a:rPr>
              <a:t>حجم الطلبيات </a:t>
            </a:r>
            <a:r>
              <a:rPr lang="ar-SA" dirty="0" smtClean="0">
                <a:solidFill>
                  <a:srgbClr val="002060"/>
                </a:solidFill>
              </a:rPr>
              <a:t>:      طلبية كبيرة = قصيرة ، طلبية صغيرة = قناه طويلة </a:t>
            </a:r>
          </a:p>
          <a:p>
            <a:pPr marL="736600" indent="-273050" algn="r" rtl="1"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002060"/>
                </a:solidFill>
              </a:rPr>
              <a:t>الموقع الجغرافي:    </a:t>
            </a:r>
            <a:r>
              <a:rPr lang="ar-SA" dirty="0" smtClean="0">
                <a:solidFill>
                  <a:srgbClr val="002060"/>
                </a:solidFill>
              </a:rPr>
              <a:t>مركزة = قصيرة</a:t>
            </a:r>
            <a:r>
              <a:rPr lang="ar-AE" dirty="0" smtClean="0">
                <a:solidFill>
                  <a:srgbClr val="002060"/>
                </a:solidFill>
              </a:rPr>
              <a:t> و مباشرة</a:t>
            </a:r>
            <a:r>
              <a:rPr lang="ar-SA" dirty="0" smtClean="0">
                <a:solidFill>
                  <a:srgbClr val="002060"/>
                </a:solidFill>
              </a:rPr>
              <a:t> ،  منتشر</a:t>
            </a:r>
            <a:r>
              <a:rPr lang="ar-AE" dirty="0" smtClean="0">
                <a:solidFill>
                  <a:srgbClr val="002060"/>
                </a:solidFill>
              </a:rPr>
              <a:t>ة</a:t>
            </a:r>
            <a:r>
              <a:rPr lang="ar-SA" dirty="0" smtClean="0">
                <a:solidFill>
                  <a:srgbClr val="002060"/>
                </a:solidFill>
              </a:rPr>
              <a:t> جغرافيا = قنا</a:t>
            </a:r>
            <a:r>
              <a:rPr lang="ar-AE" dirty="0" smtClean="0">
                <a:solidFill>
                  <a:srgbClr val="002060"/>
                </a:solidFill>
              </a:rPr>
              <a:t>ة 			طويلة و </a:t>
            </a:r>
            <a:r>
              <a:rPr lang="ar-SA" dirty="0" smtClean="0">
                <a:solidFill>
                  <a:srgbClr val="002060"/>
                </a:solidFill>
              </a:rPr>
              <a:t> غير مباشرة </a:t>
            </a:r>
          </a:p>
          <a:p>
            <a:pPr marL="736600" indent="-273050" algn="r" rtl="1"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002060"/>
                </a:solidFill>
              </a:rPr>
              <a:t>عادات الشراء</a:t>
            </a:r>
            <a:r>
              <a:rPr lang="ar-SA" b="1" dirty="0" smtClean="0">
                <a:solidFill>
                  <a:srgbClr val="0070C0"/>
                </a:solidFill>
              </a:rPr>
              <a:t>:       </a:t>
            </a:r>
            <a:r>
              <a:rPr lang="ar-SA" dirty="0" smtClean="0">
                <a:solidFill>
                  <a:srgbClr val="002060"/>
                </a:solidFill>
              </a:rPr>
              <a:t>تفضيل المستهلك يحدد القناه المستخدمة</a:t>
            </a:r>
          </a:p>
          <a:p>
            <a:pPr marL="736600" indent="-273050" algn="r" rtl="1">
              <a:buFont typeface="Wingdings" pitchFamily="2" charset="2"/>
              <a:buChar char="§"/>
            </a:pPr>
            <a:r>
              <a:rPr lang="ar-SA" b="1" dirty="0" smtClean="0">
                <a:solidFill>
                  <a:srgbClr val="002060"/>
                </a:solidFill>
              </a:rPr>
              <a:t>وقت الانتظار:       </a:t>
            </a:r>
            <a:r>
              <a:rPr lang="ar-SA" dirty="0" smtClean="0">
                <a:solidFill>
                  <a:srgbClr val="002060"/>
                </a:solidFill>
              </a:rPr>
              <a:t>السلع الاستهلاكية : توزيع غير مباشر، سلعة خاصة:  </a:t>
            </a:r>
            <a:r>
              <a:rPr lang="ar-AE" dirty="0" smtClean="0">
                <a:solidFill>
                  <a:srgbClr val="002060"/>
                </a:solidFill>
              </a:rPr>
              <a:t>			</a:t>
            </a:r>
            <a:r>
              <a:rPr lang="ar-SA" dirty="0" smtClean="0">
                <a:solidFill>
                  <a:srgbClr val="002060"/>
                </a:solidFill>
              </a:rPr>
              <a:t>مباشر</a:t>
            </a:r>
            <a:r>
              <a:rPr lang="ar-AE" dirty="0" smtClean="0">
                <a:solidFill>
                  <a:srgbClr val="002060"/>
                </a:solidFill>
              </a:rPr>
              <a:t> (مثال إيكيا حيث يطول وقت الانتظار بين الشراء و الاستلام)</a:t>
            </a:r>
            <a:endParaRPr lang="ar-SA" dirty="0" smtClean="0">
              <a:solidFill>
                <a:srgbClr val="002060"/>
              </a:solidFill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4724400" y="3733800"/>
            <a:ext cx="152400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>
            <a:off x="2743200" y="3756659"/>
            <a:ext cx="152400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60F71-E3DE-4F28-8E56-6D2F8A9C9964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6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تحديد</a:t>
            </a:r>
            <a:r>
              <a:rPr lang="ar-AE" b="1" dirty="0" smtClean="0">
                <a:solidFill>
                  <a:srgbClr val="002060"/>
                </a:solidFill>
              </a:rPr>
              <a:t> </a:t>
            </a:r>
            <a:r>
              <a:rPr lang="ar-SA" b="1" dirty="0" smtClean="0">
                <a:solidFill>
                  <a:srgbClr val="002060"/>
                </a:solidFill>
              </a:rPr>
              <a:t>العوامل </a:t>
            </a:r>
            <a:r>
              <a:rPr lang="ar-SA" b="1" dirty="0">
                <a:solidFill>
                  <a:srgbClr val="002060"/>
                </a:solidFill>
              </a:rPr>
              <a:t>المؤثرة  في اختيار التصميم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2800" dirty="0" smtClean="0">
                <a:solidFill>
                  <a:srgbClr val="002060"/>
                </a:solidFill>
              </a:rPr>
              <a:t>أ</a:t>
            </a:r>
            <a:r>
              <a:rPr lang="ar-SA" sz="28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ar-SA" sz="3200" dirty="0">
                <a:solidFill>
                  <a:srgbClr val="FF0000"/>
                </a:solidFill>
              </a:rPr>
              <a:t>العوامل الخارجية </a:t>
            </a:r>
            <a:r>
              <a:rPr lang="ar-SA" sz="2800" dirty="0" smtClean="0">
                <a:solidFill>
                  <a:srgbClr val="002060"/>
                </a:solidFill>
              </a:rPr>
              <a:t>: </a:t>
            </a:r>
            <a:r>
              <a:rPr lang="ar-SA" sz="2800" dirty="0" smtClean="0"/>
              <a:t>هناك العديد من العوامل الخارجية التي تؤثر في </a:t>
            </a:r>
            <a:r>
              <a:rPr lang="ar-AE" sz="2800" dirty="0" smtClean="0"/>
              <a:t>			</a:t>
            </a:r>
            <a:r>
              <a:rPr lang="ar-SA" sz="2800" dirty="0" smtClean="0"/>
              <a:t>تصميم قنوات التوزيع و أهمها:</a:t>
            </a:r>
          </a:p>
          <a:p>
            <a:pPr marL="0" indent="0" algn="r" rtl="1">
              <a:buNone/>
            </a:pPr>
            <a:endParaRPr lang="ar-SA" sz="2800" dirty="0" smtClean="0"/>
          </a:p>
          <a:p>
            <a:pPr marL="0" indent="0" algn="r" rtl="1">
              <a:buNone/>
            </a:pPr>
            <a:r>
              <a:rPr lang="ar-SA" b="1" dirty="0" smtClean="0">
                <a:solidFill>
                  <a:srgbClr val="7030A0"/>
                </a:solidFill>
              </a:rPr>
              <a:t>2</a:t>
            </a:r>
            <a:r>
              <a:rPr lang="ar-SA" sz="2800" b="1" dirty="0" smtClean="0">
                <a:solidFill>
                  <a:srgbClr val="002060"/>
                </a:solidFill>
              </a:rPr>
              <a:t>. </a:t>
            </a:r>
            <a:r>
              <a:rPr lang="ar-SA" sz="2800" b="1" dirty="0" smtClean="0">
                <a:solidFill>
                  <a:srgbClr val="7030A0"/>
                </a:solidFill>
              </a:rPr>
              <a:t>الاعتبارات الخاصة بالوسطاء و تتمثل ب:</a:t>
            </a:r>
          </a:p>
          <a:p>
            <a:pPr marL="0" indent="0" algn="r" rtl="1">
              <a:buNone/>
            </a:pPr>
            <a:endParaRPr lang="ar-SA" b="1" dirty="0" smtClean="0">
              <a:solidFill>
                <a:srgbClr val="7030A0"/>
              </a:solidFill>
            </a:endParaRPr>
          </a:p>
          <a:p>
            <a:pPr marL="736600" indent="-217488" algn="r" rtl="1">
              <a:buFont typeface="Wingdings" pitchFamily="2" charset="2"/>
              <a:buChar char="§"/>
            </a:pPr>
            <a:r>
              <a:rPr lang="ar-SA" sz="2800" b="1" dirty="0" smtClean="0">
                <a:solidFill>
                  <a:srgbClr val="002060"/>
                </a:solidFill>
              </a:rPr>
              <a:t>القدرة عل</a:t>
            </a:r>
            <a:r>
              <a:rPr lang="ar-AE" sz="2800" b="1" dirty="0" smtClean="0">
                <a:solidFill>
                  <a:srgbClr val="002060"/>
                </a:solidFill>
              </a:rPr>
              <a:t>ى</a:t>
            </a:r>
            <a:r>
              <a:rPr lang="ar-SA" sz="2800" b="1" dirty="0" smtClean="0">
                <a:solidFill>
                  <a:srgbClr val="002060"/>
                </a:solidFill>
              </a:rPr>
              <a:t> تقديم مستو</a:t>
            </a:r>
            <a:r>
              <a:rPr lang="ar-AE" sz="2800" b="1" dirty="0" smtClean="0">
                <a:solidFill>
                  <a:srgbClr val="002060"/>
                </a:solidFill>
              </a:rPr>
              <a:t>ى</a:t>
            </a:r>
            <a:r>
              <a:rPr lang="ar-SA" sz="2800" b="1" dirty="0" smtClean="0">
                <a:solidFill>
                  <a:srgbClr val="002060"/>
                </a:solidFill>
              </a:rPr>
              <a:t> االخدمات المرغوبة من قبل </a:t>
            </a:r>
            <a:r>
              <a:rPr lang="ar-AE" sz="2800" b="1" dirty="0" smtClean="0">
                <a:solidFill>
                  <a:srgbClr val="002060"/>
                </a:solidFill>
              </a:rPr>
              <a:t>الوسيط</a:t>
            </a:r>
            <a:endParaRPr lang="ar-SA" sz="2800" b="1" dirty="0" smtClean="0">
              <a:solidFill>
                <a:srgbClr val="002060"/>
              </a:solidFill>
            </a:endParaRPr>
          </a:p>
          <a:p>
            <a:pPr marL="736600" indent="-217488" algn="r" rtl="1">
              <a:buFont typeface="Wingdings" pitchFamily="2" charset="2"/>
              <a:buChar char="§"/>
            </a:pPr>
            <a:r>
              <a:rPr lang="ar-SA" sz="2800" b="1" dirty="0" smtClean="0">
                <a:solidFill>
                  <a:srgbClr val="002060"/>
                </a:solidFill>
              </a:rPr>
              <a:t>قوة وسمعة الموزع</a:t>
            </a:r>
          </a:p>
          <a:p>
            <a:pPr marL="736600" indent="-217488" algn="r" rtl="1">
              <a:buFont typeface="Wingdings" pitchFamily="2" charset="2"/>
              <a:buChar char="§"/>
            </a:pPr>
            <a:r>
              <a:rPr lang="ar-SA" sz="2800" b="1" dirty="0" smtClean="0">
                <a:solidFill>
                  <a:srgbClr val="002060"/>
                </a:solidFill>
              </a:rPr>
              <a:t>حجم المبيعات المتوقعة </a:t>
            </a:r>
          </a:p>
          <a:p>
            <a:pPr marL="736600" indent="-217488" algn="r" rtl="1">
              <a:buFont typeface="Wingdings" pitchFamily="2" charset="2"/>
              <a:buChar char="§"/>
            </a:pPr>
            <a:r>
              <a:rPr lang="ar-SA" sz="2800" b="1" dirty="0" smtClean="0">
                <a:solidFill>
                  <a:srgbClr val="002060"/>
                </a:solidFill>
              </a:rPr>
              <a:t>تكلفة الموزع </a:t>
            </a:r>
            <a:r>
              <a:rPr lang="ar-SA" sz="2800" dirty="0" smtClean="0">
                <a:solidFill>
                  <a:srgbClr val="002060"/>
                </a:solidFill>
              </a:rPr>
              <a:t>: هامش الربح الذي يحصل علىه.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5626-9A8C-45D7-A98B-CEE2A46766F9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0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تحديد</a:t>
            </a:r>
            <a:r>
              <a:rPr lang="ar-AE" b="1" dirty="0" smtClean="0">
                <a:solidFill>
                  <a:srgbClr val="002060"/>
                </a:solidFill>
              </a:rPr>
              <a:t> </a:t>
            </a:r>
            <a:r>
              <a:rPr lang="ar-SA" b="1" dirty="0" smtClean="0">
                <a:solidFill>
                  <a:srgbClr val="002060"/>
                </a:solidFill>
              </a:rPr>
              <a:t>العوامل </a:t>
            </a:r>
            <a:r>
              <a:rPr lang="ar-SA" b="1" dirty="0">
                <a:solidFill>
                  <a:srgbClr val="002060"/>
                </a:solidFill>
              </a:rPr>
              <a:t>المؤثرة  في اختيار التصميم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SA" sz="2800" dirty="0" smtClean="0">
                <a:solidFill>
                  <a:srgbClr val="002060"/>
                </a:solidFill>
              </a:rPr>
              <a:t>أ</a:t>
            </a:r>
            <a:r>
              <a:rPr lang="ar-SA" sz="28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ar-SA" sz="3200" dirty="0">
                <a:solidFill>
                  <a:srgbClr val="FF0000"/>
                </a:solidFill>
              </a:rPr>
              <a:t>العوامل الخارجية </a:t>
            </a:r>
            <a:r>
              <a:rPr lang="ar-SA" sz="2800" dirty="0" smtClean="0">
                <a:solidFill>
                  <a:srgbClr val="002060"/>
                </a:solidFill>
              </a:rPr>
              <a:t>: </a:t>
            </a:r>
            <a:r>
              <a:rPr lang="ar-SA" sz="2800" dirty="0" smtClean="0"/>
              <a:t>هناك العديد من العوامل الخارجية التي تؤثر في </a:t>
            </a:r>
            <a:r>
              <a:rPr lang="ar-AE" sz="2800" dirty="0" smtClean="0"/>
              <a:t>			</a:t>
            </a:r>
            <a:r>
              <a:rPr lang="ar-SA" sz="2800" dirty="0" smtClean="0"/>
              <a:t>تصميم قنوات التوزيع و أهمها:</a:t>
            </a:r>
          </a:p>
          <a:p>
            <a:pPr marL="0" indent="0" algn="r" rtl="1">
              <a:buNone/>
            </a:pPr>
            <a:endParaRPr lang="ar-SA" sz="2800" dirty="0" smtClean="0"/>
          </a:p>
          <a:p>
            <a:pPr algn="r" rtl="1"/>
            <a:r>
              <a:rPr lang="ar-AE" sz="2800" b="1" dirty="0">
                <a:solidFill>
                  <a:srgbClr val="7030A0"/>
                </a:solidFill>
              </a:rPr>
              <a:t>3</a:t>
            </a:r>
            <a:r>
              <a:rPr lang="ar-SA" sz="2800" b="1" dirty="0" smtClean="0">
                <a:solidFill>
                  <a:srgbClr val="7030A0"/>
                </a:solidFill>
              </a:rPr>
              <a:t>. </a:t>
            </a:r>
            <a:r>
              <a:rPr lang="ar-SA" sz="2800" b="1" dirty="0">
                <a:solidFill>
                  <a:srgbClr val="7030A0"/>
                </a:solidFill>
              </a:rPr>
              <a:t>العوامل البيئية </a:t>
            </a:r>
          </a:p>
          <a:p>
            <a:pPr algn="r" rtl="1"/>
            <a:endParaRPr lang="ar-SA" sz="2800" b="1" dirty="0">
              <a:solidFill>
                <a:srgbClr val="7030A0"/>
              </a:solidFill>
            </a:endParaRPr>
          </a:p>
          <a:p>
            <a:pPr marL="463550" indent="-122238" algn="r" rtl="1">
              <a:buFont typeface="Wingdings" pitchFamily="2" charset="2"/>
              <a:buChar char="§"/>
            </a:pPr>
            <a:r>
              <a:rPr lang="ar-SA" sz="2800" b="1" dirty="0">
                <a:solidFill>
                  <a:srgbClr val="002060"/>
                </a:solidFill>
              </a:rPr>
              <a:t>العوامل الاقتصادية  </a:t>
            </a:r>
            <a:r>
              <a:rPr lang="ar-SA" sz="2800" dirty="0">
                <a:solidFill>
                  <a:srgbClr val="002060"/>
                </a:solidFill>
              </a:rPr>
              <a:t>: في حالة الركود يرغب المنتجون في اختيار قنوات قصيرة ، في الانتعاش </a:t>
            </a:r>
            <a:r>
              <a:rPr lang="ar-SA" sz="2800" dirty="0" smtClean="0">
                <a:solidFill>
                  <a:srgbClr val="002060"/>
                </a:solidFill>
              </a:rPr>
              <a:t>الاقتصادي </a:t>
            </a:r>
            <a:r>
              <a:rPr lang="ar-SA" sz="2800" dirty="0">
                <a:solidFill>
                  <a:srgbClr val="002060"/>
                </a:solidFill>
              </a:rPr>
              <a:t>يرغب باختيار </a:t>
            </a:r>
            <a:r>
              <a:rPr lang="ar-SA" sz="2800" dirty="0" smtClean="0">
                <a:solidFill>
                  <a:srgbClr val="002060"/>
                </a:solidFill>
              </a:rPr>
              <a:t>القنا</a:t>
            </a:r>
            <a:r>
              <a:rPr lang="ar-AE" sz="2800" dirty="0" smtClean="0">
                <a:solidFill>
                  <a:srgbClr val="002060"/>
                </a:solidFill>
              </a:rPr>
              <a:t>ة</a:t>
            </a:r>
            <a:r>
              <a:rPr lang="ar-SA" sz="2800" dirty="0" smtClean="0">
                <a:solidFill>
                  <a:srgbClr val="002060"/>
                </a:solidFill>
              </a:rPr>
              <a:t> </a:t>
            </a:r>
            <a:r>
              <a:rPr lang="ar-SA" sz="2800" dirty="0">
                <a:solidFill>
                  <a:srgbClr val="002060"/>
                </a:solidFill>
              </a:rPr>
              <a:t>التي تقدم افضل الخدمات </a:t>
            </a:r>
            <a:r>
              <a:rPr lang="ar-AE" sz="2800" dirty="0" smtClean="0">
                <a:solidFill>
                  <a:srgbClr val="002060"/>
                </a:solidFill>
              </a:rPr>
              <a:t>(طويلة)</a:t>
            </a:r>
            <a:endParaRPr lang="ar-SA" sz="2800" dirty="0">
              <a:solidFill>
                <a:srgbClr val="002060"/>
              </a:solidFill>
            </a:endParaRPr>
          </a:p>
          <a:p>
            <a:pPr marL="463550" indent="-122238" algn="r" rtl="1">
              <a:buFont typeface="Wingdings" pitchFamily="2" charset="2"/>
              <a:buChar char="§"/>
            </a:pPr>
            <a:r>
              <a:rPr lang="ar-SA" sz="2800" b="1" dirty="0">
                <a:solidFill>
                  <a:srgbClr val="002060"/>
                </a:solidFill>
              </a:rPr>
              <a:t>طبيعة المنافسة </a:t>
            </a:r>
            <a:r>
              <a:rPr lang="ar-SA" sz="2800" dirty="0">
                <a:solidFill>
                  <a:srgbClr val="002060"/>
                </a:solidFill>
              </a:rPr>
              <a:t>: قد يرغب الموزع في استخدام نفس المنافذ </a:t>
            </a:r>
            <a:r>
              <a:rPr lang="ar-SA" sz="2800" dirty="0" smtClean="0">
                <a:solidFill>
                  <a:srgbClr val="002060"/>
                </a:solidFill>
              </a:rPr>
              <a:t>للمنافس</a:t>
            </a:r>
            <a:r>
              <a:rPr lang="ar-AE" sz="2800" dirty="0" smtClean="0">
                <a:solidFill>
                  <a:srgbClr val="002060"/>
                </a:solidFill>
              </a:rPr>
              <a:t>ة</a:t>
            </a:r>
            <a:r>
              <a:rPr lang="ar-SA" sz="2800" dirty="0" smtClean="0">
                <a:solidFill>
                  <a:srgbClr val="002060"/>
                </a:solidFill>
              </a:rPr>
              <a:t> </a:t>
            </a:r>
            <a:r>
              <a:rPr lang="ar-SA" sz="2800" dirty="0">
                <a:solidFill>
                  <a:srgbClr val="002060"/>
                </a:solidFill>
              </a:rPr>
              <a:t>أو الابتعاد عنها.</a:t>
            </a:r>
          </a:p>
          <a:p>
            <a:pPr marL="463550" indent="-122238" algn="r" rtl="1">
              <a:buFont typeface="Wingdings" pitchFamily="2" charset="2"/>
              <a:buChar char="§"/>
            </a:pPr>
            <a:r>
              <a:rPr lang="ar-SA" sz="2800" b="1" dirty="0">
                <a:solidFill>
                  <a:srgbClr val="002060"/>
                </a:solidFill>
              </a:rPr>
              <a:t>التشريعات والسياسات الحكومية</a:t>
            </a:r>
            <a:r>
              <a:rPr lang="ar-SA" sz="2800" dirty="0">
                <a:solidFill>
                  <a:srgbClr val="002060"/>
                </a:solidFill>
              </a:rPr>
              <a:t>: مثل البيع المباشر غير مسموح به في بعض الاسواق </a:t>
            </a:r>
          </a:p>
          <a:p>
            <a:pPr marL="0" indent="0" algn="r" rtl="1">
              <a:buNone/>
            </a:pPr>
            <a:endParaRPr lang="ar-SA" sz="2800" dirty="0" smtClean="0">
              <a:solidFill>
                <a:srgbClr val="00206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3312-1620-4505-AEB6-42E22D7FDD1B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8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ar-AE" sz="6600" b="1" dirty="0">
                <a:solidFill>
                  <a:srgbClr val="C00000"/>
                </a:solidFill>
              </a:rPr>
              <a:t>أ</a:t>
            </a:r>
            <a:r>
              <a:rPr lang="ar-AE" sz="6600" b="1" dirty="0" smtClean="0">
                <a:solidFill>
                  <a:srgbClr val="C00000"/>
                </a:solidFill>
              </a:rPr>
              <a:t>سئلة للمناقشة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4000" dirty="0"/>
              <a:t>تستعين منظمات الاعمال المعاصرة بقنوات التوزيع نظرا للقيمة المضافة التي تتأتى من الاستعانة بهم و الكفاءة في إيصال المنتجات </a:t>
            </a:r>
            <a:r>
              <a:rPr lang="ar-AE" sz="4000" dirty="0" smtClean="0"/>
              <a:t>للمستهلكين المستهدفين. يساعد تحليل خصائص </a:t>
            </a:r>
            <a:r>
              <a:rPr lang="ar-AE" sz="4000" dirty="0" smtClean="0">
                <a:solidFill>
                  <a:srgbClr val="C00000"/>
                </a:solidFill>
              </a:rPr>
              <a:t>المُنْتَج و المنظمة على إختيار و تصميم قناة توزيعية </a:t>
            </a:r>
            <a:r>
              <a:rPr lang="ar-AE" sz="4000" dirty="0" smtClean="0"/>
              <a:t>ملائمة لشركة ما. ناقش ذلك و معززا إجابتك بمثال تطبيقي لشركة تعمل في سوق العين.</a:t>
            </a:r>
            <a:endParaRPr lang="en-US" sz="4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35BC-733E-4105-93FD-A7AA70541685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537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800"/>
            <a:ext cx="9144000" cy="54864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4969-4E89-4B5B-902D-F8BC1AAF3709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9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002060"/>
                </a:solidFill>
              </a:rPr>
              <a:t>تحديد</a:t>
            </a:r>
            <a:r>
              <a:rPr lang="ar-AE" b="1" dirty="0" smtClean="0">
                <a:solidFill>
                  <a:srgbClr val="002060"/>
                </a:solidFill>
              </a:rPr>
              <a:t> </a:t>
            </a:r>
            <a:r>
              <a:rPr lang="ar-SA" b="1" dirty="0" smtClean="0">
                <a:solidFill>
                  <a:srgbClr val="002060"/>
                </a:solidFill>
              </a:rPr>
              <a:t>العوامل </a:t>
            </a:r>
            <a:r>
              <a:rPr lang="ar-SA" b="1" dirty="0">
                <a:solidFill>
                  <a:srgbClr val="002060"/>
                </a:solidFill>
              </a:rPr>
              <a:t>المؤثرة  في اختيار التصميم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 smtClean="0">
                <a:solidFill>
                  <a:srgbClr val="FF0000"/>
                </a:solidFill>
              </a:rPr>
              <a:t>ب. العوامل الداخلية: </a:t>
            </a:r>
            <a:r>
              <a:rPr lang="ar-SA" dirty="0" smtClean="0"/>
              <a:t>هنا نناقش العوامل التي تؤثر عل</a:t>
            </a:r>
            <a:r>
              <a:rPr lang="ar-AE" dirty="0" smtClean="0"/>
              <a:t>ى</a:t>
            </a:r>
            <a:r>
              <a:rPr lang="ar-SA" dirty="0" smtClean="0"/>
              <a:t> عملية التصميم عل</a:t>
            </a:r>
            <a:r>
              <a:rPr lang="ar-AE" dirty="0" smtClean="0"/>
              <a:t>ى</a:t>
            </a:r>
            <a:r>
              <a:rPr lang="ar-SA" dirty="0" smtClean="0"/>
              <a:t> الشكل التالى:</a:t>
            </a:r>
          </a:p>
          <a:p>
            <a:pPr marL="0" indent="0" algn="r" rtl="1">
              <a:buNone/>
            </a:pPr>
            <a:endParaRPr lang="ar-SA" dirty="0" smtClean="0">
              <a:solidFill>
                <a:srgbClr val="FF0000"/>
              </a:solidFill>
            </a:endParaRPr>
          </a:p>
          <a:p>
            <a:pPr marL="231775" indent="-231775" algn="r" rtl="1">
              <a:buAutoNum type="arabicPeriod"/>
            </a:pPr>
            <a:r>
              <a:rPr lang="ar-SA" sz="2200" b="1" dirty="0" smtClean="0">
                <a:solidFill>
                  <a:srgbClr val="7030A0"/>
                </a:solidFill>
              </a:rPr>
              <a:t>الاعتبارات الخاصة بالمنتج </a:t>
            </a:r>
          </a:p>
          <a:p>
            <a:pPr marL="0" indent="0" algn="r" rtl="1">
              <a:buNone/>
            </a:pPr>
            <a:endParaRPr lang="ar-SA" sz="2200" b="1" dirty="0" smtClean="0">
              <a:solidFill>
                <a:srgbClr val="7030A0"/>
              </a:solidFill>
            </a:endParaRPr>
          </a:p>
          <a:p>
            <a:pPr algn="r" rtl="1">
              <a:buFont typeface="Wingdings" pitchFamily="2" charset="2"/>
              <a:buChar char="§"/>
            </a:pPr>
            <a:r>
              <a:rPr lang="ar-SA" sz="2300" b="1" dirty="0">
                <a:solidFill>
                  <a:srgbClr val="002060"/>
                </a:solidFill>
              </a:rPr>
              <a:t>قيمة المنتج المادية </a:t>
            </a:r>
            <a:r>
              <a:rPr lang="ar-SA" sz="2300" dirty="0">
                <a:solidFill>
                  <a:srgbClr val="002060"/>
                </a:solidFill>
              </a:rPr>
              <a:t>: قيمة </a:t>
            </a:r>
            <a:r>
              <a:rPr lang="ar-SA" sz="2300" dirty="0" smtClean="0">
                <a:solidFill>
                  <a:srgbClr val="002060"/>
                </a:solidFill>
              </a:rPr>
              <a:t>عال</a:t>
            </a:r>
            <a:r>
              <a:rPr lang="ar-AE" sz="2300" dirty="0" smtClean="0">
                <a:solidFill>
                  <a:srgbClr val="002060"/>
                </a:solidFill>
              </a:rPr>
              <a:t>ي</a:t>
            </a:r>
            <a:r>
              <a:rPr lang="ar-SA" sz="2300" dirty="0" smtClean="0">
                <a:solidFill>
                  <a:srgbClr val="002060"/>
                </a:solidFill>
              </a:rPr>
              <a:t>ة </a:t>
            </a:r>
            <a:r>
              <a:rPr lang="ar-SA" sz="2300" dirty="0">
                <a:solidFill>
                  <a:srgbClr val="002060"/>
                </a:solidFill>
              </a:rPr>
              <a:t>= قناه قصيرة (مباشرة او من خلال وكيل</a:t>
            </a:r>
            <a:r>
              <a:rPr lang="ar-SA" sz="2300" dirty="0" smtClean="0">
                <a:solidFill>
                  <a:srgbClr val="002060"/>
                </a:solidFill>
              </a:rPr>
              <a:t>) </a:t>
            </a:r>
            <a:endParaRPr lang="ar-SA" sz="2300" dirty="0">
              <a:solidFill>
                <a:srgbClr val="002060"/>
              </a:solidFill>
            </a:endParaRPr>
          </a:p>
          <a:p>
            <a:pPr marL="0" indent="0" algn="r" rtl="1">
              <a:buNone/>
            </a:pPr>
            <a:r>
              <a:rPr lang="ar-SA" sz="2300" dirty="0">
                <a:solidFill>
                  <a:srgbClr val="002060"/>
                </a:solidFill>
              </a:rPr>
              <a:t>                          قيمة صغيرة: قناة مطولة مثل السلع الاستهلاكية .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sz="2300" b="1" dirty="0">
                <a:solidFill>
                  <a:srgbClr val="002060"/>
                </a:solidFill>
              </a:rPr>
              <a:t>قابلية المنتجات للتلف</a:t>
            </a:r>
            <a:r>
              <a:rPr lang="ar-SA" sz="2300" dirty="0">
                <a:solidFill>
                  <a:srgbClr val="002060"/>
                </a:solidFill>
              </a:rPr>
              <a:t>: كلما كانت المنتجات سريعة التلف = قنوات قصيرة  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sz="2300" b="1" dirty="0" smtClean="0">
                <a:solidFill>
                  <a:srgbClr val="002060"/>
                </a:solidFill>
              </a:rPr>
              <a:t>وزن </a:t>
            </a:r>
            <a:r>
              <a:rPr lang="ar-SA" sz="2300" b="1" dirty="0">
                <a:solidFill>
                  <a:srgbClr val="002060"/>
                </a:solidFill>
              </a:rPr>
              <a:t>المنتجات و حجمها:  </a:t>
            </a:r>
            <a:r>
              <a:rPr lang="ar-SA" sz="2300" dirty="0">
                <a:solidFill>
                  <a:srgbClr val="002060"/>
                </a:solidFill>
              </a:rPr>
              <a:t>حجم </a:t>
            </a:r>
            <a:r>
              <a:rPr lang="ar-SA" sz="2300" dirty="0" smtClean="0">
                <a:solidFill>
                  <a:srgbClr val="002060"/>
                </a:solidFill>
              </a:rPr>
              <a:t>ثقيل</a:t>
            </a:r>
            <a:r>
              <a:rPr lang="ar-AE" sz="2300" dirty="0" smtClean="0">
                <a:solidFill>
                  <a:srgbClr val="002060"/>
                </a:solidFill>
              </a:rPr>
              <a:t>:</a:t>
            </a:r>
            <a:r>
              <a:rPr lang="ar-SA" sz="2300" dirty="0" smtClean="0">
                <a:solidFill>
                  <a:srgbClr val="002060"/>
                </a:solidFill>
              </a:rPr>
              <a:t> </a:t>
            </a:r>
            <a:r>
              <a:rPr lang="ar-SA" sz="2300" dirty="0">
                <a:solidFill>
                  <a:srgbClr val="002060"/>
                </a:solidFill>
              </a:rPr>
              <a:t>تتطلب تخفيض </a:t>
            </a:r>
            <a:r>
              <a:rPr lang="ar-SA" sz="2300" dirty="0" smtClean="0">
                <a:solidFill>
                  <a:srgbClr val="002060"/>
                </a:solidFill>
              </a:rPr>
              <a:t>التكالىف </a:t>
            </a:r>
            <a:r>
              <a:rPr lang="ar-SA" sz="2300" dirty="0">
                <a:solidFill>
                  <a:srgbClr val="002060"/>
                </a:solidFill>
              </a:rPr>
              <a:t>نستخدم قناة مباشرة او قصيرة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sz="2300" b="1" dirty="0">
                <a:solidFill>
                  <a:srgbClr val="002060"/>
                </a:solidFill>
              </a:rPr>
              <a:t>السمات الفنية للمنتج: </a:t>
            </a:r>
            <a:r>
              <a:rPr lang="ar-SA" sz="2300" dirty="0">
                <a:solidFill>
                  <a:srgbClr val="002060"/>
                </a:solidFill>
              </a:rPr>
              <a:t>السلع </a:t>
            </a:r>
            <a:r>
              <a:rPr lang="ar-SA" sz="2300" dirty="0" smtClean="0">
                <a:solidFill>
                  <a:srgbClr val="002060"/>
                </a:solidFill>
              </a:rPr>
              <a:t>العال</a:t>
            </a:r>
            <a:r>
              <a:rPr lang="ar-AE" sz="2300" dirty="0" smtClean="0">
                <a:solidFill>
                  <a:srgbClr val="002060"/>
                </a:solidFill>
              </a:rPr>
              <a:t>ي</a:t>
            </a:r>
            <a:r>
              <a:rPr lang="ar-SA" sz="2300" dirty="0" smtClean="0">
                <a:solidFill>
                  <a:srgbClr val="002060"/>
                </a:solidFill>
              </a:rPr>
              <a:t>ة التقنية = </a:t>
            </a:r>
            <a:r>
              <a:rPr lang="ar-SA" sz="2300" dirty="0">
                <a:solidFill>
                  <a:srgbClr val="002060"/>
                </a:solidFill>
              </a:rPr>
              <a:t>قناة قصيرة ، السلع التسوقية =  موزع او وكيل بيع </a:t>
            </a:r>
          </a:p>
          <a:p>
            <a:pPr marL="0" indent="0" algn="r" rtl="1">
              <a:buNone/>
            </a:pPr>
            <a:endParaRPr lang="ar-SA" sz="2300" dirty="0">
              <a:solidFill>
                <a:srgbClr val="00206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B69A-261A-4F15-BF1A-F95510773585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0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>
                <a:solidFill>
                  <a:srgbClr val="002060"/>
                </a:solidFill>
              </a:rPr>
              <a:t>تحديد</a:t>
            </a:r>
            <a:r>
              <a:rPr lang="ar-AE" b="1" dirty="0">
                <a:solidFill>
                  <a:srgbClr val="002060"/>
                </a:solidFill>
              </a:rPr>
              <a:t> </a:t>
            </a:r>
            <a:r>
              <a:rPr lang="ar-SA" b="1" dirty="0">
                <a:solidFill>
                  <a:srgbClr val="002060"/>
                </a:solidFill>
              </a:rPr>
              <a:t>العوامل المؤثرة  في اختيار التصميم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pPr marL="0" indent="0" algn="r" rtl="1">
              <a:buNone/>
            </a:pPr>
            <a:r>
              <a:rPr lang="ar-SA" sz="2000" b="1" dirty="0" smtClean="0">
                <a:solidFill>
                  <a:srgbClr val="7030A0"/>
                </a:solidFill>
              </a:rPr>
              <a:t>2. الاعتبارات الخاصة بالمنظمة </a:t>
            </a:r>
          </a:p>
          <a:p>
            <a:pPr marL="0" indent="0" algn="r" rtl="1">
              <a:buNone/>
            </a:pPr>
            <a:endParaRPr lang="ar-SA" sz="1800" b="1" dirty="0" smtClean="0">
              <a:solidFill>
                <a:srgbClr val="7030A0"/>
              </a:solidFill>
            </a:endParaRPr>
          </a:p>
          <a:p>
            <a:pPr algn="r" rtl="1">
              <a:buFont typeface="Wingdings" pitchFamily="2" charset="2"/>
              <a:buChar char="§"/>
            </a:pPr>
            <a:r>
              <a:rPr lang="ar-SA" sz="2000" b="1" dirty="0" smtClean="0">
                <a:solidFill>
                  <a:srgbClr val="C00000"/>
                </a:solidFill>
              </a:rPr>
              <a:t>المركز المالى</a:t>
            </a:r>
            <a:r>
              <a:rPr lang="ar-SA" sz="2000" b="1" dirty="0" smtClean="0">
                <a:solidFill>
                  <a:srgbClr val="002060"/>
                </a:solidFill>
              </a:rPr>
              <a:t>:  </a:t>
            </a:r>
            <a:r>
              <a:rPr lang="ar-SA" sz="2000" dirty="0" smtClean="0">
                <a:solidFill>
                  <a:srgbClr val="002060"/>
                </a:solidFill>
              </a:rPr>
              <a:t>القوة او القدرة المال</a:t>
            </a:r>
            <a:r>
              <a:rPr lang="ar-AE" sz="2000" dirty="0" smtClean="0">
                <a:solidFill>
                  <a:srgbClr val="002060"/>
                </a:solidFill>
              </a:rPr>
              <a:t>ي</a:t>
            </a:r>
            <a:r>
              <a:rPr lang="ar-SA" sz="2000" dirty="0" smtClean="0">
                <a:solidFill>
                  <a:srgbClr val="002060"/>
                </a:solidFill>
              </a:rPr>
              <a:t>ة للمنظمة قد تمكنها من احكام السيطرة عل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SA" sz="2000" dirty="0" smtClean="0">
                <a:solidFill>
                  <a:srgbClr val="002060"/>
                </a:solidFill>
              </a:rPr>
              <a:t> منافذ التوزيع من خلال التكامل الامامي  </a:t>
            </a:r>
            <a:r>
              <a:rPr lang="en-US" sz="1800" dirty="0" smtClean="0">
                <a:solidFill>
                  <a:srgbClr val="002060"/>
                </a:solidFill>
              </a:rPr>
              <a:t>Forward Integration</a:t>
            </a:r>
            <a:r>
              <a:rPr lang="ar-SA" sz="1800" dirty="0" smtClean="0">
                <a:solidFill>
                  <a:srgbClr val="002060"/>
                </a:solidFill>
              </a:rPr>
              <a:t> </a:t>
            </a:r>
            <a:r>
              <a:rPr lang="ar-SA" sz="2000" dirty="0" smtClean="0">
                <a:solidFill>
                  <a:srgbClr val="002060"/>
                </a:solidFill>
              </a:rPr>
              <a:t>. اما في حالة القدرة المال</a:t>
            </a:r>
            <a:r>
              <a:rPr lang="ar-AE" sz="2000" dirty="0" smtClean="0">
                <a:solidFill>
                  <a:srgbClr val="002060"/>
                </a:solidFill>
              </a:rPr>
              <a:t>ي</a:t>
            </a:r>
            <a:r>
              <a:rPr lang="ar-SA" sz="2000" dirty="0" smtClean="0">
                <a:solidFill>
                  <a:srgbClr val="002060"/>
                </a:solidFill>
              </a:rPr>
              <a:t>ة الضعيفة فسوف تستعين بالوسطاء</a:t>
            </a:r>
          </a:p>
          <a:p>
            <a:pPr algn="r" rtl="1">
              <a:buFont typeface="Wingdings" pitchFamily="2" charset="2"/>
              <a:buChar char="§"/>
            </a:pPr>
            <a:endParaRPr lang="en-US" sz="2000" dirty="0" smtClean="0">
              <a:solidFill>
                <a:srgbClr val="002060"/>
              </a:solidFill>
            </a:endParaRPr>
          </a:p>
          <a:p>
            <a:pPr algn="r" rtl="1">
              <a:buFont typeface="Wingdings" pitchFamily="2" charset="2"/>
              <a:buChar char="§"/>
            </a:pPr>
            <a:r>
              <a:rPr lang="ar-SA" sz="2000" b="1" dirty="0" smtClean="0">
                <a:solidFill>
                  <a:srgbClr val="C00000"/>
                </a:solidFill>
              </a:rPr>
              <a:t>حجم المنظمة و شهرتها و خبراتها الادارية </a:t>
            </a:r>
            <a:r>
              <a:rPr lang="ar-SA" sz="2000" dirty="0" smtClean="0">
                <a:solidFill>
                  <a:srgbClr val="002060"/>
                </a:solidFill>
              </a:rPr>
              <a:t>:  </a:t>
            </a:r>
            <a:r>
              <a:rPr lang="ar-SA" sz="2000" dirty="0">
                <a:solidFill>
                  <a:srgbClr val="002060"/>
                </a:solidFill>
              </a:rPr>
              <a:t>كلما كبر حجم المنظمة </a:t>
            </a:r>
            <a:r>
              <a:rPr lang="ar-SA" sz="2000" dirty="0" smtClean="0">
                <a:solidFill>
                  <a:srgbClr val="002060"/>
                </a:solidFill>
              </a:rPr>
              <a:t> وزادت شهرتها سعت لاختيار القنا</a:t>
            </a:r>
            <a:r>
              <a:rPr lang="ar-AE" sz="2000" dirty="0" smtClean="0">
                <a:solidFill>
                  <a:srgbClr val="002060"/>
                </a:solidFill>
              </a:rPr>
              <a:t>ة</a:t>
            </a:r>
            <a:r>
              <a:rPr lang="ar-SA" sz="2000" dirty="0" smtClean="0">
                <a:solidFill>
                  <a:srgbClr val="002060"/>
                </a:solidFill>
              </a:rPr>
              <a:t> التي تناسبها ، و في حالة قل</a:t>
            </a:r>
            <a:r>
              <a:rPr lang="ar-AE" sz="2000" dirty="0" smtClean="0">
                <a:solidFill>
                  <a:srgbClr val="002060"/>
                </a:solidFill>
              </a:rPr>
              <a:t>ة</a:t>
            </a:r>
            <a:r>
              <a:rPr lang="ar-SA" sz="2000" dirty="0" smtClean="0">
                <a:solidFill>
                  <a:srgbClr val="002060"/>
                </a:solidFill>
              </a:rPr>
              <a:t> الخبرات الادارية و الشهرة اكتفت بما تستطيع الحصول عل</a:t>
            </a:r>
            <a:r>
              <a:rPr lang="ar-AE" sz="2000" dirty="0" smtClean="0">
                <a:solidFill>
                  <a:srgbClr val="002060"/>
                </a:solidFill>
              </a:rPr>
              <a:t>ي</a:t>
            </a:r>
            <a:r>
              <a:rPr lang="ar-SA" sz="2000" dirty="0" smtClean="0">
                <a:solidFill>
                  <a:srgbClr val="002060"/>
                </a:solidFill>
              </a:rPr>
              <a:t>ه من وسطاء التوزيع و القنوات المتاحة لديها.</a:t>
            </a:r>
          </a:p>
          <a:p>
            <a:pPr algn="r" rtl="1">
              <a:buFont typeface="Wingdings" pitchFamily="2" charset="2"/>
              <a:buChar char="§"/>
            </a:pPr>
            <a:endParaRPr lang="ar-SA" sz="2000" dirty="0" smtClean="0">
              <a:solidFill>
                <a:srgbClr val="002060"/>
              </a:solidFill>
            </a:endParaRPr>
          </a:p>
          <a:p>
            <a:pPr algn="r" rtl="1">
              <a:buFont typeface="Wingdings" pitchFamily="2" charset="2"/>
              <a:buChar char="§"/>
            </a:pPr>
            <a:r>
              <a:rPr lang="ar-SA" sz="2000" b="1" dirty="0" smtClean="0">
                <a:solidFill>
                  <a:srgbClr val="C00000"/>
                </a:solidFill>
              </a:rPr>
              <a:t>الرقابة عل</a:t>
            </a:r>
            <a:r>
              <a:rPr lang="ar-AE" sz="2000" b="1" dirty="0" smtClean="0">
                <a:solidFill>
                  <a:srgbClr val="C00000"/>
                </a:solidFill>
              </a:rPr>
              <a:t>ى</a:t>
            </a:r>
            <a:r>
              <a:rPr lang="ar-SA" sz="2000" b="1" dirty="0" smtClean="0">
                <a:solidFill>
                  <a:srgbClr val="C00000"/>
                </a:solidFill>
              </a:rPr>
              <a:t> القنوات</a:t>
            </a:r>
            <a:r>
              <a:rPr lang="ar-SA" sz="2000" dirty="0" smtClean="0">
                <a:solidFill>
                  <a:srgbClr val="002060"/>
                </a:solidFill>
              </a:rPr>
              <a:t>:  اذا رغبت المنظمة في احكام الرقابة عل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SA" sz="2000" dirty="0" smtClean="0">
                <a:solidFill>
                  <a:srgbClr val="002060"/>
                </a:solidFill>
              </a:rPr>
              <a:t> منافذ التوزيع لجأت للتوزيع المباشر من خلال القوى البيعية الخاصة بها و قلصت الاستعانة بالوسطاء. انما هنا لابد ان تتحمل التكال</a:t>
            </a:r>
            <a:r>
              <a:rPr lang="ar-AE" sz="2000" dirty="0" smtClean="0">
                <a:solidFill>
                  <a:srgbClr val="002060"/>
                </a:solidFill>
              </a:rPr>
              <a:t>ي</a:t>
            </a:r>
            <a:r>
              <a:rPr lang="ar-SA" sz="2000" dirty="0" smtClean="0">
                <a:solidFill>
                  <a:srgbClr val="002060"/>
                </a:solidFill>
              </a:rPr>
              <a:t>ف المرتفعة مقابل السلطة او القدرة عل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SA" sz="2000" dirty="0" smtClean="0">
                <a:solidFill>
                  <a:srgbClr val="002060"/>
                </a:solidFill>
              </a:rPr>
              <a:t> احكام السيطرة عل</a:t>
            </a:r>
            <a:r>
              <a:rPr lang="ar-AE" sz="2000" dirty="0" smtClean="0">
                <a:solidFill>
                  <a:srgbClr val="002060"/>
                </a:solidFill>
              </a:rPr>
              <a:t>ى</a:t>
            </a:r>
            <a:r>
              <a:rPr lang="ar-SA" sz="2000" dirty="0" smtClean="0">
                <a:solidFill>
                  <a:srgbClr val="002060"/>
                </a:solidFill>
              </a:rPr>
              <a:t> منافذ التوزيع. </a:t>
            </a:r>
            <a:endParaRPr lang="ar-SA" sz="2000" dirty="0">
              <a:solidFill>
                <a:srgbClr val="002060"/>
              </a:solidFill>
            </a:endParaRPr>
          </a:p>
          <a:p>
            <a:pPr algn="r" rt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D5EB-D2F8-4FB2-9FFC-69F2B5A7982D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0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4400" dirty="0">
                <a:solidFill>
                  <a:srgbClr val="002060"/>
                </a:solidFill>
              </a:rPr>
              <a:t>تحديد البدائل الرئيسية من منافذ التوزيع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dirty="0" smtClean="0"/>
              <a:t>هنا نركز عل</a:t>
            </a:r>
            <a:r>
              <a:rPr lang="ar-AE" dirty="0"/>
              <a:t>ى</a:t>
            </a:r>
            <a:r>
              <a:rPr lang="ar-SA" dirty="0" smtClean="0"/>
              <a:t> ثلاث أبعاد :</a:t>
            </a:r>
          </a:p>
          <a:p>
            <a:pPr marL="0" indent="0" algn="r" rtl="1">
              <a:buNone/>
            </a:pPr>
            <a:r>
              <a:rPr lang="ar-SA" sz="2000" dirty="0" smtClean="0"/>
              <a:t>1</a:t>
            </a:r>
            <a:r>
              <a:rPr lang="ar-SA" dirty="0" smtClean="0"/>
              <a:t>. </a:t>
            </a:r>
            <a:r>
              <a:rPr lang="ar-SA" dirty="0" smtClean="0">
                <a:solidFill>
                  <a:srgbClr val="7030A0"/>
                </a:solidFill>
              </a:rPr>
              <a:t>انواع الوسطاء</a:t>
            </a:r>
            <a:r>
              <a:rPr lang="ar-SA" dirty="0" smtClean="0"/>
              <a:t>: تقوم المنظمة بتحديد الانواع المتاحة من اعضاء قناة التوزيع للقيام بالمهام المطلوبة ، و هناك مجموعة من الخيارات </a:t>
            </a:r>
            <a:endParaRPr lang="ar-AE" dirty="0" smtClean="0"/>
          </a:p>
          <a:p>
            <a:pPr marL="0" indent="0" algn="r" rtl="1">
              <a:buNone/>
            </a:pPr>
            <a:r>
              <a:rPr lang="ar-SA" dirty="0" smtClean="0">
                <a:solidFill>
                  <a:srgbClr val="002060"/>
                </a:solidFill>
              </a:rPr>
              <a:t>التوزيع المباشر</a:t>
            </a:r>
            <a:r>
              <a:rPr lang="ar-SA" dirty="0" smtClean="0"/>
              <a:t>: البيع عبر التلفون أو الانترنت او من خلال القو</a:t>
            </a:r>
            <a:r>
              <a:rPr lang="ar-AE" dirty="0" smtClean="0"/>
              <a:t>ى</a:t>
            </a:r>
            <a:r>
              <a:rPr lang="ar-SA" dirty="0" smtClean="0"/>
              <a:t> البيعية للمنظمة</a:t>
            </a:r>
            <a:r>
              <a:rPr lang="ar-AE" dirty="0" smtClean="0"/>
              <a:t> </a:t>
            </a:r>
            <a:r>
              <a:rPr lang="ar-SA" dirty="0" smtClean="0"/>
              <a:t>(نهائي/</a:t>
            </a:r>
            <a:r>
              <a:rPr lang="ar-AE" dirty="0" smtClean="0"/>
              <a:t> </a:t>
            </a:r>
            <a:r>
              <a:rPr lang="ar-SA" dirty="0" smtClean="0"/>
              <a:t>صناعي)</a:t>
            </a:r>
          </a:p>
          <a:p>
            <a:pPr marL="0" indent="0" algn="r" rtl="1">
              <a:buNone/>
            </a:pPr>
            <a:r>
              <a:rPr lang="ar-AE" dirty="0" smtClean="0">
                <a:solidFill>
                  <a:srgbClr val="002060"/>
                </a:solidFill>
              </a:rPr>
              <a:t>التوزيع </a:t>
            </a:r>
            <a:r>
              <a:rPr lang="ar-SA" dirty="0" smtClean="0">
                <a:solidFill>
                  <a:srgbClr val="002060"/>
                </a:solidFill>
              </a:rPr>
              <a:t>غير المباشر</a:t>
            </a:r>
            <a:r>
              <a:rPr lang="ar-SA" dirty="0" smtClean="0"/>
              <a:t>: من خلال تجار التجزئة أو موزع او وكيل ( نها</a:t>
            </a:r>
            <a:r>
              <a:rPr lang="ar-AE" dirty="0" smtClean="0"/>
              <a:t>ئي</a:t>
            </a:r>
            <a:r>
              <a:rPr lang="ar-SA" dirty="0" smtClean="0"/>
              <a:t>/</a:t>
            </a:r>
            <a:r>
              <a:rPr lang="ar-AE" dirty="0" smtClean="0"/>
              <a:t> </a:t>
            </a:r>
            <a:r>
              <a:rPr lang="ar-SA" dirty="0" smtClean="0"/>
              <a:t>صناعي)  </a:t>
            </a:r>
            <a:endParaRPr lang="ar-AE" dirty="0" smtClean="0"/>
          </a:p>
          <a:p>
            <a:pPr marL="0" indent="0" algn="r" rtl="1">
              <a:buNone/>
            </a:pPr>
            <a:endParaRPr lang="ar-SA" sz="1200" dirty="0" smtClean="0"/>
          </a:p>
          <a:p>
            <a:pPr marL="0" indent="0" algn="r" rtl="1">
              <a:buNone/>
            </a:pPr>
            <a:r>
              <a:rPr lang="ar-SA" sz="2000" dirty="0" smtClean="0"/>
              <a:t>2</a:t>
            </a:r>
            <a:r>
              <a:rPr lang="ar-SA" dirty="0" smtClean="0"/>
              <a:t>. </a:t>
            </a:r>
            <a:r>
              <a:rPr lang="ar-SA" dirty="0" smtClean="0">
                <a:solidFill>
                  <a:srgbClr val="7030A0"/>
                </a:solidFill>
              </a:rPr>
              <a:t>عدد الوسطاء: </a:t>
            </a:r>
            <a:r>
              <a:rPr lang="ar-SA" dirty="0" smtClean="0">
                <a:solidFill>
                  <a:srgbClr val="002060"/>
                </a:solidFill>
              </a:rPr>
              <a:t>أيضا لابد من تحديد عدد المستويات الخاصة بالقنا</a:t>
            </a:r>
            <a:r>
              <a:rPr lang="ar-AE" dirty="0" smtClean="0">
                <a:solidFill>
                  <a:srgbClr val="002060"/>
                </a:solidFill>
              </a:rPr>
              <a:t>ة</a:t>
            </a:r>
            <a:r>
              <a:rPr lang="ar-SA" dirty="0" smtClean="0">
                <a:solidFill>
                  <a:srgbClr val="002060"/>
                </a:solidFill>
              </a:rPr>
              <a:t> و هناك ثلاث خيارات:</a:t>
            </a:r>
          </a:p>
          <a:p>
            <a:pPr lvl="1" algn="r" rtl="1">
              <a:buFont typeface="Wingdings" pitchFamily="2" charset="2"/>
              <a:buChar char="q"/>
            </a:pPr>
            <a:r>
              <a:rPr lang="ar-SA" sz="2400" dirty="0"/>
              <a:t> </a:t>
            </a:r>
            <a:r>
              <a:rPr lang="ar-SA" b="1" dirty="0" smtClean="0"/>
              <a:t>التوزيع </a:t>
            </a:r>
            <a:r>
              <a:rPr lang="ar-SA" b="1" dirty="0"/>
              <a:t>الحصري </a:t>
            </a:r>
            <a:r>
              <a:rPr lang="ar-SA" b="1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ar-SA" b="1" dirty="0" smtClean="0">
                <a:solidFill>
                  <a:schemeClr val="tx2">
                    <a:lumMod val="75000"/>
                  </a:schemeClr>
                </a:solidFill>
              </a:rPr>
              <a:t>وكيل واحد او اثنين لكل سوق (الفطيم هو الوكيل الوحيد ل تويوتا في الامارات) </a:t>
            </a:r>
            <a:endParaRPr lang="ar-SA" b="1" dirty="0">
              <a:solidFill>
                <a:schemeClr val="tx2">
                  <a:lumMod val="75000"/>
                </a:schemeClr>
              </a:solidFill>
            </a:endParaRPr>
          </a:p>
          <a:p>
            <a:pPr lvl="1" algn="r" rtl="1">
              <a:buFont typeface="Wingdings" pitchFamily="2" charset="2"/>
              <a:buChar char="q"/>
            </a:pPr>
            <a:r>
              <a:rPr lang="ar-SA" b="1" dirty="0"/>
              <a:t>التوزيع الانتقائي (الاختياري</a:t>
            </a:r>
            <a:r>
              <a:rPr lang="ar-SA" b="1" dirty="0" smtClean="0"/>
              <a:t>): </a:t>
            </a:r>
            <a:r>
              <a:rPr lang="ar-SA" b="1" dirty="0" smtClean="0">
                <a:solidFill>
                  <a:schemeClr val="tx2">
                    <a:lumMod val="75000"/>
                  </a:schemeClr>
                </a:solidFill>
              </a:rPr>
              <a:t>استخدام اكثر من وسيط اما في المجمل عدد محدود</a:t>
            </a:r>
            <a:endParaRPr lang="ar-SA" b="1" dirty="0">
              <a:solidFill>
                <a:schemeClr val="tx2">
                  <a:lumMod val="75000"/>
                </a:schemeClr>
              </a:solidFill>
            </a:endParaRPr>
          </a:p>
          <a:p>
            <a:pPr lvl="1" algn="r" rtl="1">
              <a:buFont typeface="Wingdings" pitchFamily="2" charset="2"/>
              <a:buChar char="q"/>
            </a:pPr>
            <a:r>
              <a:rPr lang="ar-SA" b="1" dirty="0"/>
              <a:t>التوزيع المكثف (الشامل</a:t>
            </a:r>
            <a:r>
              <a:rPr lang="ar-SA" b="1" dirty="0" smtClean="0"/>
              <a:t>): </a:t>
            </a:r>
            <a:r>
              <a:rPr lang="ar-SA" b="1" dirty="0" smtClean="0">
                <a:solidFill>
                  <a:schemeClr val="tx2">
                    <a:lumMod val="75000"/>
                  </a:schemeClr>
                </a:solidFill>
              </a:rPr>
              <a:t>عدد كبير من الوسطاء لتغطية السوق بشكل مكثف</a:t>
            </a:r>
            <a:r>
              <a:rPr lang="ar-SA" b="1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ABAB-B0DB-4951-A486-13B99A4BF785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9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dirty="0" smtClean="0"/>
              <a:t>عدد الوسطاء لمصنع بيبسي كولا؟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AE" sz="4800" dirty="0" smtClean="0"/>
              <a:t>لماذا لا يمنح مصنع بيبسي كولا في ابو ظبي ترخيصا لوكيل حصري؟</a:t>
            </a:r>
          </a:p>
          <a:p>
            <a:pPr marL="0" indent="0" algn="ctr">
              <a:buNone/>
            </a:pPr>
            <a:endParaRPr lang="ar-AE" sz="4800" dirty="0"/>
          </a:p>
          <a:p>
            <a:pPr marL="0" indent="0" algn="ctr">
              <a:buNone/>
            </a:pPr>
            <a:endParaRPr lang="en-US" sz="4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3C44-12B4-40D0-BAAD-4EB434035767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148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4400" dirty="0">
                <a:solidFill>
                  <a:srgbClr val="002060"/>
                </a:solidFill>
              </a:rPr>
              <a:t>تحديد البدائل الرئيسية من منافذ التوزيع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dirty="0" smtClean="0">
                <a:solidFill>
                  <a:srgbClr val="7030A0"/>
                </a:solidFill>
              </a:rPr>
              <a:t>3. مسئولية اعضاء القناة التوزيعية : </a:t>
            </a:r>
            <a:r>
              <a:rPr lang="ar-SA" b="1" dirty="0" smtClean="0"/>
              <a:t>يتفق المنتج و الوسطاء عل</a:t>
            </a:r>
            <a:r>
              <a:rPr lang="ar-AE" b="1" dirty="0" smtClean="0"/>
              <a:t>ى</a:t>
            </a:r>
            <a:r>
              <a:rPr lang="ar-SA" b="1" dirty="0" smtClean="0"/>
              <a:t> الواجبات و المسؤوليات لكل طرف  ضمن عقود رسمية، و أهم هذه الشروط:</a:t>
            </a:r>
            <a:endParaRPr lang="ar-AE" b="1" dirty="0" smtClean="0"/>
          </a:p>
          <a:p>
            <a:pPr marL="0" indent="0" algn="r" rtl="1">
              <a:buNone/>
            </a:pPr>
            <a:endParaRPr lang="ar-AE" b="1" dirty="0"/>
          </a:p>
          <a:p>
            <a:pPr algn="r" rtl="1"/>
            <a:r>
              <a:rPr lang="ar-SA" dirty="0" smtClean="0"/>
              <a:t>الشروط </a:t>
            </a:r>
            <a:r>
              <a:rPr lang="ar-SA" dirty="0"/>
              <a:t>او البنود التي يتم من خلالها تحديد مسئولية أطراف القناة:</a:t>
            </a:r>
          </a:p>
          <a:p>
            <a:pPr algn="r" rtl="1">
              <a:buFont typeface="Courier New" pitchFamily="49" charset="0"/>
              <a:buChar char="o"/>
            </a:pPr>
            <a:r>
              <a:rPr lang="ar-SA" dirty="0">
                <a:solidFill>
                  <a:srgbClr val="FF0000"/>
                </a:solidFill>
              </a:rPr>
              <a:t>سياسة التسعير</a:t>
            </a:r>
            <a:r>
              <a:rPr lang="ar-SA" dirty="0">
                <a:solidFill>
                  <a:srgbClr val="002060"/>
                </a:solidFill>
              </a:rPr>
              <a:t>: يحدد المنتج للوسطاء شروط التسعير و أوقات العروض و الخصومات و جدولتها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pPr algn="r" rtl="1">
              <a:buFont typeface="Courier New" pitchFamily="49" charset="0"/>
              <a:buChar char="o"/>
            </a:pPr>
            <a:r>
              <a:rPr lang="ar-SA" dirty="0">
                <a:solidFill>
                  <a:srgbClr val="FF0000"/>
                </a:solidFill>
              </a:rPr>
              <a:t>حالات وشروط البيع</a:t>
            </a:r>
            <a:r>
              <a:rPr lang="ar-SA" dirty="0">
                <a:solidFill>
                  <a:srgbClr val="002060"/>
                </a:solidFill>
              </a:rPr>
              <a:t>: طريقة الدفع ( نقدي / اقساط) و الضمان المقدم من المنتج للسلع . </a:t>
            </a:r>
          </a:p>
          <a:p>
            <a:pPr algn="r" rtl="1">
              <a:buFont typeface="Courier New" pitchFamily="49" charset="0"/>
              <a:buChar char="o"/>
            </a:pPr>
            <a:r>
              <a:rPr lang="ar-SA" dirty="0">
                <a:solidFill>
                  <a:srgbClr val="FF0000"/>
                </a:solidFill>
              </a:rPr>
              <a:t>المناطق البيعية: </a:t>
            </a:r>
            <a:r>
              <a:rPr lang="ar-SA" dirty="0">
                <a:solidFill>
                  <a:srgbClr val="002060"/>
                </a:solidFill>
              </a:rPr>
              <a:t>تحديد المناطق البيعية او ال</a:t>
            </a:r>
            <a:r>
              <a:rPr lang="ar-AE" dirty="0">
                <a:solidFill>
                  <a:srgbClr val="002060"/>
                </a:solidFill>
              </a:rPr>
              <a:t>ج</a:t>
            </a:r>
            <a:r>
              <a:rPr lang="ar-SA" dirty="0">
                <a:solidFill>
                  <a:srgbClr val="002060"/>
                </a:solidFill>
              </a:rPr>
              <a:t>غرافية لكل وسيط و التي لا يجب ان يتعداها</a:t>
            </a:r>
            <a:endParaRPr lang="ar-SA" dirty="0">
              <a:solidFill>
                <a:srgbClr val="FF0000"/>
              </a:solidFill>
            </a:endParaRPr>
          </a:p>
          <a:p>
            <a:pPr algn="r" rtl="1">
              <a:buFont typeface="Courier New" pitchFamily="49" charset="0"/>
              <a:buChar char="o"/>
            </a:pPr>
            <a:r>
              <a:rPr lang="ar-SA" dirty="0">
                <a:solidFill>
                  <a:srgbClr val="FF0000"/>
                </a:solidFill>
              </a:rPr>
              <a:t>الخدمات: </a:t>
            </a:r>
            <a:r>
              <a:rPr lang="ar-SA" dirty="0">
                <a:solidFill>
                  <a:srgbClr val="002060"/>
                </a:solidFill>
              </a:rPr>
              <a:t>تحديد</a:t>
            </a:r>
            <a:r>
              <a:rPr lang="ar-SA" dirty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rgbClr val="002060"/>
                </a:solidFill>
              </a:rPr>
              <a:t>الخدمات التي يقدمها كل طرف</a:t>
            </a:r>
            <a:r>
              <a:rPr lang="ar-SA" dirty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rgbClr val="002060"/>
                </a:solidFill>
              </a:rPr>
              <a:t>تبعا لنوع </a:t>
            </a:r>
            <a:r>
              <a:rPr lang="ar-SA" dirty="0" smtClean="0">
                <a:solidFill>
                  <a:srgbClr val="002060"/>
                </a:solidFill>
              </a:rPr>
              <a:t>العقد</a:t>
            </a:r>
            <a:endParaRPr lang="ar-SA" b="1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7067-D8D5-4D89-A1A1-BE5A5F9DFB5E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8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5400" dirty="0">
                <a:solidFill>
                  <a:srgbClr val="C00000"/>
                </a:solidFill>
              </a:rPr>
              <a:t>تقييم البدائل الرئيسية من منافذ التوزيع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2800" dirty="0" smtClean="0"/>
              <a:t>بعد تحديد الاهداف و البدائل المتاحة من قنوات التوزيع الرئيسية يتم في الخطوة الاخيرة من قرار تصميم قنوات التوزيع تقييم البدائل لاختيار البديل المناسب و الذي يحقق الأهداف المنشودة لقناه التوزيع . و تستخدم هنا ثلاثة معايير:</a:t>
            </a:r>
          </a:p>
          <a:p>
            <a:pPr marL="0" indent="0" algn="r" rtl="1">
              <a:buNone/>
            </a:pPr>
            <a:r>
              <a:rPr lang="ar-SA" sz="2800" b="1" dirty="0" smtClean="0">
                <a:solidFill>
                  <a:srgbClr val="002060"/>
                </a:solidFill>
              </a:rPr>
              <a:t>المعيار الاقتصادي</a:t>
            </a:r>
            <a:r>
              <a:rPr lang="ar-SA" sz="2800" dirty="0" smtClean="0"/>
              <a:t>: تقيم البدائل حسب المبيعات و التكال</a:t>
            </a:r>
            <a:r>
              <a:rPr lang="ar-AE" sz="2800" dirty="0" smtClean="0"/>
              <a:t>ي</a:t>
            </a:r>
            <a:r>
              <a:rPr lang="ar-SA" sz="2800" dirty="0" smtClean="0"/>
              <a:t>ف والربحية المحتمل</a:t>
            </a:r>
            <a:r>
              <a:rPr lang="ar-AE" sz="2800" dirty="0" smtClean="0"/>
              <a:t>ة</a:t>
            </a:r>
            <a:r>
              <a:rPr lang="ar-SA" sz="2800" dirty="0" smtClean="0"/>
              <a:t> لكل بديل .</a:t>
            </a:r>
          </a:p>
          <a:p>
            <a:pPr marL="0" indent="0" algn="r" rtl="1">
              <a:buNone/>
            </a:pPr>
            <a:r>
              <a:rPr lang="ar-SA" sz="2800" b="1" dirty="0" smtClean="0">
                <a:solidFill>
                  <a:srgbClr val="002060"/>
                </a:solidFill>
              </a:rPr>
              <a:t>معيار السيطرة</a:t>
            </a:r>
            <a:r>
              <a:rPr lang="ar-SA" sz="2800" dirty="0" smtClean="0">
                <a:solidFill>
                  <a:srgbClr val="002060"/>
                </a:solidFill>
              </a:rPr>
              <a:t>: </a:t>
            </a:r>
            <a:r>
              <a:rPr lang="ar-SA" sz="2800" dirty="0"/>
              <a:t>بعض </a:t>
            </a:r>
            <a:r>
              <a:rPr lang="ar-SA" sz="2800" dirty="0" smtClean="0"/>
              <a:t>الوسطاء يطلبون المزيد من السيطرة و بعض المنظمات لا ترغب بذلك</a:t>
            </a:r>
            <a:endParaRPr lang="ar-SA" sz="2800" dirty="0"/>
          </a:p>
          <a:p>
            <a:pPr marL="0" indent="0" algn="r" rtl="1">
              <a:buNone/>
            </a:pPr>
            <a:r>
              <a:rPr lang="ar-SA" sz="2800" b="1" dirty="0" smtClean="0">
                <a:solidFill>
                  <a:srgbClr val="002060"/>
                </a:solidFill>
              </a:rPr>
              <a:t>معيار المرون</a:t>
            </a:r>
            <a:r>
              <a:rPr lang="ar-AE" sz="2800" b="1" dirty="0">
                <a:solidFill>
                  <a:srgbClr val="002060"/>
                </a:solidFill>
              </a:rPr>
              <a:t>ة</a:t>
            </a:r>
            <a:r>
              <a:rPr lang="ar-SA" sz="2800" b="1" dirty="0" smtClean="0">
                <a:solidFill>
                  <a:srgbClr val="002060"/>
                </a:solidFill>
              </a:rPr>
              <a:t> و التكيف</a:t>
            </a:r>
            <a:r>
              <a:rPr lang="ar-SA" sz="2800" dirty="0" smtClean="0">
                <a:solidFill>
                  <a:srgbClr val="002060"/>
                </a:solidFill>
              </a:rPr>
              <a:t>: </a:t>
            </a:r>
            <a:r>
              <a:rPr lang="ar-SA" sz="2800" dirty="0" smtClean="0"/>
              <a:t>عقود</a:t>
            </a:r>
            <a:r>
              <a:rPr lang="ar-SA" sz="2800" dirty="0" smtClean="0">
                <a:solidFill>
                  <a:srgbClr val="002060"/>
                </a:solidFill>
              </a:rPr>
              <a:t> </a:t>
            </a:r>
            <a:r>
              <a:rPr lang="ar-SA" sz="2800" dirty="0" smtClean="0"/>
              <a:t>قنوات التوزيع عادة طويل</a:t>
            </a:r>
            <a:r>
              <a:rPr lang="ar-AE" sz="2800" dirty="0" smtClean="0"/>
              <a:t>ة</a:t>
            </a:r>
            <a:r>
              <a:rPr lang="ar-SA" sz="2800" dirty="0" smtClean="0"/>
              <a:t> الامد. و قد ترغب المنظمة في عقود مرنة.</a:t>
            </a:r>
            <a:r>
              <a:rPr lang="ar-SA" sz="3200" dirty="0" smtClean="0"/>
              <a:t>  </a:t>
            </a:r>
            <a:endParaRPr lang="en-US" sz="3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EE0B-4924-41D5-BBD6-E56DC3A6021F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0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AE" dirty="0"/>
              <a:t>إ</a:t>
            </a:r>
            <a:r>
              <a:rPr lang="ar-SA" dirty="0" smtClean="0"/>
              <a:t>دارة قنوات التوزيع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1676400"/>
            <a:ext cx="4724400" cy="9906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solidFill>
                  <a:srgbClr val="002060"/>
                </a:solidFill>
              </a:rPr>
              <a:t>اختيار اعضاء القناة 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3048000"/>
            <a:ext cx="4648200" cy="1066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solidFill>
                  <a:srgbClr val="002060"/>
                </a:solidFill>
              </a:rPr>
              <a:t>ادارة و تحفيز اعضاء القناة 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09800" y="4419600"/>
            <a:ext cx="4648200" cy="10668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solidFill>
                  <a:srgbClr val="002060"/>
                </a:solidFill>
              </a:rPr>
              <a:t>السياسات العامة و قرارات التوزيع 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75FE9-F0CD-4425-8AE4-9B84C3C2F85C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ادارة قنوات التوزيع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sz="2000" dirty="0" smtClean="0"/>
              <a:t>بعد ان قامت المنظمة بتحليل الخيارات المتاحة و اتخاذ القرار الأفضل فيما يتعلق بتصميم القنا</a:t>
            </a:r>
            <a:r>
              <a:rPr lang="ar-AE" sz="2000" dirty="0" smtClean="0"/>
              <a:t>ة </a:t>
            </a:r>
            <a:r>
              <a:rPr lang="ar-SA" sz="2000" dirty="0" smtClean="0"/>
              <a:t>التوزيعية، تصبح الخطوة اللاحقة تنفيذ التصميم و ادارة القناة من خلال </a:t>
            </a:r>
            <a:r>
              <a:rPr lang="ar-SA" sz="2000" dirty="0"/>
              <a:t>الاختيار ، الادارة، التحفيز و اخيرا تقييم الاداء</a:t>
            </a:r>
            <a:endParaRPr lang="ar-SA" sz="2000" dirty="0" smtClean="0"/>
          </a:p>
          <a:p>
            <a:pPr algn="r" rtl="1"/>
            <a:r>
              <a:rPr lang="ar-SA" dirty="0" smtClean="0">
                <a:solidFill>
                  <a:srgbClr val="FF0000"/>
                </a:solidFill>
              </a:rPr>
              <a:t>اولا: اختيار أعضاء القناة: </a:t>
            </a:r>
            <a:r>
              <a:rPr lang="ar-SA" sz="2000" dirty="0" smtClean="0"/>
              <a:t>عند اختيار الاعضاء لابد للمنظمة من تحديد المواصفات التي تميز الاعضاء الجيدين من وجهة نظرها و عل</a:t>
            </a:r>
            <a:r>
              <a:rPr lang="ar-AE" sz="2000" dirty="0" smtClean="0"/>
              <a:t>ي</a:t>
            </a:r>
            <a:r>
              <a:rPr lang="ar-SA" sz="2000" dirty="0" smtClean="0"/>
              <a:t>ه يمكن تقييم الاعضاء حسب:</a:t>
            </a:r>
          </a:p>
          <a:p>
            <a:pPr marL="914400" indent="-231775" algn="r" rtl="1">
              <a:buFont typeface="Wingdings" pitchFamily="2" charset="2"/>
              <a:buChar char="ü"/>
            </a:pPr>
            <a:r>
              <a:rPr lang="ar-SA" sz="2000" dirty="0" smtClean="0"/>
              <a:t>عدد سنوات الخبرة في المجال</a:t>
            </a:r>
          </a:p>
          <a:p>
            <a:pPr marL="914400" indent="-231775" algn="r" rtl="1">
              <a:buFont typeface="Wingdings" pitchFamily="2" charset="2"/>
              <a:buChar char="ü"/>
            </a:pPr>
            <a:r>
              <a:rPr lang="ar-SA" sz="2000" dirty="0" smtClean="0"/>
              <a:t>الخطوط الانتاجية التي يقومون بتوزيعها</a:t>
            </a:r>
          </a:p>
          <a:p>
            <a:pPr marL="914400" indent="-231775" algn="r" rtl="1">
              <a:buFont typeface="Wingdings" pitchFamily="2" charset="2"/>
              <a:buChar char="ü"/>
            </a:pPr>
            <a:r>
              <a:rPr lang="ar-SA" sz="2000" dirty="0" smtClean="0"/>
              <a:t>سجلاتهم من حيث النمو و الربحية</a:t>
            </a:r>
          </a:p>
          <a:p>
            <a:pPr marL="914400" indent="-231775" algn="r" rtl="1">
              <a:buFont typeface="Wingdings" pitchFamily="2" charset="2"/>
              <a:buChar char="ü"/>
            </a:pPr>
            <a:r>
              <a:rPr lang="ar-SA" sz="2000" dirty="0" smtClean="0"/>
              <a:t>مد</a:t>
            </a:r>
            <a:r>
              <a:rPr lang="ar-AE" sz="2000" dirty="0" smtClean="0"/>
              <a:t>ى</a:t>
            </a:r>
            <a:r>
              <a:rPr lang="ar-SA" sz="2000" dirty="0" smtClean="0"/>
              <a:t> تعاونهم </a:t>
            </a:r>
          </a:p>
          <a:p>
            <a:pPr marL="914400" indent="-231775" algn="r" rtl="1">
              <a:buFont typeface="Wingdings" pitchFamily="2" charset="2"/>
              <a:buChar char="ü"/>
            </a:pPr>
            <a:r>
              <a:rPr lang="ar-SA" sz="2000" dirty="0" smtClean="0"/>
              <a:t> السمعه التجارية </a:t>
            </a:r>
          </a:p>
          <a:p>
            <a:pPr algn="r" rtl="1"/>
            <a:r>
              <a:rPr lang="ar-SA" sz="2000" dirty="0" smtClean="0"/>
              <a:t>ايضا عند الاختيار لابد من تحديد الصفات التي تميز</a:t>
            </a:r>
            <a:r>
              <a:rPr lang="ar-AE" sz="2000" dirty="0" smtClean="0"/>
              <a:t> </a:t>
            </a:r>
            <a:r>
              <a:rPr lang="ar-SA" sz="2000" dirty="0" smtClean="0"/>
              <a:t>الأفضل بينهم. في حال كان وكيل مبيعات</a:t>
            </a:r>
            <a:r>
              <a:rPr lang="ar-AE" sz="2000" dirty="0" smtClean="0"/>
              <a:t>،</a:t>
            </a:r>
            <a:r>
              <a:rPr lang="ar-SA" sz="2000" dirty="0" smtClean="0"/>
              <a:t>  تقوم المنظمة عل</a:t>
            </a:r>
            <a:r>
              <a:rPr lang="ar-AE" sz="2000" dirty="0" smtClean="0"/>
              <a:t>ى</a:t>
            </a:r>
            <a:r>
              <a:rPr lang="ar-SA" sz="2000" dirty="0" smtClean="0"/>
              <a:t> تقييم عدد الخطوط البيعية التي يوزعها و حجم ونوعية القو</a:t>
            </a:r>
            <a:r>
              <a:rPr lang="ar-AE" sz="2000" dirty="0" smtClean="0"/>
              <a:t>ى</a:t>
            </a:r>
            <a:r>
              <a:rPr lang="ar-SA" sz="2000" dirty="0" smtClean="0"/>
              <a:t> البيعية لديه . اذا كان الوسيط هنا محل تجزئة و يرغب بتوزيع حصري او انتقائي لابد من تقييمه عل</a:t>
            </a:r>
            <a:r>
              <a:rPr lang="ar-AE" sz="2000" dirty="0" smtClean="0"/>
              <a:t>ى</a:t>
            </a:r>
            <a:r>
              <a:rPr lang="ar-SA" sz="2000" dirty="0" smtClean="0"/>
              <a:t> ضوء نوع الزبائن الذين يترددون عل</a:t>
            </a:r>
            <a:r>
              <a:rPr lang="ar-AE" sz="2000" dirty="0" smtClean="0"/>
              <a:t>ي</a:t>
            </a:r>
            <a:r>
              <a:rPr lang="ar-SA" sz="2000" dirty="0" smtClean="0"/>
              <a:t>ه و موقع المتجر و امكانية النمو المستقبلي.</a:t>
            </a:r>
          </a:p>
          <a:p>
            <a:pPr algn="r" rtl="1"/>
            <a:endParaRPr lang="ar-SA" sz="2000" dirty="0"/>
          </a:p>
          <a:p>
            <a:pPr marL="0" indent="0" algn="r" rtl="1">
              <a:buFont typeface="Wingdings" pitchFamily="2" charset="2"/>
              <a:buChar char="ü"/>
            </a:pPr>
            <a:endParaRPr lang="ar-SA" sz="2000" dirty="0" smtClean="0"/>
          </a:p>
          <a:p>
            <a:pPr marL="914400" indent="-53975" algn="r" rtl="1">
              <a:buFont typeface="Wingdings" pitchFamily="2" charset="2"/>
              <a:buChar char="ü"/>
            </a:pPr>
            <a:endParaRPr lang="ar-SA" sz="2000" dirty="0"/>
          </a:p>
          <a:p>
            <a:pPr algn="r" rtl="1"/>
            <a:endParaRPr lang="ar-SA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D83EB-0854-44C3-A17A-F6136B637ED8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solidFill>
                  <a:srgbClr val="FF0000"/>
                </a:solidFill>
              </a:rPr>
              <a:t>ثانيا: ادارة و تحفيز اعضاء </a:t>
            </a:r>
            <a:r>
              <a:rPr lang="ar-SA" dirty="0" smtClean="0">
                <a:solidFill>
                  <a:srgbClr val="FF0000"/>
                </a:solidFill>
              </a:rPr>
              <a:t>قنا</a:t>
            </a:r>
            <a:r>
              <a:rPr lang="ar-AE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rgbClr val="FF0000"/>
                </a:solidFill>
              </a:rPr>
              <a:t>التوزيع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 smtClean="0">
                <a:solidFill>
                  <a:srgbClr val="002060"/>
                </a:solidFill>
              </a:rPr>
              <a:t>بعد اختيار الاعضاء للقناة لابد من ادارة القناة بشكل مستمر و الوقف عل</a:t>
            </a:r>
            <a:r>
              <a:rPr lang="ar-AE" dirty="0" smtClean="0">
                <a:solidFill>
                  <a:srgbClr val="002060"/>
                </a:solidFill>
              </a:rPr>
              <a:t>ى</a:t>
            </a:r>
            <a:r>
              <a:rPr lang="ar-SA" dirty="0" smtClean="0">
                <a:solidFill>
                  <a:srgbClr val="002060"/>
                </a:solidFill>
              </a:rPr>
              <a:t> الوسائل الأفضل للتوجيه و التحفيز . فالبيع لا</a:t>
            </a:r>
            <a:r>
              <a:rPr lang="ar-AE" dirty="0" smtClean="0">
                <a:solidFill>
                  <a:srgbClr val="002060"/>
                </a:solidFill>
              </a:rPr>
              <a:t> </a:t>
            </a:r>
            <a:r>
              <a:rPr lang="ar-SA" dirty="0" smtClean="0">
                <a:solidFill>
                  <a:srgbClr val="002060"/>
                </a:solidFill>
              </a:rPr>
              <a:t>يتم فقط من خلالهم بل ال</a:t>
            </a:r>
            <a:r>
              <a:rPr lang="ar-AE" dirty="0" smtClean="0">
                <a:solidFill>
                  <a:srgbClr val="002060"/>
                </a:solidFill>
              </a:rPr>
              <a:t>ي</a:t>
            </a:r>
            <a:r>
              <a:rPr lang="ar-SA" dirty="0" smtClean="0">
                <a:solidFill>
                  <a:srgbClr val="002060"/>
                </a:solidFill>
              </a:rPr>
              <a:t>هم و معهم. فهم يشكلون الزبائن في المستوى الاول للمنظ</a:t>
            </a:r>
            <a:r>
              <a:rPr lang="ar-AE" dirty="0" smtClean="0">
                <a:solidFill>
                  <a:srgbClr val="002060"/>
                </a:solidFill>
              </a:rPr>
              <a:t>م</a:t>
            </a:r>
            <a:r>
              <a:rPr lang="ar-SA" dirty="0" smtClean="0">
                <a:solidFill>
                  <a:srgbClr val="002060"/>
                </a:solidFill>
              </a:rPr>
              <a:t>ة و اذا لم تكسب المنظمة رضى و مساندة الاعضاء لن يقوموا باداء المهام المطلوبة عل</a:t>
            </a:r>
            <a:r>
              <a:rPr lang="ar-AE" dirty="0" smtClean="0">
                <a:solidFill>
                  <a:srgbClr val="002060"/>
                </a:solidFill>
              </a:rPr>
              <a:t>ى</a:t>
            </a:r>
            <a:r>
              <a:rPr lang="ar-SA" dirty="0" smtClean="0">
                <a:solidFill>
                  <a:srgbClr val="002060"/>
                </a:solidFill>
              </a:rPr>
              <a:t> الوجه الاكمل. لذا تعمل المنظمات عل</a:t>
            </a:r>
            <a:r>
              <a:rPr lang="ar-AE" dirty="0" smtClean="0">
                <a:solidFill>
                  <a:srgbClr val="002060"/>
                </a:solidFill>
              </a:rPr>
              <a:t>ى</a:t>
            </a:r>
            <a:r>
              <a:rPr lang="ar-SA" dirty="0" smtClean="0">
                <a:solidFill>
                  <a:srgbClr val="002060"/>
                </a:solidFill>
              </a:rPr>
              <a:t> ادارة علاقات طويلة الأمد مع الوسطاء كأنهم شركاء.</a:t>
            </a:r>
          </a:p>
          <a:p>
            <a:pPr algn="r" rtl="1"/>
            <a:r>
              <a:rPr lang="ar-SA" dirty="0" smtClean="0"/>
              <a:t>في هذا </a:t>
            </a:r>
            <a:r>
              <a:rPr lang="ar-AE" dirty="0" smtClean="0"/>
              <a:t>السياق </a:t>
            </a:r>
            <a:r>
              <a:rPr lang="ar-SA" dirty="0" smtClean="0"/>
              <a:t>لابد ان تقنع المنظمة الموزعون ان النجاح سوق يحدث لو تعاضد الفريقين كجزء من نظام توصيل قيمة شامل</a:t>
            </a:r>
            <a:endParaRPr lang="en-US" sz="2000" dirty="0" smtClean="0"/>
          </a:p>
          <a:p>
            <a:pPr algn="r" rtl="1"/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</a:rPr>
              <a:t>مثال : تعمل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Procter &amp; Gamble </a:t>
            </a:r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</a:rPr>
              <a:t> بشكل وطيد مع كارفور لخلق قيمة اعل</a:t>
            </a:r>
            <a:r>
              <a:rPr lang="ar-AE" sz="2000" b="1" dirty="0" smtClean="0">
                <a:solidFill>
                  <a:schemeClr val="accent6">
                    <a:lumMod val="75000"/>
                  </a:schemeClr>
                </a:solidFill>
              </a:rPr>
              <a:t>ى</a:t>
            </a:r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</a:rPr>
              <a:t> للمستهلك النهائي ، معا يتم التخطيط </a:t>
            </a:r>
            <a:r>
              <a:rPr lang="ar-AE" sz="2000" b="1" dirty="0" smtClean="0">
                <a:solidFill>
                  <a:schemeClr val="accent6">
                    <a:lumMod val="75000"/>
                  </a:schemeClr>
                </a:solidFill>
              </a:rPr>
              <a:t>للا</a:t>
            </a:r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</a:rPr>
              <a:t>هداف  و الاستراتيجيات الخاصة بالمنتجات ، و مستويات التخزين، و الاعلان و برامج الترويج.</a:t>
            </a:r>
          </a:p>
          <a:p>
            <a:pPr algn="r" rtl="1"/>
            <a:r>
              <a:rPr lang="ar-SA" dirty="0" smtClean="0"/>
              <a:t>الكثير من المنظمات باتت تستثمر في برمجيات  مثل </a:t>
            </a:r>
            <a:r>
              <a:rPr lang="en-US" dirty="0" smtClean="0"/>
              <a:t>CRM </a:t>
            </a:r>
            <a:r>
              <a:rPr lang="ar-SA" dirty="0" smtClean="0"/>
              <a:t> للمساعدة في ادارة العلاقة مع الزبائن و كذلك ادارة شبكات التزويد</a:t>
            </a:r>
            <a:r>
              <a:rPr lang="ar-AE" dirty="0" smtClean="0"/>
              <a:t> </a:t>
            </a:r>
            <a:r>
              <a:rPr lang="ar-SA" dirty="0" smtClean="0"/>
              <a:t>للمساعده في توظيف، تدريب، ادارة، تحفيز، و تقييم العلاقات مع شركاء قنوات التزويد.</a:t>
            </a:r>
            <a:r>
              <a:rPr lang="ar-SA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48EEA-96DB-43AE-869F-E0347788D254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solidFill>
                  <a:srgbClr val="FF0000"/>
                </a:solidFill>
              </a:rPr>
              <a:t>ثالثا: السياسات العامة و قرارت التوزيع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2000" dirty="0" smtClean="0">
                <a:solidFill>
                  <a:srgbClr val="002060"/>
                </a:solidFill>
              </a:rPr>
              <a:t>من وجهة نظر قانونية، للمنظمات الحق في تطوير او وضع اي ترتيبات تناسبهم. انما يميل المنتج</a:t>
            </a:r>
            <a:r>
              <a:rPr lang="ar-AE" sz="2000" dirty="0" smtClean="0">
                <a:solidFill>
                  <a:srgbClr val="002060"/>
                </a:solidFill>
              </a:rPr>
              <a:t>ون</a:t>
            </a:r>
            <a:r>
              <a:rPr lang="ar-SA" sz="2000" dirty="0" smtClean="0">
                <a:solidFill>
                  <a:srgbClr val="002060"/>
                </a:solidFill>
              </a:rPr>
              <a:t> و تجار الجملة ال</a:t>
            </a:r>
            <a:r>
              <a:rPr lang="ar-AE" sz="2000" dirty="0">
                <a:solidFill>
                  <a:srgbClr val="002060"/>
                </a:solidFill>
              </a:rPr>
              <a:t>ى</a:t>
            </a:r>
            <a:r>
              <a:rPr lang="ar-SA" sz="2000" dirty="0" smtClean="0">
                <a:solidFill>
                  <a:srgbClr val="002060"/>
                </a:solidFill>
              </a:rPr>
              <a:t> تطوير قنوات حصريه لمنتجاتهم: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000" b="1" dirty="0">
                <a:solidFill>
                  <a:schemeClr val="accent6">
                    <a:lumMod val="75000"/>
                  </a:schemeClr>
                </a:solidFill>
              </a:rPr>
              <a:t>التوزيع الحصري </a:t>
            </a:r>
            <a:r>
              <a:rPr lang="ar-SA" sz="2000" dirty="0"/>
              <a:t>: </a:t>
            </a:r>
            <a:r>
              <a:rPr lang="ar-SA" sz="2000" b="1" dirty="0"/>
              <a:t>عندما يقوم المنتج بمنح عدد محدود من المنافذ لتسويق منتجاته</a:t>
            </a:r>
            <a:r>
              <a:rPr lang="ar-SA" sz="2000" dirty="0"/>
              <a:t> .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</a:rPr>
              <a:t>التوكيل الحصري</a:t>
            </a:r>
            <a:r>
              <a:rPr lang="ar-SA" sz="2000" b="1" dirty="0" smtClean="0">
                <a:solidFill>
                  <a:srgbClr val="002060"/>
                </a:solidFill>
              </a:rPr>
              <a:t>: عندما يشترط المنتج عل</a:t>
            </a:r>
            <a:r>
              <a:rPr lang="ar-AE" sz="2000" b="1" dirty="0" smtClean="0">
                <a:solidFill>
                  <a:srgbClr val="002060"/>
                </a:solidFill>
              </a:rPr>
              <a:t>ى</a:t>
            </a:r>
            <a:r>
              <a:rPr lang="ar-SA" sz="2000" b="1" dirty="0" smtClean="0">
                <a:solidFill>
                  <a:srgbClr val="002060"/>
                </a:solidFill>
              </a:rPr>
              <a:t> الوكيل ان لا يقوم ببيع المنتجات المماثلة الخاصة بالمنافسين</a:t>
            </a:r>
            <a:r>
              <a:rPr lang="ar-AE" sz="2000" b="1" dirty="0" smtClean="0">
                <a:solidFill>
                  <a:srgbClr val="002060"/>
                </a:solidFill>
              </a:rPr>
              <a:t>. لا يتعامل وكيل نيسان بمنتجات تويوتا</a:t>
            </a:r>
            <a:endParaRPr lang="ar-SA" sz="2000" b="1" dirty="0" smtClean="0">
              <a:solidFill>
                <a:srgbClr val="002060"/>
              </a:solidFill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</a:rPr>
              <a:t>اتفاقيات المناطق البيعية الحصري: </a:t>
            </a:r>
            <a:r>
              <a:rPr lang="ar-SA" sz="2000" b="1" dirty="0" smtClean="0">
                <a:solidFill>
                  <a:srgbClr val="002060"/>
                </a:solidFill>
              </a:rPr>
              <a:t>اعطاء </a:t>
            </a:r>
            <a:r>
              <a:rPr lang="ar-SA" sz="2000" b="1" dirty="0">
                <a:solidFill>
                  <a:srgbClr val="002060"/>
                </a:solidFill>
              </a:rPr>
              <a:t>حق التوزيع لعدد من الوكلاء ضمن مناطق بيعية </a:t>
            </a:r>
            <a:r>
              <a:rPr lang="ar-SA" sz="2000" b="1" dirty="0" smtClean="0">
                <a:solidFill>
                  <a:srgbClr val="002060"/>
                </a:solidFill>
              </a:rPr>
              <a:t>محددة لكل وكيل</a:t>
            </a:r>
            <a:endParaRPr lang="ar-SA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</a:rPr>
              <a:t>اتفاقية توزيع الخط الانتاجي باكمله: </a:t>
            </a:r>
            <a:r>
              <a:rPr lang="ar-SA" sz="2000" b="1" dirty="0" smtClean="0">
                <a:solidFill>
                  <a:srgbClr val="002060"/>
                </a:solidFill>
              </a:rPr>
              <a:t>يفرض المنتج عل</a:t>
            </a:r>
            <a:r>
              <a:rPr lang="ar-AE" sz="2000" b="1" dirty="0" smtClean="0">
                <a:solidFill>
                  <a:srgbClr val="002060"/>
                </a:solidFill>
              </a:rPr>
              <a:t>ى</a:t>
            </a:r>
            <a:r>
              <a:rPr lang="ar-SA" sz="2000" b="1" dirty="0" smtClean="0">
                <a:solidFill>
                  <a:srgbClr val="002060"/>
                </a:solidFill>
              </a:rPr>
              <a:t> الوكيل ان يقوم بتوزيع كامل الخط الانتاجي او جزء كبير منه و تسمى </a:t>
            </a:r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</a:rPr>
              <a:t>الاتفاقيات المقيدة  </a:t>
            </a:r>
            <a:r>
              <a:rPr lang="ar-SA" sz="2000" b="1" dirty="0" smtClean="0">
                <a:solidFill>
                  <a:srgbClr val="002060"/>
                </a:solidFill>
              </a:rPr>
              <a:t>و غالبا تكون غير قانونية كونها تحد من حرية المستهلك في الحصول عل</a:t>
            </a:r>
            <a:r>
              <a:rPr lang="ar-AE" sz="2000" b="1" dirty="0" smtClean="0">
                <a:solidFill>
                  <a:srgbClr val="002060"/>
                </a:solidFill>
              </a:rPr>
              <a:t>ى</a:t>
            </a:r>
            <a:r>
              <a:rPr lang="ar-SA" sz="2000" b="1" dirty="0" smtClean="0">
                <a:solidFill>
                  <a:srgbClr val="002060"/>
                </a:solidFill>
              </a:rPr>
              <a:t> المنتج من خلال المنافذ المنافسة.</a:t>
            </a:r>
            <a:r>
              <a:rPr lang="ar-AE" sz="2000" b="1" dirty="0" smtClean="0">
                <a:solidFill>
                  <a:srgbClr val="002060"/>
                </a:solidFill>
              </a:rPr>
              <a:t> منفذ واحد لتصريف منتجات شركة ما.</a:t>
            </a:r>
            <a:endParaRPr lang="ar-SA" sz="2000" b="1" dirty="0" smtClean="0">
              <a:solidFill>
                <a:srgbClr val="00206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94B6-6E25-4DA8-ABC4-384E725EFC2E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9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تعريف التوزيع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 smtClean="0"/>
              <a:t>يعرف </a:t>
            </a:r>
            <a:r>
              <a:rPr lang="en-US" dirty="0" smtClean="0"/>
              <a:t> </a:t>
            </a:r>
            <a:r>
              <a:rPr lang="en-US" sz="2000" dirty="0" smtClean="0"/>
              <a:t>McCarthy</a:t>
            </a:r>
            <a:r>
              <a:rPr lang="ar-SA" dirty="0" smtClean="0"/>
              <a:t>التوزيع عل</a:t>
            </a:r>
            <a:r>
              <a:rPr lang="ar-AE" dirty="0" smtClean="0"/>
              <a:t>ى</a:t>
            </a:r>
            <a:r>
              <a:rPr lang="ar-SA" dirty="0" smtClean="0"/>
              <a:t> انه « العملية التي يتم من خلالها جعل السلعة / الخدمة متوفرة في المكان و </a:t>
            </a:r>
            <a:r>
              <a:rPr lang="ar-AE" dirty="0" smtClean="0"/>
              <a:t>ب</a:t>
            </a:r>
            <a:r>
              <a:rPr lang="ar-SA" dirty="0" smtClean="0"/>
              <a:t>الكمية المناسبة عندما يرغب المستهلك بها»</a:t>
            </a:r>
          </a:p>
          <a:p>
            <a:pPr algn="r" rtl="1"/>
            <a:r>
              <a:rPr lang="ar-SA" dirty="0" smtClean="0"/>
              <a:t>بمعنى آخر: التوزيع هو عملية نقل السلع</a:t>
            </a:r>
            <a:r>
              <a:rPr lang="ar-AE" dirty="0" smtClean="0"/>
              <a:t>ة</a:t>
            </a:r>
            <a:r>
              <a:rPr lang="ar-SA" dirty="0" smtClean="0"/>
              <a:t> من مكان انتاجها ال</a:t>
            </a:r>
            <a:r>
              <a:rPr lang="ar-AE" dirty="0" smtClean="0"/>
              <a:t>ى</a:t>
            </a:r>
            <a:r>
              <a:rPr lang="ar-SA" dirty="0" smtClean="0"/>
              <a:t> المستهلك النهائي أو المستخدم النهائي.</a:t>
            </a:r>
          </a:p>
          <a:p>
            <a:pPr algn="r" rtl="1"/>
            <a:r>
              <a:rPr lang="ar-SA" dirty="0" smtClean="0"/>
              <a:t>أما القنوات التوزيعية </a:t>
            </a:r>
            <a:r>
              <a:rPr lang="en-US" sz="2000" dirty="0" smtClean="0"/>
              <a:t>Distribution Channels </a:t>
            </a:r>
            <a:r>
              <a:rPr lang="ar-AE" dirty="0"/>
              <a:t> </a:t>
            </a:r>
            <a:r>
              <a:rPr lang="ar-AE" dirty="0" smtClean="0"/>
              <a:t>ف</a:t>
            </a:r>
            <a:r>
              <a:rPr lang="ar-SA" dirty="0" smtClean="0"/>
              <a:t>أنها </a:t>
            </a:r>
            <a:r>
              <a:rPr lang="ar-SA" dirty="0"/>
              <a:t>« سلسة من المنظمات أو الأشخاص الذين يشاركون في تدفق المنتجات من المنتج </a:t>
            </a:r>
            <a:r>
              <a:rPr lang="ar-SA" dirty="0" smtClean="0"/>
              <a:t>ال</a:t>
            </a:r>
            <a:r>
              <a:rPr lang="ar-AE" dirty="0" smtClean="0"/>
              <a:t>ى</a:t>
            </a:r>
            <a:r>
              <a:rPr lang="ar-SA" dirty="0" smtClean="0"/>
              <a:t> </a:t>
            </a:r>
            <a:r>
              <a:rPr lang="ar-SA" dirty="0"/>
              <a:t>المستهلك ( نهائي/ صناعي)</a:t>
            </a:r>
          </a:p>
          <a:p>
            <a:pPr algn="r" rtl="1"/>
            <a:r>
              <a:rPr lang="ar-SA" dirty="0"/>
              <a:t> </a:t>
            </a:r>
            <a:r>
              <a:rPr lang="ar-SA" dirty="0" smtClean="0"/>
              <a:t>يعرف</a:t>
            </a:r>
            <a:r>
              <a:rPr lang="en-US" dirty="0" smtClean="0"/>
              <a:t> </a:t>
            </a:r>
            <a:r>
              <a:rPr lang="en-US" sz="2000" dirty="0" smtClean="0"/>
              <a:t>Davidson </a:t>
            </a:r>
            <a:r>
              <a:rPr lang="ar-SA" dirty="0" smtClean="0"/>
              <a:t>القناه </a:t>
            </a:r>
            <a:r>
              <a:rPr lang="ar-SA" dirty="0"/>
              <a:t>التوزيعية </a:t>
            </a:r>
            <a:r>
              <a:rPr lang="ar-SA" dirty="0" smtClean="0"/>
              <a:t>عل</a:t>
            </a:r>
            <a:r>
              <a:rPr lang="ar-AE" dirty="0" smtClean="0"/>
              <a:t>ى</a:t>
            </a:r>
            <a:r>
              <a:rPr lang="ar-SA" dirty="0" smtClean="0"/>
              <a:t> </a:t>
            </a:r>
            <a:r>
              <a:rPr lang="ar-SA" dirty="0"/>
              <a:t>انها « </a:t>
            </a:r>
            <a:r>
              <a:rPr lang="ar-SA" dirty="0" smtClean="0"/>
              <a:t>مجموع</a:t>
            </a:r>
            <a:r>
              <a:rPr lang="ar-AE" dirty="0" smtClean="0"/>
              <a:t>ة</a:t>
            </a:r>
            <a:r>
              <a:rPr lang="ar-SA" dirty="0" smtClean="0"/>
              <a:t> </a:t>
            </a:r>
            <a:r>
              <a:rPr lang="ar-SA" dirty="0"/>
              <a:t>من المؤسسات /المنظمات المترابطة في عملية تسهيل و توفير المنتجات من المنتجين </a:t>
            </a:r>
            <a:r>
              <a:rPr lang="ar-SA" dirty="0" smtClean="0"/>
              <a:t>ال</a:t>
            </a:r>
            <a:r>
              <a:rPr lang="ar-AE" dirty="0" smtClean="0"/>
              <a:t>ى</a:t>
            </a:r>
            <a:r>
              <a:rPr lang="ar-SA" dirty="0" smtClean="0"/>
              <a:t> </a:t>
            </a:r>
            <a:r>
              <a:rPr lang="ar-SA" dirty="0"/>
              <a:t>المستهلكين (نهائيين/ صناعيين).</a:t>
            </a:r>
          </a:p>
          <a:p>
            <a:pPr algn="r" rtl="1"/>
            <a:r>
              <a:rPr lang="ar-SA" sz="2000" dirty="0" smtClean="0"/>
              <a:t>يستعين المنتجون بوسطاء التوزيع لما يؤدون من مهام و</a:t>
            </a:r>
            <a:r>
              <a:rPr lang="ar-AE" sz="2000" dirty="0" smtClean="0"/>
              <a:t> </a:t>
            </a:r>
            <a:r>
              <a:rPr lang="ar-SA" sz="2000" dirty="0" smtClean="0"/>
              <a:t>وظائف لا يستطيع المنتجون القيام بها بنفس الكفاءة </a:t>
            </a:r>
          </a:p>
          <a:p>
            <a:pPr algn="r" rt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B28DD-5C83-4AC8-A80F-A5237AA528E4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8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57200"/>
            <a:ext cx="8149263" cy="60198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6EC9B-5D15-4D23-84E1-232C13B49202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8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4800" dirty="0">
                <a:solidFill>
                  <a:srgbClr val="FF0000"/>
                </a:solidFill>
              </a:rPr>
              <a:t>مشكلات تسويقية معاصرة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6777"/>
            <a:ext cx="8229600" cy="5000224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3600" dirty="0"/>
              <a:t>تستعين منظمات الاعمال المعاصرة بقنوات التوزيع نظرا للقيمة المضافة التي تتأتى من الاستعانة بهم و الكفاءة في إيصال المنتجات للمستهلكين، و تعد هذه القنوات الأقرب الى الأسواق المستهدفة و تتعامل مع المستهلكين المحتملين بشكل مباشر، و تنقل ردة فعل المستهلك تجاه المُنْتَج. قارن بين قنوات التوزيع لثلاثة سلع استهلاكية تنتج من قبل شركة إيكيا/فرع ياس مول و مصنع بيبسي كولا في أبو ظبي و الشركة  التعاونية الدانماركية و التي تنتج زبدة لورباك. 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7A9B9-3113-4DA1-8346-BDF53338BDD5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9313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AD61-E480-458F-A17D-0F9EBDE6AA72}" type="datetime2">
              <a:rPr lang="en-US" smtClean="0"/>
              <a:t>Wednesday, 15 April, 2020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9" y="374302"/>
            <a:ext cx="7325183" cy="41214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522630"/>
            <a:ext cx="6248400" cy="19605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291" y="374302"/>
            <a:ext cx="1626709" cy="417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56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33400"/>
            <a:ext cx="8123969" cy="59436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2D059-4550-41F3-8263-46253646BBF0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3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pPr algn="r"/>
            <a:r>
              <a:rPr lang="ar-SA" dirty="0" smtClean="0"/>
              <a:t>أهمية قنوات التوزيع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3728"/>
            <a:ext cx="8229600" cy="4843272"/>
          </a:xfrm>
        </p:spPr>
        <p:txBody>
          <a:bodyPr>
            <a:normAutofit/>
          </a:bodyPr>
          <a:lstStyle/>
          <a:p>
            <a:pPr algn="r" rtl="1">
              <a:buFont typeface="Courier New" pitchFamily="49" charset="0"/>
              <a:buChar char="o"/>
            </a:pPr>
            <a:r>
              <a:rPr lang="ar-SA" b="1" dirty="0" smtClean="0">
                <a:solidFill>
                  <a:srgbClr val="002060"/>
                </a:solidFill>
              </a:rPr>
              <a:t>لماذا يستعين المسوقون بالوسطاء او وسطاء التوزيع بشكل خاص و ما هي أهميتهم ؟</a:t>
            </a:r>
            <a:endParaRPr lang="ar-AE" b="1" dirty="0" smtClean="0">
              <a:solidFill>
                <a:srgbClr val="002060"/>
              </a:solidFill>
            </a:endParaRPr>
          </a:p>
          <a:p>
            <a:pPr algn="r" rtl="1">
              <a:buFont typeface="Courier New" pitchFamily="49" charset="0"/>
              <a:buChar char="o"/>
            </a:pPr>
            <a:endParaRPr lang="ar-SA" b="1" dirty="0" smtClean="0">
              <a:solidFill>
                <a:srgbClr val="002060"/>
              </a:solidFill>
            </a:endParaRPr>
          </a:p>
          <a:p>
            <a:pPr algn="r" rtl="1">
              <a:buFont typeface="Courier New" pitchFamily="49" charset="0"/>
              <a:buChar char="o"/>
            </a:pPr>
            <a:r>
              <a:rPr lang="ar-SA" dirty="0" smtClean="0"/>
              <a:t>يتم ذلك نظرا للقيمة المضافة التي تتأت</a:t>
            </a:r>
            <a:r>
              <a:rPr lang="ar-AE" dirty="0" smtClean="0"/>
              <a:t>ى</a:t>
            </a:r>
            <a:r>
              <a:rPr lang="ar-SA" dirty="0" smtClean="0"/>
              <a:t> من الاستعانة بهم ، والكفاءة </a:t>
            </a:r>
            <a:r>
              <a:rPr lang="ar-SA" dirty="0"/>
              <a:t>في ايصال المنتجات للمستهلكين المستهدفين </a:t>
            </a:r>
            <a:r>
              <a:rPr lang="ar-SA" dirty="0" smtClean="0"/>
              <a:t>و يتحقق ذك من خلال:</a:t>
            </a:r>
            <a:endParaRPr lang="ar-AE" dirty="0" smtClean="0"/>
          </a:p>
          <a:p>
            <a:pPr marL="0" indent="0" algn="r" rtl="1">
              <a:buNone/>
            </a:pPr>
            <a:endParaRPr lang="ar-SA" dirty="0"/>
          </a:p>
          <a:p>
            <a:pPr marL="287338" indent="-233363" algn="r" rtl="1">
              <a:buFont typeface="Wingdings" pitchFamily="2" charset="2"/>
              <a:buChar char="v"/>
            </a:pPr>
            <a:r>
              <a:rPr lang="ar-SA" dirty="0" smtClean="0"/>
              <a:t>التغطية الجغرافية لاعمالهم </a:t>
            </a:r>
            <a:r>
              <a:rPr lang="en-US" sz="2000" dirty="0" smtClean="0"/>
              <a:t>Geographical location     </a:t>
            </a:r>
          </a:p>
          <a:p>
            <a:pPr marL="287338" indent="-233363" algn="r" rtl="1">
              <a:buFont typeface="Wingdings" pitchFamily="2" charset="2"/>
              <a:buChar char="v"/>
            </a:pPr>
            <a:r>
              <a:rPr lang="ar-SA" dirty="0" smtClean="0"/>
              <a:t> الخبرات و حجم العمليات </a:t>
            </a:r>
            <a:r>
              <a:rPr lang="en-US" sz="2000" dirty="0" smtClean="0"/>
              <a:t>Experience &amp;  operations Scale     </a:t>
            </a:r>
            <a:endParaRPr lang="ar-SA" sz="2000" dirty="0" smtClean="0"/>
          </a:p>
          <a:p>
            <a:pPr marL="287338" indent="-233363" algn="r" rtl="1">
              <a:buFont typeface="Wingdings" pitchFamily="2" charset="2"/>
              <a:buChar char="v"/>
            </a:pPr>
            <a:r>
              <a:rPr lang="ar-SA" dirty="0" smtClean="0"/>
              <a:t>العلاقات التي يقيمونها مع اطراف القنوات التوزيعية </a:t>
            </a:r>
            <a:r>
              <a:rPr lang="en-US" sz="2000" dirty="0" smtClean="0"/>
              <a:t>Contacts     </a:t>
            </a:r>
            <a:endParaRPr lang="ar-SA" sz="2000" dirty="0" smtClean="0"/>
          </a:p>
          <a:p>
            <a:pPr marL="341313" indent="-231775" algn="r" rtl="1">
              <a:buFont typeface="Wingdings" pitchFamily="2" charset="2"/>
              <a:buChar char="v"/>
            </a:pPr>
            <a:r>
              <a:rPr lang="ar-SA" dirty="0" smtClean="0"/>
              <a:t>التخصص بالاعمال التوزيعية </a:t>
            </a:r>
            <a:r>
              <a:rPr lang="en-US" dirty="0" smtClean="0"/>
              <a:t>      </a:t>
            </a:r>
            <a:r>
              <a:rPr lang="en-US" sz="2000" dirty="0" smtClean="0"/>
              <a:t>Specialization    </a:t>
            </a:r>
            <a:endParaRPr lang="ar-S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CAE2-BFEA-480B-8B94-1692B966C722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9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/>
            <a:r>
              <a:rPr lang="ar-AE" sz="6600" b="1" dirty="0">
                <a:solidFill>
                  <a:srgbClr val="C00000"/>
                </a:solidFill>
              </a:rPr>
              <a:t>أ</a:t>
            </a:r>
            <a:r>
              <a:rPr lang="ar-AE" sz="6600" b="1" dirty="0" smtClean="0">
                <a:solidFill>
                  <a:srgbClr val="C00000"/>
                </a:solidFill>
              </a:rPr>
              <a:t>سئلة للمناقشة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AE" sz="4000" dirty="0" smtClean="0"/>
              <a:t>تستعين منظمات الاعمال المعاصرة بقنوات التوزيع نظرا للقيمة المضافة التي تتأتى من الاستعانة بهم و الكفاءة في إيصال المنتجات للمستهلكين، و تعد هذه القنوات الاقرب الى الاسواق المستهدفة و تتعامل مع المستهلكين المحتملين بشكل مباشر، و تنقل ردة فعل المستهلك تجاه المُنْتَج. حلّل </a:t>
            </a:r>
            <a:r>
              <a:rPr lang="ar-AE" sz="4000" dirty="0" smtClean="0">
                <a:solidFill>
                  <a:srgbClr val="C00000"/>
                </a:solidFill>
              </a:rPr>
              <a:t>وظائف قنوات التوزيع</a:t>
            </a:r>
            <a:r>
              <a:rPr lang="ar-AE" sz="4000" dirty="0" smtClean="0"/>
              <a:t>.</a:t>
            </a:r>
            <a:endParaRPr lang="en-US" sz="4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832FD-0BFB-4F3C-AEF5-8D0EA7387471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742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5400" dirty="0"/>
              <a:t>وظائف </a:t>
            </a:r>
            <a:r>
              <a:rPr lang="ar-SA" sz="5400" dirty="0" smtClean="0"/>
              <a:t>قنوات </a:t>
            </a:r>
            <a:r>
              <a:rPr lang="ar-SA" sz="5400" dirty="0"/>
              <a:t>التوزيع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538" indent="0" algn="r" rtl="1">
              <a:buNone/>
            </a:pPr>
            <a:r>
              <a:rPr lang="ar-SA" dirty="0"/>
              <a:t>تعمل قنوات التوزيع عل</a:t>
            </a:r>
            <a:r>
              <a:rPr lang="ar-AE" dirty="0"/>
              <a:t>ى</a:t>
            </a:r>
            <a:r>
              <a:rPr lang="ar-SA" dirty="0"/>
              <a:t> تأدية مجموعة من الوظائف  تعتبر قيمة مضافة للجهود التسويقية </a:t>
            </a:r>
            <a:r>
              <a:rPr lang="ar-SA" dirty="0" smtClean="0"/>
              <a:t>:</a:t>
            </a:r>
            <a:endParaRPr lang="ar-AE" dirty="0" smtClean="0"/>
          </a:p>
          <a:p>
            <a:pPr marL="452438" indent="-342900" algn="r" rtl="1">
              <a:buFont typeface="Courier New" pitchFamily="49" charset="0"/>
              <a:buChar char="o"/>
            </a:pPr>
            <a:endParaRPr lang="ar-SA" dirty="0"/>
          </a:p>
          <a:p>
            <a:pPr algn="r" rtl="1">
              <a:buFont typeface="Wingdings" pitchFamily="2" charset="2"/>
              <a:buChar char="ü"/>
            </a:pPr>
            <a:r>
              <a:rPr lang="ar-SA" sz="2800" dirty="0">
                <a:solidFill>
                  <a:srgbClr val="FF0000"/>
                </a:solidFill>
              </a:rPr>
              <a:t>اولا: تعمل قنوات التوزيع </a:t>
            </a:r>
            <a:r>
              <a:rPr lang="ar-SA" sz="2800" dirty="0" smtClean="0">
                <a:solidFill>
                  <a:srgbClr val="FF0000"/>
                </a:solidFill>
              </a:rPr>
              <a:t>عل</a:t>
            </a:r>
            <a:r>
              <a:rPr lang="ar-AE" sz="2800" dirty="0" smtClean="0">
                <a:solidFill>
                  <a:srgbClr val="FF0000"/>
                </a:solidFill>
              </a:rPr>
              <a:t>ى</a:t>
            </a:r>
            <a:r>
              <a:rPr lang="ar-SA" sz="2800" dirty="0" smtClean="0">
                <a:solidFill>
                  <a:srgbClr val="FF0000"/>
                </a:solidFill>
              </a:rPr>
              <a:t> </a:t>
            </a:r>
            <a:r>
              <a:rPr lang="ar-SA" sz="2800" dirty="0">
                <a:solidFill>
                  <a:srgbClr val="FF0000"/>
                </a:solidFill>
              </a:rPr>
              <a:t>استحداث المنفعة </a:t>
            </a:r>
            <a:r>
              <a:rPr lang="en-US" sz="2800" dirty="0">
                <a:solidFill>
                  <a:srgbClr val="FF0000"/>
                </a:solidFill>
              </a:rPr>
              <a:t>(Utility)</a:t>
            </a:r>
            <a:endParaRPr lang="ar-SA" sz="2800" dirty="0">
              <a:solidFill>
                <a:srgbClr val="FF0000"/>
              </a:solidFill>
            </a:endParaRPr>
          </a:p>
          <a:p>
            <a:pPr algn="r" rtl="1"/>
            <a:r>
              <a:rPr lang="ar-SA" dirty="0"/>
              <a:t>أن القناه التوزيعية تخلق ثلاث أنواع من المنافع : </a:t>
            </a:r>
          </a:p>
          <a:p>
            <a:pPr marL="914400" indent="-177800" algn="r" rtl="1">
              <a:buFont typeface="Wingdings" pitchFamily="2" charset="2"/>
              <a:buChar char="q"/>
            </a:pPr>
            <a:r>
              <a:rPr lang="ar-SA" dirty="0"/>
              <a:t>المنفعة الزمانية:</a:t>
            </a:r>
            <a:r>
              <a:rPr lang="en-US" dirty="0"/>
              <a:t>   </a:t>
            </a:r>
            <a:r>
              <a:rPr lang="ar-SA" dirty="0"/>
              <a:t> توفير المنتجات في الوقت الذي يرغب المستهلك في </a:t>
            </a:r>
            <a:r>
              <a:rPr lang="ar-AE" dirty="0" smtClean="0"/>
              <a:t>		</a:t>
            </a:r>
            <a:r>
              <a:rPr lang="ar-SA" dirty="0" smtClean="0"/>
              <a:t>الحصول علىها </a:t>
            </a:r>
            <a:endParaRPr lang="ar-SA" dirty="0"/>
          </a:p>
          <a:p>
            <a:pPr marL="914400" indent="-177800" algn="r" rtl="1">
              <a:buFont typeface="Wingdings" pitchFamily="2" charset="2"/>
              <a:buChar char="q"/>
            </a:pPr>
            <a:r>
              <a:rPr lang="ar-SA" dirty="0"/>
              <a:t> المنفعة المكانية:    توفير المنتجات في الاماكن القريبة من المستهلكين  </a:t>
            </a:r>
          </a:p>
          <a:p>
            <a:pPr marL="914400" indent="-177800" algn="r" rtl="1">
              <a:buFont typeface="Wingdings" pitchFamily="2" charset="2"/>
              <a:buChar char="q"/>
            </a:pPr>
            <a:r>
              <a:rPr lang="ar-SA" dirty="0"/>
              <a:t> المنفعة الحيازية:   </a:t>
            </a:r>
            <a:r>
              <a:rPr lang="ar-SA" dirty="0" smtClean="0"/>
              <a:t>التوسط </a:t>
            </a:r>
            <a:r>
              <a:rPr lang="ar-SA" dirty="0"/>
              <a:t>عبر نقل ملكية المنتج من المنتج </a:t>
            </a:r>
            <a:r>
              <a:rPr lang="ar-SA" dirty="0" smtClean="0"/>
              <a:t>ال</a:t>
            </a:r>
            <a:r>
              <a:rPr lang="ar-AE" dirty="0" smtClean="0"/>
              <a:t>ى</a:t>
            </a:r>
            <a:r>
              <a:rPr lang="ar-SA" dirty="0" smtClean="0"/>
              <a:t> </a:t>
            </a:r>
            <a:r>
              <a:rPr lang="ar-AE" dirty="0" smtClean="0"/>
              <a:t>			</a:t>
            </a:r>
            <a:r>
              <a:rPr lang="ar-SA" dirty="0" smtClean="0"/>
              <a:t>المستهلك </a:t>
            </a:r>
            <a:r>
              <a:rPr lang="ar-SA" dirty="0"/>
              <a:t>لحين الطلب. </a:t>
            </a:r>
          </a:p>
          <a:p>
            <a:pPr lvl="1" algn="r" rtl="1"/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5EFA-4BD4-4AB8-BDE1-6EFF2168AB27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7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5400" dirty="0"/>
              <a:t>وظائف قنوات التوزيع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975" indent="0" algn="r" rtl="1">
              <a:buFont typeface="Wingdings" pitchFamily="2" charset="2"/>
              <a:buChar char="ü"/>
            </a:pPr>
            <a:r>
              <a:rPr lang="ar-SA" dirty="0">
                <a:solidFill>
                  <a:srgbClr val="FF0000"/>
                </a:solidFill>
              </a:rPr>
              <a:t>ثانيا: تسهيل قنوات التوزيع للعملية التبادلية </a:t>
            </a:r>
            <a:r>
              <a:rPr lang="en-US" dirty="0">
                <a:solidFill>
                  <a:srgbClr val="FF0000"/>
                </a:solidFill>
              </a:rPr>
              <a:t> Facilitating Exchange </a:t>
            </a:r>
          </a:p>
          <a:p>
            <a:pPr marL="396875" indent="-342900" algn="r" rtl="1"/>
            <a:r>
              <a:rPr lang="ar-SA" dirty="0"/>
              <a:t>اذ تعمل قنوات التوزيع </a:t>
            </a:r>
            <a:r>
              <a:rPr lang="ar-SA" dirty="0" smtClean="0"/>
              <a:t>عل</a:t>
            </a:r>
            <a:r>
              <a:rPr lang="ar-AE" dirty="0" smtClean="0"/>
              <a:t>ى</a:t>
            </a:r>
            <a:r>
              <a:rPr lang="ar-SA" dirty="0" smtClean="0"/>
              <a:t> </a:t>
            </a:r>
            <a:r>
              <a:rPr lang="ar-SA" dirty="0"/>
              <a:t>خفض  </a:t>
            </a:r>
            <a:r>
              <a:rPr lang="ar-SA" dirty="0" smtClean="0"/>
              <a:t>تكالىف </a:t>
            </a:r>
            <a:r>
              <a:rPr lang="ar-SA" dirty="0"/>
              <a:t>العملية التبادلية بين المنتج و المستهلك / المستخدم من خلال تقليص  عمليات الاتصال مما يؤدي </a:t>
            </a:r>
            <a:r>
              <a:rPr lang="ar-SA" dirty="0" smtClean="0"/>
              <a:t>ال</a:t>
            </a:r>
            <a:r>
              <a:rPr lang="ar-AE" dirty="0" smtClean="0"/>
              <a:t>ى</a:t>
            </a:r>
            <a:r>
              <a:rPr lang="ar-SA" dirty="0" smtClean="0"/>
              <a:t> </a:t>
            </a:r>
            <a:r>
              <a:rPr lang="ar-SA" dirty="0"/>
              <a:t>خفض </a:t>
            </a:r>
            <a:r>
              <a:rPr lang="ar-SA" dirty="0" smtClean="0"/>
              <a:t>التكالف  </a:t>
            </a:r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pPr lvl="1" algn="r" rtl="1"/>
            <a:r>
              <a:rPr lang="ar-SA" sz="1600" b="1" dirty="0" smtClean="0"/>
              <a:t>             عدد العلاقات = 9				</a:t>
            </a:r>
            <a:r>
              <a:rPr lang="ar-SA" sz="1600" b="1" dirty="0"/>
              <a:t> عدد العلاقات = </a:t>
            </a:r>
            <a:r>
              <a:rPr lang="ar-SA" sz="1600" b="1" dirty="0" smtClean="0"/>
              <a:t>6</a:t>
            </a:r>
            <a:endParaRPr lang="en-US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5261212" y="3432981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سوق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41309" y="4077269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سوق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41309" y="4801169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سوق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0164" y="3432981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منتج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00164" y="4063052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002060"/>
                </a:solidFill>
              </a:rPr>
              <a:t>منتج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30871" y="4801169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>
                <a:solidFill>
                  <a:srgbClr val="002060"/>
                </a:solidFill>
              </a:rPr>
              <a:t>منتج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12" name="Straight Arrow Connector 11"/>
          <p:cNvCxnSpPr>
            <a:stCxn id="8" idx="1"/>
            <a:endCxn id="4" idx="3"/>
          </p:cNvCxnSpPr>
          <p:nvPr/>
        </p:nvCxnSpPr>
        <p:spPr>
          <a:xfrm flipH="1" flipV="1">
            <a:off x="6251812" y="3623481"/>
            <a:ext cx="748352" cy="630071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1"/>
            <a:endCxn id="6" idx="3"/>
          </p:cNvCxnSpPr>
          <p:nvPr/>
        </p:nvCxnSpPr>
        <p:spPr>
          <a:xfrm flipH="1">
            <a:off x="6231909" y="4253552"/>
            <a:ext cx="768255" cy="738117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251812" y="3623481"/>
            <a:ext cx="748352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6231909" y="3623481"/>
            <a:ext cx="768255" cy="64428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231909" y="4991669"/>
            <a:ext cx="798962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312658" y="3642815"/>
            <a:ext cx="672152" cy="136818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216555" y="4272886"/>
            <a:ext cx="768255" cy="14217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6236458" y="3642815"/>
            <a:ext cx="779059" cy="13681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6216555" y="4287103"/>
            <a:ext cx="798962" cy="7239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505200" y="3432981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منتج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522259" y="4798326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منتج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505200" y="4055091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منتج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057400" y="4055091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وسيط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5800" y="342502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سوق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60779" y="4109114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سوق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85800" y="4811974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 smtClean="0">
                <a:solidFill>
                  <a:srgbClr val="002060"/>
                </a:solidFill>
              </a:rPr>
              <a:t>سوق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35" name="Straight Arrow Connector 34"/>
          <p:cNvCxnSpPr>
            <a:stCxn id="28" idx="1"/>
          </p:cNvCxnSpPr>
          <p:nvPr/>
        </p:nvCxnSpPr>
        <p:spPr>
          <a:xfrm flipH="1">
            <a:off x="3048000" y="3623481"/>
            <a:ext cx="457200" cy="43161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9" idx="1"/>
          </p:cNvCxnSpPr>
          <p:nvPr/>
        </p:nvCxnSpPr>
        <p:spPr>
          <a:xfrm flipH="1" flipV="1">
            <a:off x="3048000" y="4436091"/>
            <a:ext cx="474259" cy="55273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0" idx="1"/>
            <a:endCxn id="31" idx="3"/>
          </p:cNvCxnSpPr>
          <p:nvPr/>
        </p:nvCxnSpPr>
        <p:spPr>
          <a:xfrm flipH="1">
            <a:off x="3048000" y="4245591"/>
            <a:ext cx="4572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2" idx="3"/>
          </p:cNvCxnSpPr>
          <p:nvPr/>
        </p:nvCxnSpPr>
        <p:spPr>
          <a:xfrm>
            <a:off x="1676400" y="3615520"/>
            <a:ext cx="381000" cy="49359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1622946" y="4299614"/>
            <a:ext cx="393511" cy="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4" idx="3"/>
          </p:cNvCxnSpPr>
          <p:nvPr/>
        </p:nvCxnSpPr>
        <p:spPr>
          <a:xfrm flipV="1">
            <a:off x="1676400" y="4436091"/>
            <a:ext cx="381000" cy="56638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720F-7DD0-466D-A2A2-A99A6B9F80DF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1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5400" dirty="0"/>
              <a:t>وظائف قنوات التوزيع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rgbClr val="FF0000"/>
                </a:solidFill>
              </a:rPr>
              <a:t>ثالثا: التزويد بالمعلومات التسويقية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Information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algn="r" rtl="1"/>
            <a:r>
              <a:rPr lang="ar-SA" sz="2000" dirty="0" smtClean="0"/>
              <a:t>يقوم الوسطاء بجمع معلومات حول ردة فعل السوق حول النشاطات التسويقية للمنتجين</a:t>
            </a:r>
            <a:r>
              <a:rPr lang="ar-SA" sz="2000" dirty="0" smtClean="0">
                <a:solidFill>
                  <a:srgbClr val="002060"/>
                </a:solidFill>
              </a:rPr>
              <a:t>. </a:t>
            </a:r>
            <a:endParaRPr lang="ar-SA" sz="2000" dirty="0">
              <a:solidFill>
                <a:srgbClr val="002060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rgbClr val="FF0000"/>
                </a:solidFill>
              </a:rPr>
              <a:t>رابعا: الترويج للمنتجات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Promotion)</a:t>
            </a:r>
          </a:p>
          <a:p>
            <a:pPr algn="r" rtl="1"/>
            <a:r>
              <a:rPr lang="ar-SA" sz="2000" dirty="0" smtClean="0"/>
              <a:t>يساعد</a:t>
            </a:r>
            <a:r>
              <a:rPr lang="ar-SA" sz="2000" dirty="0" smtClean="0">
                <a:solidFill>
                  <a:srgbClr val="FF0000"/>
                </a:solidFill>
              </a:rPr>
              <a:t> </a:t>
            </a:r>
            <a:r>
              <a:rPr lang="ar-SA" sz="2000" dirty="0" smtClean="0"/>
              <a:t>الوسطاء في بيع السلع و الخدمات للمستهلكين و بذلك يسهموا في الترويج للمنتجات داخل المتجر و من خلال العروض او الترتيب داخل المتجر </a:t>
            </a:r>
            <a:endParaRPr lang="en-US" sz="2000" dirty="0">
              <a:solidFill>
                <a:srgbClr val="FF0000"/>
              </a:solidFill>
            </a:endParaRPr>
          </a:p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rgbClr val="FF0000"/>
                </a:solidFill>
              </a:rPr>
              <a:t>خامسا: التوزيع المادي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Physical Distribution)</a:t>
            </a:r>
          </a:p>
          <a:p>
            <a:pPr algn="r" rtl="1"/>
            <a:r>
              <a:rPr lang="ar-SA" sz="2000" dirty="0" smtClean="0"/>
              <a:t>يتضمن نقل المنتجات و تخزينها و مناولتها و مراقبة المخزون و عمليات الاتصال الخاصة بذلك</a:t>
            </a:r>
            <a:endParaRPr lang="en-US" sz="2000" dirty="0"/>
          </a:p>
          <a:p>
            <a:pPr algn="r" rtl="1">
              <a:buFont typeface="Wingdings" pitchFamily="2" charset="2"/>
              <a:buChar char="ü"/>
            </a:pPr>
            <a:r>
              <a:rPr lang="ar-SA" dirty="0" smtClean="0">
                <a:solidFill>
                  <a:srgbClr val="FF0000"/>
                </a:solidFill>
              </a:rPr>
              <a:t>سادسا: تحمل المخاطر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Risk Taking)</a:t>
            </a:r>
          </a:p>
          <a:p>
            <a:pPr algn="r" rtl="1"/>
            <a:r>
              <a:rPr lang="ar-SA" sz="2000" dirty="0" smtClean="0"/>
              <a:t>يتحمل الوسطاء جزء من المخاطر المرتبطة بالمنفعه الحيازية اذا يقع على عاتقهم القيام بالترويج للسلع التي قاربت عل</a:t>
            </a:r>
            <a:r>
              <a:rPr lang="ar-AE" sz="2000" dirty="0" smtClean="0"/>
              <a:t>ى</a:t>
            </a:r>
            <a:r>
              <a:rPr lang="ar-SA" sz="2000" dirty="0" smtClean="0"/>
              <a:t> الانتهاء او تصريفها عبر قنوات اخرى </a:t>
            </a:r>
            <a:endParaRPr lang="en-US" sz="2000" dirty="0">
              <a:solidFill>
                <a:srgbClr val="FF0000"/>
              </a:solidFill>
            </a:endParaRPr>
          </a:p>
          <a:p>
            <a:pPr algn="r" rt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F0FA-B6EF-48A4-8A27-E9A6BAE28CEB}" type="datetime2">
              <a:rPr lang="en-US" smtClean="0"/>
              <a:t>Wednesday, 15 April,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7301</TotalTime>
  <Words>2170</Words>
  <Application>Microsoft Office PowerPoint</Application>
  <PresentationFormat>On-screen Show (4:3)</PresentationFormat>
  <Paragraphs>249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Courier New</vt:lpstr>
      <vt:lpstr>PT Bold Heading</vt:lpstr>
      <vt:lpstr>Wingdings</vt:lpstr>
      <vt:lpstr>Clarity</vt:lpstr>
      <vt:lpstr>قرارات التوزيع  DISTRIBUTION Decisions</vt:lpstr>
      <vt:lpstr>PowerPoint Presentation</vt:lpstr>
      <vt:lpstr>تعريف التوزيع </vt:lpstr>
      <vt:lpstr>PowerPoint Presentation</vt:lpstr>
      <vt:lpstr>أهمية قنوات التوزيع </vt:lpstr>
      <vt:lpstr>أسئلة للمناقشة</vt:lpstr>
      <vt:lpstr>وظائف قنوات التوزيع </vt:lpstr>
      <vt:lpstr>وظائف قنوات التوزيع </vt:lpstr>
      <vt:lpstr>وظائف قنوات التوزيع </vt:lpstr>
      <vt:lpstr>وظائف قنوات التوزيع </vt:lpstr>
      <vt:lpstr>أنواع قنوات التوزيع ( الوسطاء)</vt:lpstr>
      <vt:lpstr>قنوات التوزيع للسلع الاستهلاكية </vt:lpstr>
      <vt:lpstr>PowerPoint Presentation</vt:lpstr>
      <vt:lpstr> تصميم  القناة التوزيعية</vt:lpstr>
      <vt:lpstr> تصميم قناة التوزيع</vt:lpstr>
      <vt:lpstr>تحديد العوامل المؤثرة  في اختيار التصميم </vt:lpstr>
      <vt:lpstr>تحديد العوامل المؤثرة  في اختيار التصميم </vt:lpstr>
      <vt:lpstr>تحديد العوامل المؤثرة  في اختيار التصميم </vt:lpstr>
      <vt:lpstr>أسئلة للمناقشة</vt:lpstr>
      <vt:lpstr>تحديد العوامل المؤثرة  في اختيار التصميم </vt:lpstr>
      <vt:lpstr>تحديد العوامل المؤثرة  في اختيار التصميم </vt:lpstr>
      <vt:lpstr>تحديد البدائل الرئيسية من منافذ التوزيع</vt:lpstr>
      <vt:lpstr>عدد الوسطاء لمصنع بيبسي كولا؟</vt:lpstr>
      <vt:lpstr>تحديد البدائل الرئيسية من منافذ التوزيع</vt:lpstr>
      <vt:lpstr>تقييم البدائل الرئيسية من منافذ التوزيع</vt:lpstr>
      <vt:lpstr>إدارة قنوات التوزيع </vt:lpstr>
      <vt:lpstr>ادارة قنوات التوزيع </vt:lpstr>
      <vt:lpstr>ثانيا: ادارة و تحفيز اعضاء قناة التوزيع</vt:lpstr>
      <vt:lpstr>ثالثا: السياسات العامة و قرارت التوزيع </vt:lpstr>
      <vt:lpstr>PowerPoint Presentation</vt:lpstr>
      <vt:lpstr>مشكلات تسويقية معاصرة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مقدمة في التسويق</dc:title>
  <dc:creator>user</dc:creator>
  <cp:lastModifiedBy>Salim Al Jundi </cp:lastModifiedBy>
  <cp:revision>219</cp:revision>
  <dcterms:created xsi:type="dcterms:W3CDTF">2016-01-16T13:12:51Z</dcterms:created>
  <dcterms:modified xsi:type="dcterms:W3CDTF">2020-04-15T12:43:04Z</dcterms:modified>
</cp:coreProperties>
</file>