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30"/>
  </p:notesMasterIdLst>
  <p:sldIdLst>
    <p:sldId id="256" r:id="rId3"/>
    <p:sldId id="402" r:id="rId4"/>
    <p:sldId id="337" r:id="rId5"/>
    <p:sldId id="401" r:id="rId6"/>
    <p:sldId id="386" r:id="rId7"/>
    <p:sldId id="30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1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12" autoAdjust="0"/>
    <p:restoredTop sz="94660"/>
  </p:normalViewPr>
  <p:slideViewPr>
    <p:cSldViewPr snapToGrid="0">
      <p:cViewPr varScale="1">
        <p:scale>
          <a:sx n="63" d="100"/>
          <a:sy n="63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766C1-831E-408B-BC90-EEBA2A8C08D8}" type="datetimeFigureOut">
              <a:rPr lang="en-AE" smtClean="0"/>
              <a:t>28/01/2024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C0616-1024-46F6-8CFE-3DDC17727AD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0001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8EA2-E093-F596-5B0B-865052F92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F74D9-D306-4C32-D329-459D7CCA2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694F1-4E1C-8E8F-0713-73318C59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0306-5503-4B58-91BD-54D94F070777}" type="datetime1">
              <a:rPr lang="en-AE" smtClean="0"/>
              <a:t>28/01/2024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98238-B9B1-E277-EBC6-190BB242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 sz="2400" b="1"/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F99C2-3024-7280-6149-48C86B90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9306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25BD-D0AA-6486-26B8-B34AC1497B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rtl="0"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AAA4D-1C5A-CAC0-E8F7-32C7B61C0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A8ACA-DC8B-00D9-D058-966753C6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F95B-FD05-4CE4-A8F0-49657B1BF85A}" type="datetime1">
              <a:rPr lang="en-AE" smtClean="0"/>
              <a:t>28/01/2024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00532-3219-B399-2E41-C4EFECE9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 sz="2800"/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D9B6E-B947-1B06-7F19-F1B8ED23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8" y="6265862"/>
            <a:ext cx="871331" cy="546100"/>
          </a:xfrm>
        </p:spPr>
        <p:txBody>
          <a:bodyPr/>
          <a:lstStyle>
            <a:lvl1pPr>
              <a:defRPr sz="3600"/>
            </a:lvl1pPr>
          </a:lstStyle>
          <a:p>
            <a:fld id="{9D7E10A5-D6BE-49F1-B6B0-3994C46CDFDC}" type="slidenum">
              <a:rPr lang="en-AE" smtClean="0"/>
              <a:pPr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38574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31A0-07FA-2164-68EA-C2D93AA16BAF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5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8047C-AF79-084B-52B6-D3CA7E321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3EA92-A72F-CD6E-80DF-DFA93F025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54C6-EE12-C69F-D992-484E644F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AC3-8413-41C9-A8A2-54225EDF544B}" type="datetime1">
              <a:rPr lang="en-AE" smtClean="0"/>
              <a:t>28/01/2024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6FF8-3B3A-D23A-21A2-7B62A841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7321" y="6402387"/>
            <a:ext cx="4114800" cy="455613"/>
          </a:xfrm>
        </p:spPr>
        <p:txBody>
          <a:bodyPr anchor="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A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DEEB9-0B16-FC05-B8E2-BD5C16EC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838199" cy="546101"/>
          </a:xfrm>
        </p:spPr>
        <p:txBody>
          <a:bodyPr/>
          <a:lstStyle>
            <a:lvl1pPr>
              <a:defRPr sz="3600"/>
            </a:lvl1pPr>
          </a:lstStyle>
          <a:p>
            <a:fld id="{24E1593F-C6A5-48D7-8322-BC8526C86B25}" type="slidenum">
              <a:rPr lang="en-AE" smtClean="0"/>
              <a:pPr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81805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8EA2-E093-F596-5B0B-865052F92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F74D9-D306-4C32-D329-459D7CCA2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694F1-4E1C-8E8F-0713-73318C59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0306-5503-4B58-91BD-54D94F070777}" type="datetime1">
              <a:rPr lang="en-AE" smtClean="0"/>
              <a:t>28/01/2024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98238-B9B1-E277-EBC6-190BB242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 sz="2400" b="1"/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F99C2-3024-7280-6149-48C86B90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1856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25BD-D0AA-6486-26B8-B34AC1497B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rtl="0"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AAA4D-1C5A-CAC0-E8F7-32C7B61C0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A8ACA-DC8B-00D9-D058-966753C6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F95B-FD05-4CE4-A8F0-49657B1BF85A}" type="datetime1">
              <a:rPr lang="en-AE" smtClean="0"/>
              <a:t>28/01/2024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00532-3219-B399-2E41-C4EFECE9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 sz="2800"/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D9B6E-B947-1B06-7F19-F1B8ED23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1278" y="6265862"/>
            <a:ext cx="871331" cy="546100"/>
          </a:xfrm>
        </p:spPr>
        <p:txBody>
          <a:bodyPr/>
          <a:lstStyle>
            <a:lvl1pPr>
              <a:defRPr sz="3600"/>
            </a:lvl1pPr>
          </a:lstStyle>
          <a:p>
            <a:fld id="{9D7E10A5-D6BE-49F1-B6B0-3994C46CDFDC}" type="slidenum">
              <a:rPr lang="en-AE" smtClean="0"/>
              <a:pPr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77128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31A0-07FA-2164-68EA-C2D93AA1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>
              <a:defRPr sz="5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8047C-AF79-084B-52B6-D3CA7E321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85522" cy="4351338"/>
          </a:xfrm>
          <a:custGeom>
            <a:avLst/>
            <a:gdLst>
              <a:gd name="connsiteX0" fmla="*/ 0 w 5085522"/>
              <a:gd name="connsiteY0" fmla="*/ 0 h 4351338"/>
              <a:gd name="connsiteX1" fmla="*/ 5085522 w 5085522"/>
              <a:gd name="connsiteY1" fmla="*/ 0 h 4351338"/>
              <a:gd name="connsiteX2" fmla="*/ 5085522 w 5085522"/>
              <a:gd name="connsiteY2" fmla="*/ 4351338 h 4351338"/>
              <a:gd name="connsiteX3" fmla="*/ 0 w 5085522"/>
              <a:gd name="connsiteY3" fmla="*/ 4351338 h 4351338"/>
              <a:gd name="connsiteX4" fmla="*/ 0 w 5085522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5522" h="4351338" fill="none" extrusionOk="0">
                <a:moveTo>
                  <a:pt x="0" y="0"/>
                </a:moveTo>
                <a:cubicBezTo>
                  <a:pt x="1083304" y="-27313"/>
                  <a:pt x="3369046" y="-129051"/>
                  <a:pt x="5085522" y="0"/>
                </a:cubicBezTo>
                <a:cubicBezTo>
                  <a:pt x="5199532" y="676436"/>
                  <a:pt x="5219158" y="2968877"/>
                  <a:pt x="5085522" y="4351338"/>
                </a:cubicBezTo>
                <a:cubicBezTo>
                  <a:pt x="4178768" y="4455456"/>
                  <a:pt x="722137" y="4477714"/>
                  <a:pt x="0" y="4351338"/>
                </a:cubicBezTo>
                <a:cubicBezTo>
                  <a:pt x="100382" y="3455149"/>
                  <a:pt x="108251" y="1001463"/>
                  <a:pt x="0" y="0"/>
                </a:cubicBezTo>
                <a:close/>
              </a:path>
              <a:path w="5085522" h="4351338" stroke="0" extrusionOk="0">
                <a:moveTo>
                  <a:pt x="0" y="0"/>
                </a:moveTo>
                <a:cubicBezTo>
                  <a:pt x="1877868" y="140176"/>
                  <a:pt x="4422267" y="110110"/>
                  <a:pt x="5085522" y="0"/>
                </a:cubicBezTo>
                <a:cubicBezTo>
                  <a:pt x="5182382" y="490837"/>
                  <a:pt x="4988160" y="3669993"/>
                  <a:pt x="5085522" y="4351338"/>
                </a:cubicBezTo>
                <a:cubicBezTo>
                  <a:pt x="3676710" y="4210551"/>
                  <a:pt x="522218" y="4308799"/>
                  <a:pt x="0" y="4351338"/>
                </a:cubicBezTo>
                <a:cubicBezTo>
                  <a:pt x="-162968" y="2577687"/>
                  <a:pt x="125722" y="202482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42853052"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3EA92-A72F-CD6E-80DF-DFA93F025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8278" y="1825625"/>
            <a:ext cx="5085522" cy="4351338"/>
          </a:xfrm>
          <a:custGeom>
            <a:avLst/>
            <a:gdLst>
              <a:gd name="connsiteX0" fmla="*/ 0 w 5085522"/>
              <a:gd name="connsiteY0" fmla="*/ 0 h 4351338"/>
              <a:gd name="connsiteX1" fmla="*/ 5085522 w 5085522"/>
              <a:gd name="connsiteY1" fmla="*/ 0 h 4351338"/>
              <a:gd name="connsiteX2" fmla="*/ 5085522 w 5085522"/>
              <a:gd name="connsiteY2" fmla="*/ 4351338 h 4351338"/>
              <a:gd name="connsiteX3" fmla="*/ 0 w 5085522"/>
              <a:gd name="connsiteY3" fmla="*/ 4351338 h 4351338"/>
              <a:gd name="connsiteX4" fmla="*/ 0 w 5085522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5522" h="4351338" fill="none" extrusionOk="0">
                <a:moveTo>
                  <a:pt x="0" y="0"/>
                </a:moveTo>
                <a:cubicBezTo>
                  <a:pt x="1207803" y="-152754"/>
                  <a:pt x="2597977" y="30105"/>
                  <a:pt x="5085522" y="0"/>
                </a:cubicBezTo>
                <a:cubicBezTo>
                  <a:pt x="5203059" y="1835540"/>
                  <a:pt x="5241971" y="2957773"/>
                  <a:pt x="5085522" y="4351338"/>
                </a:cubicBezTo>
                <a:cubicBezTo>
                  <a:pt x="3070471" y="4408940"/>
                  <a:pt x="1883137" y="4271753"/>
                  <a:pt x="0" y="4351338"/>
                </a:cubicBezTo>
                <a:cubicBezTo>
                  <a:pt x="28906" y="2869107"/>
                  <a:pt x="58657" y="576480"/>
                  <a:pt x="0" y="0"/>
                </a:cubicBezTo>
                <a:close/>
              </a:path>
              <a:path w="5085522" h="4351338" stroke="0" extrusionOk="0">
                <a:moveTo>
                  <a:pt x="0" y="0"/>
                </a:moveTo>
                <a:cubicBezTo>
                  <a:pt x="1769396" y="87597"/>
                  <a:pt x="3333153" y="-99563"/>
                  <a:pt x="5085522" y="0"/>
                </a:cubicBezTo>
                <a:cubicBezTo>
                  <a:pt x="5128666" y="1431806"/>
                  <a:pt x="4987546" y="2770842"/>
                  <a:pt x="5085522" y="4351338"/>
                </a:cubicBezTo>
                <a:cubicBezTo>
                  <a:pt x="3666297" y="4473119"/>
                  <a:pt x="754570" y="4377020"/>
                  <a:pt x="0" y="4351338"/>
                </a:cubicBezTo>
                <a:cubicBezTo>
                  <a:pt x="153471" y="3501698"/>
                  <a:pt x="-104134" y="217412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02529998"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l" rtl="0">
              <a:defRPr/>
            </a:lvl1pPr>
            <a:lvl2pPr algn="l" rtl="0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54C6-EE12-C69F-D992-484E644F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AC3-8413-41C9-A8A2-54225EDF544B}" type="datetime1">
              <a:rPr lang="en-AE" smtClean="0"/>
              <a:t>28/01/2024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6FF8-3B3A-D23A-21A2-7B62A841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7321" y="6402387"/>
            <a:ext cx="4114800" cy="455613"/>
          </a:xfrm>
        </p:spPr>
        <p:txBody>
          <a:bodyPr anchor="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A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DEEB9-0B16-FC05-B8E2-BD5C16EC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838199" cy="546101"/>
          </a:xfrm>
        </p:spPr>
        <p:txBody>
          <a:bodyPr/>
          <a:lstStyle>
            <a:lvl1pPr>
              <a:defRPr sz="3600"/>
            </a:lvl1pPr>
          </a:lstStyle>
          <a:p>
            <a:fld id="{24E1593F-C6A5-48D7-8322-BC8526C86B25}" type="slidenum">
              <a:rPr lang="en-AE" smtClean="0"/>
              <a:pPr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07801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llbasra.com/" TargetMode="Externa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allbasra.com/" TargetMode="Externa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30FD71-DE46-F344-7F16-B48550DC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C09EF-A422-4238-504C-F8F1F155D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</a:t>
            </a:r>
            <a:r>
              <a:rPr lang="en-US" dirty="0" err="1"/>
              <a:t>tstylesstyl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E03D7-B630-DBBD-BCE6-F100E4409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53BB-5601-49DD-8170-B16675E4F1DC}" type="datetime1">
              <a:rPr lang="en-AE" smtClean="0"/>
              <a:t>28/01/2024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F6C86-06F2-DC71-FFF5-226D1C33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BA0A-8B92-C4E9-64D5-CDA310569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176962"/>
            <a:ext cx="838200" cy="681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rgbClr val="FF0000"/>
                </a:solidFill>
                <a:highlight>
                  <a:srgbClr val="FFFF00"/>
                </a:highlight>
              </a:defRPr>
            </a:lvl1pPr>
          </a:lstStyle>
          <a:p>
            <a:fld id="{29CA5760-96F6-4BB9-9F01-E4123846D571}" type="slidenum">
              <a:rPr lang="en-AE" smtClean="0"/>
              <a:pPr/>
              <a:t>‹#›</a:t>
            </a:fld>
            <a:endParaRPr lang="en-A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54B05-A41A-5938-EAEE-117CFFDF7E42}"/>
              </a:ext>
            </a:extLst>
          </p:cNvPr>
          <p:cNvSpPr txBox="1"/>
          <p:nvPr userDrawn="1"/>
        </p:nvSpPr>
        <p:spPr>
          <a:xfrm rot="16200000">
            <a:off x="-906958" y="5204917"/>
            <a:ext cx="2448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</a:t>
            </a:r>
            <a:r>
              <a:rPr lang="en-US" sz="32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basra</a:t>
            </a:r>
            <a:r>
              <a:rPr lang="en-US" sz="32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 </a:t>
            </a:r>
            <a:endParaRPr lang="en-AE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BDD05-1F60-68F0-20D1-F535912419DC}"/>
              </a:ext>
            </a:extLst>
          </p:cNvPr>
          <p:cNvSpPr txBox="1"/>
          <p:nvPr userDrawn="1"/>
        </p:nvSpPr>
        <p:spPr>
          <a:xfrm rot="16200000">
            <a:off x="-898914" y="1769165"/>
            <a:ext cx="225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Salem Al-Jundi</a:t>
            </a:r>
            <a:endParaRPr lang="en-A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6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30FD71-DE46-F344-7F16-B48550DC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C09EF-A422-4238-504C-F8F1F155D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</a:t>
            </a:r>
            <a:r>
              <a:rPr lang="en-US" dirty="0" err="1"/>
              <a:t>tstylesstyl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E03D7-B630-DBBD-BCE6-F100E4409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53BB-5601-49DD-8170-B16675E4F1DC}" type="datetime1">
              <a:rPr lang="en-AE" smtClean="0"/>
              <a:t>28/01/2024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F6C86-06F2-DC71-FFF5-226D1C33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BA0A-8B92-C4E9-64D5-CDA310569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176962"/>
            <a:ext cx="838200" cy="6810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rgbClr val="FF0000"/>
                </a:solidFill>
                <a:highlight>
                  <a:srgbClr val="FFFF00"/>
                </a:highlight>
              </a:defRPr>
            </a:lvl1pPr>
          </a:lstStyle>
          <a:p>
            <a:fld id="{29CA5760-96F6-4BB9-9F01-E4123846D571}" type="slidenum">
              <a:rPr lang="en-AE" smtClean="0"/>
              <a:pPr/>
              <a:t>‹#›</a:t>
            </a:fld>
            <a:endParaRPr lang="en-A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54B05-A41A-5938-EAEE-117CFFDF7E42}"/>
              </a:ext>
            </a:extLst>
          </p:cNvPr>
          <p:cNvSpPr txBox="1"/>
          <p:nvPr userDrawn="1"/>
        </p:nvSpPr>
        <p:spPr>
          <a:xfrm rot="16200000">
            <a:off x="-906958" y="5204917"/>
            <a:ext cx="2448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</a:t>
            </a:r>
            <a:r>
              <a:rPr lang="en-US" sz="32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basra</a:t>
            </a:r>
            <a:r>
              <a:rPr lang="en-US" sz="32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 </a:t>
            </a:r>
            <a:endParaRPr lang="en-AE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BDD05-1F60-68F0-20D1-F535912419DC}"/>
              </a:ext>
            </a:extLst>
          </p:cNvPr>
          <p:cNvSpPr txBox="1"/>
          <p:nvPr userDrawn="1"/>
        </p:nvSpPr>
        <p:spPr>
          <a:xfrm rot="16200000">
            <a:off x="-898914" y="1769165"/>
            <a:ext cx="225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Salem Al-Jundi</a:t>
            </a:r>
            <a:endParaRPr lang="en-A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4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hf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lem.aljundi@kunoozu.edu.iq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tle.com/general-learning/how-to-write-an-essay/" TargetMode="External"/><Relationship Id="rId2" Type="http://schemas.openxmlformats.org/officeDocument/2006/relationships/hyperlink" Target="https://www.youtube.com/@SalemAlJundi/video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alem.aljundi@kunoozu.edu.iq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6E87177E-5D1B-C7C9-2209-FEAC623A8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7" r="1840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48480-DC1B-13D7-4856-1A60810F5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9" y="591047"/>
            <a:ext cx="3973385" cy="3692028"/>
          </a:xfrm>
          <a:custGeom>
            <a:avLst/>
            <a:gdLst>
              <a:gd name="connsiteX0" fmla="*/ 0 w 3973385"/>
              <a:gd name="connsiteY0" fmla="*/ 0 h 3692028"/>
              <a:gd name="connsiteX1" fmla="*/ 607360 w 3973385"/>
              <a:gd name="connsiteY1" fmla="*/ 0 h 3692028"/>
              <a:gd name="connsiteX2" fmla="*/ 1174987 w 3973385"/>
              <a:gd name="connsiteY2" fmla="*/ 0 h 3692028"/>
              <a:gd name="connsiteX3" fmla="*/ 1663145 w 3973385"/>
              <a:gd name="connsiteY3" fmla="*/ 0 h 3692028"/>
              <a:gd name="connsiteX4" fmla="*/ 2191038 w 3973385"/>
              <a:gd name="connsiteY4" fmla="*/ 0 h 3692028"/>
              <a:gd name="connsiteX5" fmla="*/ 2838132 w 3973385"/>
              <a:gd name="connsiteY5" fmla="*/ 0 h 3692028"/>
              <a:gd name="connsiteX6" fmla="*/ 3286557 w 3973385"/>
              <a:gd name="connsiteY6" fmla="*/ 0 h 3692028"/>
              <a:gd name="connsiteX7" fmla="*/ 3973385 w 3973385"/>
              <a:gd name="connsiteY7" fmla="*/ 0 h 3692028"/>
              <a:gd name="connsiteX8" fmla="*/ 3973385 w 3973385"/>
              <a:gd name="connsiteY8" fmla="*/ 564353 h 3692028"/>
              <a:gd name="connsiteX9" fmla="*/ 3973385 w 3973385"/>
              <a:gd name="connsiteY9" fmla="*/ 1165626 h 3692028"/>
              <a:gd name="connsiteX10" fmla="*/ 3973385 w 3973385"/>
              <a:gd name="connsiteY10" fmla="*/ 1729979 h 3692028"/>
              <a:gd name="connsiteX11" fmla="*/ 3973385 w 3973385"/>
              <a:gd name="connsiteY11" fmla="*/ 2331252 h 3692028"/>
              <a:gd name="connsiteX12" fmla="*/ 3973385 w 3973385"/>
              <a:gd name="connsiteY12" fmla="*/ 2784844 h 3692028"/>
              <a:gd name="connsiteX13" fmla="*/ 3973385 w 3973385"/>
              <a:gd name="connsiteY13" fmla="*/ 3201516 h 3692028"/>
              <a:gd name="connsiteX14" fmla="*/ 3973385 w 3973385"/>
              <a:gd name="connsiteY14" fmla="*/ 3692028 h 3692028"/>
              <a:gd name="connsiteX15" fmla="*/ 3366025 w 3973385"/>
              <a:gd name="connsiteY15" fmla="*/ 3692028 h 3692028"/>
              <a:gd name="connsiteX16" fmla="*/ 2877866 w 3973385"/>
              <a:gd name="connsiteY16" fmla="*/ 3692028 h 3692028"/>
              <a:gd name="connsiteX17" fmla="*/ 2270506 w 3973385"/>
              <a:gd name="connsiteY17" fmla="*/ 3692028 h 3692028"/>
              <a:gd name="connsiteX18" fmla="*/ 1742613 w 3973385"/>
              <a:gd name="connsiteY18" fmla="*/ 3692028 h 3692028"/>
              <a:gd name="connsiteX19" fmla="*/ 1214721 w 3973385"/>
              <a:gd name="connsiteY19" fmla="*/ 3692028 h 3692028"/>
              <a:gd name="connsiteX20" fmla="*/ 607360 w 3973385"/>
              <a:gd name="connsiteY20" fmla="*/ 3692028 h 3692028"/>
              <a:gd name="connsiteX21" fmla="*/ 0 w 3973385"/>
              <a:gd name="connsiteY21" fmla="*/ 3692028 h 3692028"/>
              <a:gd name="connsiteX22" fmla="*/ 0 w 3973385"/>
              <a:gd name="connsiteY22" fmla="*/ 3275356 h 3692028"/>
              <a:gd name="connsiteX23" fmla="*/ 0 w 3973385"/>
              <a:gd name="connsiteY23" fmla="*/ 2711003 h 3692028"/>
              <a:gd name="connsiteX24" fmla="*/ 0 w 3973385"/>
              <a:gd name="connsiteY24" fmla="*/ 2109730 h 3692028"/>
              <a:gd name="connsiteX25" fmla="*/ 0 w 3973385"/>
              <a:gd name="connsiteY25" fmla="*/ 1619218 h 3692028"/>
              <a:gd name="connsiteX26" fmla="*/ 0 w 3973385"/>
              <a:gd name="connsiteY26" fmla="*/ 1202546 h 3692028"/>
              <a:gd name="connsiteX27" fmla="*/ 0 w 3973385"/>
              <a:gd name="connsiteY27" fmla="*/ 675114 h 3692028"/>
              <a:gd name="connsiteX28" fmla="*/ 0 w 3973385"/>
              <a:gd name="connsiteY28" fmla="*/ 0 h 369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973385" h="3692028" extrusionOk="0">
                <a:moveTo>
                  <a:pt x="0" y="0"/>
                </a:moveTo>
                <a:cubicBezTo>
                  <a:pt x="209557" y="-38541"/>
                  <a:pt x="450868" y="42100"/>
                  <a:pt x="607360" y="0"/>
                </a:cubicBezTo>
                <a:cubicBezTo>
                  <a:pt x="763852" y="-42100"/>
                  <a:pt x="904293" y="60368"/>
                  <a:pt x="1174987" y="0"/>
                </a:cubicBezTo>
                <a:cubicBezTo>
                  <a:pt x="1445681" y="-60368"/>
                  <a:pt x="1473255" y="29900"/>
                  <a:pt x="1663145" y="0"/>
                </a:cubicBezTo>
                <a:cubicBezTo>
                  <a:pt x="1853035" y="-29900"/>
                  <a:pt x="2036261" y="51719"/>
                  <a:pt x="2191038" y="0"/>
                </a:cubicBezTo>
                <a:cubicBezTo>
                  <a:pt x="2345815" y="-51719"/>
                  <a:pt x="2696522" y="21208"/>
                  <a:pt x="2838132" y="0"/>
                </a:cubicBezTo>
                <a:cubicBezTo>
                  <a:pt x="2979742" y="-21208"/>
                  <a:pt x="3149638" y="42508"/>
                  <a:pt x="3286557" y="0"/>
                </a:cubicBezTo>
                <a:cubicBezTo>
                  <a:pt x="3423477" y="-42508"/>
                  <a:pt x="3635552" y="63864"/>
                  <a:pt x="3973385" y="0"/>
                </a:cubicBezTo>
                <a:cubicBezTo>
                  <a:pt x="4027562" y="278700"/>
                  <a:pt x="3941816" y="418783"/>
                  <a:pt x="3973385" y="564353"/>
                </a:cubicBezTo>
                <a:cubicBezTo>
                  <a:pt x="4004954" y="709923"/>
                  <a:pt x="3963049" y="933385"/>
                  <a:pt x="3973385" y="1165626"/>
                </a:cubicBezTo>
                <a:cubicBezTo>
                  <a:pt x="3983721" y="1397867"/>
                  <a:pt x="3973310" y="1594624"/>
                  <a:pt x="3973385" y="1729979"/>
                </a:cubicBezTo>
                <a:cubicBezTo>
                  <a:pt x="3973460" y="1865334"/>
                  <a:pt x="3906601" y="2165140"/>
                  <a:pt x="3973385" y="2331252"/>
                </a:cubicBezTo>
                <a:cubicBezTo>
                  <a:pt x="4040169" y="2497364"/>
                  <a:pt x="3968898" y="2613005"/>
                  <a:pt x="3973385" y="2784844"/>
                </a:cubicBezTo>
                <a:cubicBezTo>
                  <a:pt x="3977872" y="2956683"/>
                  <a:pt x="3951820" y="3076259"/>
                  <a:pt x="3973385" y="3201516"/>
                </a:cubicBezTo>
                <a:cubicBezTo>
                  <a:pt x="3994950" y="3326773"/>
                  <a:pt x="3969667" y="3499911"/>
                  <a:pt x="3973385" y="3692028"/>
                </a:cubicBezTo>
                <a:cubicBezTo>
                  <a:pt x="3682921" y="3722126"/>
                  <a:pt x="3657350" y="3649735"/>
                  <a:pt x="3366025" y="3692028"/>
                </a:cubicBezTo>
                <a:cubicBezTo>
                  <a:pt x="3074700" y="3734321"/>
                  <a:pt x="3012814" y="3681560"/>
                  <a:pt x="2877866" y="3692028"/>
                </a:cubicBezTo>
                <a:cubicBezTo>
                  <a:pt x="2742918" y="3702496"/>
                  <a:pt x="2433251" y="3620018"/>
                  <a:pt x="2270506" y="3692028"/>
                </a:cubicBezTo>
                <a:cubicBezTo>
                  <a:pt x="2107761" y="3764038"/>
                  <a:pt x="1931081" y="3630730"/>
                  <a:pt x="1742613" y="3692028"/>
                </a:cubicBezTo>
                <a:cubicBezTo>
                  <a:pt x="1554145" y="3753326"/>
                  <a:pt x="1450502" y="3647148"/>
                  <a:pt x="1214721" y="3692028"/>
                </a:cubicBezTo>
                <a:cubicBezTo>
                  <a:pt x="978940" y="3736908"/>
                  <a:pt x="783944" y="3633127"/>
                  <a:pt x="607360" y="3692028"/>
                </a:cubicBezTo>
                <a:cubicBezTo>
                  <a:pt x="430776" y="3750929"/>
                  <a:pt x="303259" y="3666721"/>
                  <a:pt x="0" y="3692028"/>
                </a:cubicBezTo>
                <a:cubicBezTo>
                  <a:pt x="-16545" y="3546943"/>
                  <a:pt x="12314" y="3425061"/>
                  <a:pt x="0" y="3275356"/>
                </a:cubicBezTo>
                <a:cubicBezTo>
                  <a:pt x="-12314" y="3125651"/>
                  <a:pt x="10615" y="2837619"/>
                  <a:pt x="0" y="2711003"/>
                </a:cubicBezTo>
                <a:cubicBezTo>
                  <a:pt x="-10615" y="2584387"/>
                  <a:pt x="38116" y="2232515"/>
                  <a:pt x="0" y="2109730"/>
                </a:cubicBezTo>
                <a:cubicBezTo>
                  <a:pt x="-38116" y="1986945"/>
                  <a:pt x="33207" y="1725888"/>
                  <a:pt x="0" y="1619218"/>
                </a:cubicBezTo>
                <a:cubicBezTo>
                  <a:pt x="-33207" y="1512548"/>
                  <a:pt x="49909" y="1353419"/>
                  <a:pt x="0" y="1202546"/>
                </a:cubicBezTo>
                <a:cubicBezTo>
                  <a:pt x="-49909" y="1051673"/>
                  <a:pt x="37212" y="826283"/>
                  <a:pt x="0" y="675114"/>
                </a:cubicBezTo>
                <a:cubicBezTo>
                  <a:pt x="-37212" y="523945"/>
                  <a:pt x="18839" y="302636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58171316"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algn="l"/>
            <a:r>
              <a:rPr lang="en-US" dirty="0"/>
              <a:t>Managerial Readings</a:t>
            </a:r>
            <a:endParaRPr lang="en-A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A7D13-93F0-4C18-B0CC-A38B08CBB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877" y="4710514"/>
            <a:ext cx="3973386" cy="1485319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Dr. Salem A. Al-Jundi</a:t>
            </a:r>
          </a:p>
          <a:p>
            <a:r>
              <a:rPr lang="en-US" sz="2200" dirty="0">
                <a:hlinkClick r:id="rId3"/>
              </a:rPr>
              <a:t>salem.aljundi@kunoozu.edu.iq</a:t>
            </a:r>
            <a:r>
              <a:rPr lang="en-US" sz="2200" dirty="0"/>
              <a:t> </a:t>
            </a:r>
            <a:endParaRPr lang="ar-SA" sz="2200" dirty="0"/>
          </a:p>
          <a:p>
            <a:r>
              <a:rPr lang="en-US" sz="2200" dirty="0"/>
              <a:t>Al-</a:t>
            </a:r>
            <a:r>
              <a:rPr lang="en-US" sz="2200" dirty="0" err="1"/>
              <a:t>Kunooz</a:t>
            </a:r>
            <a:r>
              <a:rPr lang="en-US" sz="2200" dirty="0"/>
              <a:t> University College</a:t>
            </a:r>
            <a:endParaRPr lang="ar-SA" sz="2200" dirty="0"/>
          </a:p>
          <a:p>
            <a:r>
              <a:rPr lang="ar-SA" sz="2200" dirty="0"/>
              <a:t>2023</a:t>
            </a:r>
            <a:endParaRPr lang="en-AE" sz="2200" dirty="0"/>
          </a:p>
        </p:txBody>
      </p:sp>
    </p:spTree>
    <p:extLst>
      <p:ext uri="{BB962C8B-B14F-4D97-AF65-F5344CB8AC3E}">
        <p14:creationId xmlns:p14="http://schemas.microsoft.com/office/powerpoint/2010/main" val="3645709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story of a successful manager,</a:t>
            </a:r>
            <a:br>
              <a:rPr lang="en-US" dirty="0"/>
            </a:br>
            <a:r>
              <a:rPr lang="en-US" dirty="0"/>
              <a:t> Alex Thompson. 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addition to strategic prowess</a:t>
            </a:r>
            <a:r>
              <a:rPr lang="ar-SA" sz="3200" dirty="0"/>
              <a:t>براعة </a:t>
            </a:r>
            <a:r>
              <a:rPr lang="en-US" sz="3200" dirty="0"/>
              <a:t>, Alex was a firm</a:t>
            </a:r>
            <a:r>
              <a:rPr lang="ar-SA" sz="3200" dirty="0"/>
              <a:t>بقوة </a:t>
            </a:r>
            <a:r>
              <a:rPr lang="en-US" sz="3200" dirty="0"/>
              <a:t> believer in investing in talent</a:t>
            </a:r>
            <a:r>
              <a:rPr lang="ar-SA" sz="3200" dirty="0"/>
              <a:t>مواهب </a:t>
            </a:r>
            <a:r>
              <a:rPr lang="en-US" sz="3200" dirty="0"/>
              <a:t> development. Recognizing the importance of continuous learning, Alex established mentorship</a:t>
            </a:r>
            <a:r>
              <a:rPr lang="ar-SA" sz="3200" dirty="0"/>
              <a:t>ارشادية </a:t>
            </a:r>
            <a:r>
              <a:rPr lang="en-US" sz="3200" dirty="0"/>
              <a:t> programs, training initiatives, and opportunities for professional growth. </a:t>
            </a:r>
          </a:p>
          <a:p>
            <a:r>
              <a:rPr lang="en-US" sz="3200" dirty="0"/>
              <a:t>The result was a highly skilled and motivated team that not only met but exceeded organizational goals.</a:t>
            </a:r>
            <a:endParaRPr lang="en-AE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10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74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story of a successful manager,</a:t>
            </a:r>
            <a:br>
              <a:rPr lang="en-US" dirty="0"/>
            </a:br>
            <a:r>
              <a:rPr lang="en-US" dirty="0"/>
              <a:t> Alex Thompson. 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Alex's leadership style was characterized by a balance of decisiveness</a:t>
            </a:r>
            <a:r>
              <a:rPr lang="ar-SA" sz="3600" dirty="0"/>
              <a:t>حسم </a:t>
            </a:r>
            <a:r>
              <a:rPr lang="en-US" sz="3600" dirty="0"/>
              <a:t> and inclusivity</a:t>
            </a:r>
            <a:r>
              <a:rPr lang="ar-SA" sz="3600" dirty="0"/>
              <a:t>شمول </a:t>
            </a:r>
            <a:r>
              <a:rPr lang="en-US" sz="3600" dirty="0"/>
              <a:t>. When tough decisions had to be made, Alex ensured transparency and open communication, making sure every team member felt heard</a:t>
            </a:r>
            <a:r>
              <a:rPr lang="ar-SA" sz="3600" dirty="0"/>
              <a:t>مسموع </a:t>
            </a:r>
            <a:r>
              <a:rPr lang="en-US" sz="3600" dirty="0"/>
              <a:t>. </a:t>
            </a:r>
          </a:p>
          <a:p>
            <a:r>
              <a:rPr lang="en-US" sz="3600" dirty="0"/>
              <a:t>This approach cultivated</a:t>
            </a:r>
            <a:r>
              <a:rPr lang="ar-SA" sz="3600" dirty="0"/>
              <a:t>طور </a:t>
            </a:r>
            <a:r>
              <a:rPr lang="en-US" sz="3600" dirty="0"/>
              <a:t> a sense</a:t>
            </a:r>
            <a:r>
              <a:rPr lang="ar-SA" sz="3600" dirty="0"/>
              <a:t>شعور </a:t>
            </a:r>
            <a:r>
              <a:rPr lang="en-US" sz="3600" dirty="0"/>
              <a:t> of trust and loyalty among the staff.</a:t>
            </a:r>
            <a:endParaRPr lang="en-AE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11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8127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story of a successful manager,</a:t>
            </a:r>
            <a:br>
              <a:rPr lang="en-US" dirty="0"/>
            </a:br>
            <a:r>
              <a:rPr lang="en-US" dirty="0"/>
              <a:t> Alex Thompson. 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As years passed, the company under Alex's leadership expanded its reach globally, earning accolades</a:t>
            </a:r>
            <a:r>
              <a:rPr lang="ar-SA" sz="4000" dirty="0"/>
              <a:t>الأوسمة </a:t>
            </a:r>
            <a:r>
              <a:rPr lang="en-US" sz="4000" dirty="0"/>
              <a:t> for both innovation and corporate responsibility. </a:t>
            </a:r>
          </a:p>
          <a:p>
            <a:r>
              <a:rPr lang="en-US" sz="4000" dirty="0"/>
              <a:t>Alex's success story became an inspiration not only within the organization but also in business circles</a:t>
            </a:r>
            <a:r>
              <a:rPr lang="ar-SA" sz="4000" dirty="0"/>
              <a:t>دوائر </a:t>
            </a:r>
            <a:r>
              <a:rPr lang="en-US" sz="4000" dirty="0"/>
              <a:t> and management seminars.</a:t>
            </a:r>
            <a:endParaRPr lang="en-AE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12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23827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story of a successful manager,</a:t>
            </a:r>
            <a:br>
              <a:rPr lang="en-US" dirty="0"/>
            </a:br>
            <a:r>
              <a:rPr lang="en-US" dirty="0"/>
              <a:t> Alex Thompson. 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 the end, the tale</a:t>
            </a:r>
            <a:r>
              <a:rPr lang="ar-SA" sz="3600" dirty="0"/>
              <a:t>قصة </a:t>
            </a:r>
            <a:r>
              <a:rPr lang="en-US" sz="3600" dirty="0"/>
              <a:t> of Alex Thompson was not just about achieving professional success but about creating a positive and thriving</a:t>
            </a:r>
            <a:r>
              <a:rPr lang="ar-SA" sz="3600" dirty="0"/>
              <a:t>مزدهرة </a:t>
            </a:r>
            <a:r>
              <a:rPr lang="en-US" sz="3600" dirty="0"/>
              <a:t> work environment, leaving a legacy</a:t>
            </a:r>
            <a:r>
              <a:rPr lang="ar-SA" sz="3600" dirty="0"/>
              <a:t>ارث </a:t>
            </a:r>
            <a:r>
              <a:rPr lang="en-US" sz="3600" dirty="0"/>
              <a:t> as a manager who not only managed a business but also nurtured</a:t>
            </a:r>
            <a:r>
              <a:rPr lang="ar-SA" sz="3600" dirty="0"/>
              <a:t>رعاية </a:t>
            </a:r>
            <a:r>
              <a:rPr lang="en-US" sz="3600" dirty="0"/>
              <a:t> and empowered</a:t>
            </a:r>
            <a:r>
              <a:rPr lang="ar-SA" sz="3600" dirty="0"/>
              <a:t>تمكين </a:t>
            </a:r>
            <a:r>
              <a:rPr lang="en-US" sz="3600" dirty="0"/>
              <a:t> a community of dedicated</a:t>
            </a:r>
            <a:r>
              <a:rPr lang="ar-SA" sz="3600" dirty="0"/>
              <a:t>مخلصين </a:t>
            </a:r>
            <a:r>
              <a:rPr lang="en-US" sz="3600" dirty="0"/>
              <a:t> individuals. </a:t>
            </a:r>
            <a:endParaRPr lang="en-AE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13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585714484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</a:rPr>
              <a:t>Choose the best correct alternative from each of the following multiple-choice questions and put a circle at the right answer.</a:t>
            </a:r>
            <a:endParaRPr lang="en-A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1.	Where did Alex Thompson start his career?</a:t>
            </a:r>
          </a:p>
          <a:p>
            <a:endParaRPr lang="en-US" sz="3600" dirty="0"/>
          </a:p>
          <a:p>
            <a:r>
              <a:rPr lang="en-US" sz="3600" dirty="0"/>
              <a:t>A) A bustling city  </a:t>
            </a:r>
          </a:p>
          <a:p>
            <a:r>
              <a:rPr lang="en-US" sz="3600" dirty="0"/>
              <a:t>B) A global corporation  </a:t>
            </a:r>
          </a:p>
          <a:p>
            <a:r>
              <a:rPr lang="en-US" sz="3600" dirty="0"/>
              <a:t>C) A tech startup  </a:t>
            </a:r>
          </a:p>
          <a:p>
            <a:r>
              <a:rPr lang="en-US" sz="3600" dirty="0"/>
              <a:t>D) A management seminar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14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00632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</a:rPr>
              <a:t>Choose the best correct alternative from each of the following multiple-choice questions and put a circle at the right answer.</a:t>
            </a:r>
            <a:endParaRPr lang="en-A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2.	What qualities was Alex Thompson known for?</a:t>
            </a:r>
          </a:p>
          <a:p>
            <a:endParaRPr lang="en-US" sz="3600" dirty="0"/>
          </a:p>
          <a:p>
            <a:r>
              <a:rPr lang="en-US" sz="3600" dirty="0"/>
              <a:t>A) Strictness and discipline  </a:t>
            </a:r>
          </a:p>
          <a:p>
            <a:r>
              <a:rPr lang="en-US" sz="3600" dirty="0"/>
              <a:t>B) Sympathy and creativity  </a:t>
            </a:r>
          </a:p>
          <a:p>
            <a:r>
              <a:rPr lang="en-US" sz="3600" dirty="0"/>
              <a:t>C) </a:t>
            </a:r>
            <a:r>
              <a:rPr lang="en-US" sz="3600" dirty="0" err="1"/>
              <a:t>Humour</a:t>
            </a:r>
            <a:r>
              <a:rPr lang="en-US" sz="3600" dirty="0"/>
              <a:t> and flexibility  </a:t>
            </a:r>
          </a:p>
          <a:p>
            <a:r>
              <a:rPr lang="en-US" sz="3600" dirty="0"/>
              <a:t>D) Empathy and strategic acumen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15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7912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</a:rPr>
              <a:t>Choose the best correct alternative from each of the following multiple-choice questions and put a circle at the right answer.</a:t>
            </a:r>
            <a:endParaRPr lang="en-A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3.	How did Alex Thompson handle a technological disruption in the company?</a:t>
            </a:r>
          </a:p>
          <a:p>
            <a:endParaRPr lang="en-US" sz="3600" dirty="0"/>
          </a:p>
          <a:p>
            <a:r>
              <a:rPr lang="en-US" sz="3600" dirty="0"/>
              <a:t>A) By panicking and making rushed decisions  </a:t>
            </a:r>
          </a:p>
          <a:p>
            <a:r>
              <a:rPr lang="en-US" sz="3600" dirty="0"/>
              <a:t>B) By firing the entire team  </a:t>
            </a:r>
          </a:p>
          <a:p>
            <a:r>
              <a:rPr lang="en-US" sz="3600" dirty="0"/>
              <a:t>C) By conducting a comprehensive analysis and developing a strategic plan  </a:t>
            </a:r>
          </a:p>
          <a:p>
            <a:r>
              <a:rPr lang="en-US" sz="3600" dirty="0"/>
              <a:t>D) By avoiding the issue and hoping it would resolve itself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16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92531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</a:rPr>
              <a:t>Choose the best correct alternative from each of the following multiple-choice questions and put a circle at the right answer.</a:t>
            </a:r>
            <a:endParaRPr lang="en-A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4.	What did Alex Thompson believe in regarding employee development?</a:t>
            </a:r>
          </a:p>
          <a:p>
            <a:endParaRPr lang="en-US" sz="3600" dirty="0"/>
          </a:p>
          <a:p>
            <a:r>
              <a:rPr lang="en-US" sz="3600" dirty="0"/>
              <a:t>A) Ignoring talent development  </a:t>
            </a:r>
          </a:p>
          <a:p>
            <a:r>
              <a:rPr lang="en-US" sz="3600" dirty="0"/>
              <a:t>B) Firing underperforming employees  </a:t>
            </a:r>
          </a:p>
          <a:p>
            <a:r>
              <a:rPr lang="en-US" sz="3600" dirty="0"/>
              <a:t>C) Investing in talent development  </a:t>
            </a:r>
          </a:p>
          <a:p>
            <a:r>
              <a:rPr lang="en-US" sz="3600" dirty="0"/>
              <a:t>D) Limiting opportunities for professional growth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17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7073408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</a:rPr>
              <a:t>Choose the best correct alternative from each of the following multiple-choice questions and put a circle at the right answer.</a:t>
            </a:r>
            <a:endParaRPr lang="en-A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5.	What type of workplace culture did Alex Thompson aim to create?</a:t>
            </a:r>
          </a:p>
          <a:p>
            <a:endParaRPr lang="en-US" sz="3600" dirty="0"/>
          </a:p>
          <a:p>
            <a:r>
              <a:rPr lang="en-US" sz="3600" dirty="0"/>
              <a:t>A) Competitive and exclusive  </a:t>
            </a:r>
          </a:p>
          <a:p>
            <a:r>
              <a:rPr lang="en-US" sz="3600" dirty="0"/>
              <a:t>B) Negative and challenging  </a:t>
            </a:r>
          </a:p>
          <a:p>
            <a:r>
              <a:rPr lang="en-US" sz="3600" dirty="0"/>
              <a:t>C) Positive and inclusive  </a:t>
            </a:r>
          </a:p>
          <a:p>
            <a:r>
              <a:rPr lang="en-US" sz="3600" dirty="0"/>
              <a:t>D) Isolated and secretive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18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58011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</a:rPr>
              <a:t>Choose the best correct alternative from each of the following multiple-choice questions and put a circle at the right answer.</a:t>
            </a:r>
            <a:endParaRPr lang="en-A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6.	What kind of atmosphere did team-building activities and an open-door policy create?</a:t>
            </a:r>
          </a:p>
          <a:p>
            <a:endParaRPr lang="en-US" sz="3600" dirty="0"/>
          </a:p>
          <a:p>
            <a:r>
              <a:rPr lang="en-US" sz="3600" dirty="0"/>
              <a:t>A) A stressful environment  </a:t>
            </a:r>
          </a:p>
          <a:p>
            <a:r>
              <a:rPr lang="en-US" sz="3600" dirty="0"/>
              <a:t>B) An atmosphere of secrecy  </a:t>
            </a:r>
          </a:p>
          <a:p>
            <a:r>
              <a:rPr lang="en-US" sz="3600" dirty="0"/>
              <a:t>C) A creative and empowering atmosphere  </a:t>
            </a:r>
          </a:p>
          <a:p>
            <a:r>
              <a:rPr lang="en-US" sz="3600" dirty="0"/>
              <a:t>D) A competitive atmosphere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19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1352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88C0-B1BA-4FF0-CC9D-D2E13B03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Content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F4F04-D376-FCA8-1457-F8462BAC31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/>
              <a:t>Management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>
                <a:solidFill>
                  <a:srgbClr val="FF0000"/>
                </a:solidFill>
              </a:rPr>
              <a:t>A successful Manager, Alex Thompson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/>
              <a:t>Planning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/>
              <a:t>Planning for Horizon Innovations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/>
              <a:t>Organizing</a:t>
            </a:r>
          </a:p>
          <a:p>
            <a:pPr marL="514350" indent="-514350">
              <a:buFont typeface="+mj-lt"/>
              <a:buAutoNum type="arabicPeriod"/>
            </a:pPr>
            <a:endParaRPr lang="en-A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70B70-E461-2DE9-4190-0C697619D5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/>
              <a:t>Mr. </a:t>
            </a:r>
            <a:r>
              <a:rPr lang="en-US" sz="3200" dirty="0" err="1"/>
              <a:t>Playwell</a:t>
            </a:r>
            <a:r>
              <a:rPr lang="en-US" sz="3200" dirty="0"/>
              <a:t>, the owner of </a:t>
            </a:r>
            <a:r>
              <a:rPr lang="en-US" sz="3200" dirty="0" err="1"/>
              <a:t>Playtopia</a:t>
            </a:r>
            <a:endParaRPr lang="en-US" sz="3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/>
              <a:t>Leading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/>
              <a:t>Miss Harmony, the leader of Sweet Bliss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sz="3200" dirty="0"/>
              <a:t>Controlling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AE" sz="3200" dirty="0"/>
              <a:t>A bakery called Harmony Delights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AF082-0657-CD45-9147-9DC68526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1593F-C6A5-48D7-8322-BC8526C86B25}" type="slidenum">
              <a:rPr kumimoji="0" lang="en-AE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E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688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</a:rPr>
              <a:t>Choose the best correct alternative from each of the following multiple-choice questions and put a circle at the right answer.</a:t>
            </a:r>
            <a:endParaRPr lang="en-A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7.	How did Alex Thompson's leadership style impact decision-making?</a:t>
            </a:r>
          </a:p>
          <a:p>
            <a:endParaRPr lang="en-US" sz="3600" dirty="0"/>
          </a:p>
          <a:p>
            <a:r>
              <a:rPr lang="en-US" sz="3600" dirty="0"/>
              <a:t>A) By avoiding tough decisions  </a:t>
            </a:r>
          </a:p>
          <a:p>
            <a:r>
              <a:rPr lang="en-US" sz="3600" dirty="0"/>
              <a:t>B) By ensuring transparency and open communication  </a:t>
            </a:r>
          </a:p>
          <a:p>
            <a:r>
              <a:rPr lang="en-US" sz="3600" dirty="0"/>
              <a:t>C) By making decisions in secret  </a:t>
            </a:r>
          </a:p>
          <a:p>
            <a:r>
              <a:rPr lang="en-US" sz="3600" dirty="0"/>
              <a:t>D) By dismissing</a:t>
            </a:r>
            <a:r>
              <a:rPr lang="ar-SA" sz="3600" dirty="0"/>
              <a:t>رفض</a:t>
            </a:r>
            <a:r>
              <a:rPr lang="en-US" sz="3600" dirty="0"/>
              <a:t> the opinions of team members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20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7421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</a:rPr>
              <a:t>Choose the best correct alternative from each of the following multiple-choice questions and put a circle at the right answer.</a:t>
            </a:r>
            <a:endParaRPr lang="en-A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8.	What did the company achieve under Alex Thompson's leadership?</a:t>
            </a:r>
          </a:p>
          <a:p>
            <a:endParaRPr lang="en-US" sz="3600" dirty="0"/>
          </a:p>
          <a:p>
            <a:r>
              <a:rPr lang="en-US" sz="3600" dirty="0"/>
              <a:t>A) Decline in global reach  </a:t>
            </a:r>
          </a:p>
          <a:p>
            <a:r>
              <a:rPr lang="en-US" sz="3600" dirty="0"/>
              <a:t>B) Innovations and corporate responsibility  </a:t>
            </a:r>
          </a:p>
          <a:p>
            <a:r>
              <a:rPr lang="en-US" sz="3600" dirty="0"/>
              <a:t>C) Lack of recognition  </a:t>
            </a:r>
          </a:p>
          <a:p>
            <a:r>
              <a:rPr lang="en-US" sz="3600" dirty="0"/>
              <a:t>D) Disregard</a:t>
            </a:r>
            <a:r>
              <a:rPr lang="ar-SA" sz="3600" dirty="0"/>
              <a:t>اهمال</a:t>
            </a:r>
            <a:r>
              <a:rPr lang="en-US" sz="3600" dirty="0"/>
              <a:t> for professional growth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21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85896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</a:rPr>
              <a:t>Choose the best correct alternative from each of the following multiple-choice questions and put a circle at the right answer.</a:t>
            </a:r>
            <a:endParaRPr lang="en-A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9.	What did Alex Thompson's success story become an inspiration for?</a:t>
            </a:r>
          </a:p>
          <a:p>
            <a:endParaRPr lang="en-US" sz="3600" dirty="0"/>
          </a:p>
          <a:p>
            <a:r>
              <a:rPr lang="en-US" sz="3600" dirty="0"/>
              <a:t>A) Strict management  </a:t>
            </a:r>
          </a:p>
          <a:p>
            <a:r>
              <a:rPr lang="en-US" sz="3600" dirty="0"/>
              <a:t>B) Ignoring employee development  </a:t>
            </a:r>
          </a:p>
          <a:p>
            <a:r>
              <a:rPr lang="en-US" sz="3600" dirty="0"/>
              <a:t>C) Professional growth  </a:t>
            </a:r>
          </a:p>
          <a:p>
            <a:r>
              <a:rPr lang="en-US" sz="3600" dirty="0"/>
              <a:t>D) Innovative leadership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22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1711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F521-7B74-CEEF-30BE-252F603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</a:rPr>
              <a:t>Choose the best correct alternative from each of the following multiple-choice questions and put a circle at the right answer.</a:t>
            </a:r>
            <a:endParaRPr lang="en-AE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64D6-0688-F261-82DA-C9A1E73B2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10.	What kind of environment did Alex Thompson aim to create in the workplace?</a:t>
            </a:r>
          </a:p>
          <a:p>
            <a:endParaRPr lang="en-US" sz="3600" dirty="0"/>
          </a:p>
          <a:p>
            <a:r>
              <a:rPr lang="en-US" sz="3600" dirty="0"/>
              <a:t>A) A negative and stressful environment  </a:t>
            </a:r>
          </a:p>
          <a:p>
            <a:r>
              <a:rPr lang="en-US" sz="3600" dirty="0"/>
              <a:t>B) A positive and thriving work environment  </a:t>
            </a:r>
          </a:p>
          <a:p>
            <a:r>
              <a:rPr lang="en-US" sz="3600" dirty="0"/>
              <a:t>C) A secretive and exclusive environment  </a:t>
            </a:r>
          </a:p>
          <a:p>
            <a:r>
              <a:rPr lang="en-US" sz="3600" dirty="0"/>
              <a:t>D) An isolated and competitive environment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600E1-904A-083A-F78C-E68AAC37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23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5932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F2B5-E4E6-7903-3EF7-586F7077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Mark the following statements as true or false.</a:t>
            </a:r>
            <a:endParaRPr lang="en-AE" sz="4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CD0FDC-2B4A-5437-30E8-828B3D54C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846017"/>
              </p:ext>
            </p:extLst>
          </p:nvPr>
        </p:nvGraphicFramePr>
        <p:xfrm>
          <a:off x="838200" y="1825625"/>
          <a:ext cx="10515600" cy="3985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197165227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1811595659"/>
                    </a:ext>
                  </a:extLst>
                </a:gridCol>
                <a:gridCol w="802640">
                  <a:extLst>
                    <a:ext uri="{9D8B030D-6E8A-4147-A177-3AD203B41FA5}">
                      <a16:colId xmlns:a16="http://schemas.microsoft.com/office/drawing/2014/main" val="4188483218"/>
                    </a:ext>
                  </a:extLst>
                </a:gridCol>
                <a:gridCol w="8407400">
                  <a:extLst>
                    <a:ext uri="{9D8B030D-6E8A-4147-A177-3AD203B41FA5}">
                      <a16:colId xmlns:a16="http://schemas.microsoft.com/office/drawing/2014/main" val="2006342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No.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False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Statements</a:t>
                      </a:r>
                      <a:endParaRPr lang="en-AE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11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</a:t>
                      </a:r>
                      <a:endParaRPr lang="en-AE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4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Alex Thompson started his career as a high-level executive in a tech startup.</a:t>
                      </a:r>
                      <a:endParaRPr lang="en-AE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9807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</a:t>
                      </a:r>
                      <a:endParaRPr lang="en-AE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40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Alex Thompson's success was attributed to a combination of strategic acumen, empathy, and innovation.</a:t>
                      </a:r>
                      <a:endParaRPr lang="en-AE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03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</a:t>
                      </a:r>
                      <a:endParaRPr lang="en-AE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Alex's commitment to fostering a positive workplace culture was evident from the beginning of his managerial journey.</a:t>
                      </a:r>
                      <a:endParaRPr lang="en-AE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43729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45F2E-A324-ACD2-B941-377888DE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24</a:t>
            </a:fld>
            <a:endParaRPr lang="en-A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7E72B-1FE1-837C-6D00-DB58A6A584F4}"/>
              </a:ext>
            </a:extLst>
          </p:cNvPr>
          <p:cNvSpPr txBox="1"/>
          <p:nvPr/>
        </p:nvSpPr>
        <p:spPr>
          <a:xfrm>
            <a:off x="2326640" y="2343547"/>
            <a:ext cx="42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  <a:endParaRPr lang="en-AE" sz="4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6D26C-E567-AB8E-B770-7732CD2BDCEC}"/>
              </a:ext>
            </a:extLst>
          </p:cNvPr>
          <p:cNvSpPr txBox="1"/>
          <p:nvPr/>
        </p:nvSpPr>
        <p:spPr>
          <a:xfrm>
            <a:off x="1483360" y="3434557"/>
            <a:ext cx="508000" cy="7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E" sz="4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√</a:t>
            </a:r>
            <a:endParaRPr kumimoji="0" lang="en-AE" sz="28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9D298-0B28-9A1D-E42E-2FA0347176D4}"/>
              </a:ext>
            </a:extLst>
          </p:cNvPr>
          <p:cNvSpPr txBox="1"/>
          <p:nvPr/>
        </p:nvSpPr>
        <p:spPr>
          <a:xfrm>
            <a:off x="1483360" y="4724877"/>
            <a:ext cx="508000" cy="7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E" sz="4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√</a:t>
            </a:r>
            <a:endParaRPr kumimoji="0" lang="en-AE" sz="28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500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F2B5-E4E6-7903-3EF7-586F7077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Mark the following statements as true or false.</a:t>
            </a:r>
            <a:endParaRPr lang="en-AE" sz="4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CD0FDC-2B4A-5437-30E8-828B3D54C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419971"/>
              </p:ext>
            </p:extLst>
          </p:nvPr>
        </p:nvGraphicFramePr>
        <p:xfrm>
          <a:off x="838200" y="1825625"/>
          <a:ext cx="10515600" cy="449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>
                  <a:extLst>
                    <a:ext uri="{9D8B030D-6E8A-4147-A177-3AD203B41FA5}">
                      <a16:colId xmlns:a16="http://schemas.microsoft.com/office/drawing/2014/main" val="197165227"/>
                    </a:ext>
                  </a:extLst>
                </a:gridCol>
                <a:gridCol w="680720">
                  <a:extLst>
                    <a:ext uri="{9D8B030D-6E8A-4147-A177-3AD203B41FA5}">
                      <a16:colId xmlns:a16="http://schemas.microsoft.com/office/drawing/2014/main" val="1811595659"/>
                    </a:ext>
                  </a:extLst>
                </a:gridCol>
                <a:gridCol w="802640">
                  <a:extLst>
                    <a:ext uri="{9D8B030D-6E8A-4147-A177-3AD203B41FA5}">
                      <a16:colId xmlns:a16="http://schemas.microsoft.com/office/drawing/2014/main" val="4188483218"/>
                    </a:ext>
                  </a:extLst>
                </a:gridCol>
                <a:gridCol w="8407400">
                  <a:extLst>
                    <a:ext uri="{9D8B030D-6E8A-4147-A177-3AD203B41FA5}">
                      <a16:colId xmlns:a16="http://schemas.microsoft.com/office/drawing/2014/main" val="2006342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No.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False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Statements</a:t>
                      </a:r>
                      <a:endParaRPr lang="en-AE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11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Team members admired Alex solely for his brilliant business strategies.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9807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</a:t>
                      </a:r>
                      <a:endParaRPr lang="en-AE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Regular team-building activities and an open-door policy stifled</a:t>
                      </a:r>
                      <a:r>
                        <a:rPr lang="ar-SA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خنق </a:t>
                      </a: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creativity among employees.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03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</a:t>
                      </a:r>
                      <a:endParaRPr lang="en-AE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Alex's defining moment as a manager occurred during a smooth period in the company's operations.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43729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45F2E-A324-ACD2-B941-377888DE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25</a:t>
            </a:fld>
            <a:endParaRPr lang="en-A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7E72B-1FE1-837C-6D00-DB58A6A584F4}"/>
              </a:ext>
            </a:extLst>
          </p:cNvPr>
          <p:cNvSpPr txBox="1"/>
          <p:nvPr/>
        </p:nvSpPr>
        <p:spPr>
          <a:xfrm>
            <a:off x="2346960" y="2305119"/>
            <a:ext cx="42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  <a:endParaRPr lang="en-AE" sz="40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653B3-1971-8188-3E74-235900679020}"/>
              </a:ext>
            </a:extLst>
          </p:cNvPr>
          <p:cNvSpPr txBox="1"/>
          <p:nvPr/>
        </p:nvSpPr>
        <p:spPr>
          <a:xfrm>
            <a:off x="2280920" y="3390722"/>
            <a:ext cx="42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  <a:endParaRPr lang="en-AE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697ED9-5D5D-4329-7936-DC6E52742E8D}"/>
              </a:ext>
            </a:extLst>
          </p:cNvPr>
          <p:cNvSpPr txBox="1"/>
          <p:nvPr/>
        </p:nvSpPr>
        <p:spPr>
          <a:xfrm>
            <a:off x="2280920" y="4713039"/>
            <a:ext cx="42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  <a:endParaRPr lang="en-A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26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F2B5-E4E6-7903-3EF7-586F7077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Mark the following statements as true or false.</a:t>
            </a:r>
            <a:endParaRPr lang="en-AE" sz="4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CD0FDC-2B4A-5437-30E8-828B3D54C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87320"/>
              </p:ext>
            </p:extLst>
          </p:nvPr>
        </p:nvGraphicFramePr>
        <p:xfrm>
          <a:off x="838200" y="1825625"/>
          <a:ext cx="10515600" cy="386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>
                  <a:extLst>
                    <a:ext uri="{9D8B030D-6E8A-4147-A177-3AD203B41FA5}">
                      <a16:colId xmlns:a16="http://schemas.microsoft.com/office/drawing/2014/main" val="197165227"/>
                    </a:ext>
                  </a:extLst>
                </a:gridCol>
                <a:gridCol w="680720">
                  <a:extLst>
                    <a:ext uri="{9D8B030D-6E8A-4147-A177-3AD203B41FA5}">
                      <a16:colId xmlns:a16="http://schemas.microsoft.com/office/drawing/2014/main" val="1811595659"/>
                    </a:ext>
                  </a:extLst>
                </a:gridCol>
                <a:gridCol w="802640">
                  <a:extLst>
                    <a:ext uri="{9D8B030D-6E8A-4147-A177-3AD203B41FA5}">
                      <a16:colId xmlns:a16="http://schemas.microsoft.com/office/drawing/2014/main" val="4188483218"/>
                    </a:ext>
                  </a:extLst>
                </a:gridCol>
                <a:gridCol w="8407400">
                  <a:extLst>
                    <a:ext uri="{9D8B030D-6E8A-4147-A177-3AD203B41FA5}">
                      <a16:colId xmlns:a16="http://schemas.microsoft.com/office/drawing/2014/main" val="2006342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No.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False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Statements</a:t>
                      </a:r>
                      <a:endParaRPr lang="en-AE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11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17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6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During the technological disruption, Alex and the team succumbed</a:t>
                      </a:r>
                      <a:r>
                        <a:rPr lang="ar-SA" sz="36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استسلم </a:t>
                      </a:r>
                      <a:r>
                        <a:rPr lang="en-AE" sz="36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to panic and made rushed decisions.</a:t>
                      </a:r>
                      <a:endParaRPr lang="en-AE" sz="3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9807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6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The strategic plan developed by Alex and the team addressed only the immediate challenges and not the long-term goals.</a:t>
                      </a:r>
                      <a:endParaRPr lang="en-AE" sz="3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0355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45F2E-A324-ACD2-B941-377888DE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26</a:t>
            </a:fld>
            <a:endParaRPr lang="en-A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7E72B-1FE1-837C-6D00-DB58A6A584F4}"/>
              </a:ext>
            </a:extLst>
          </p:cNvPr>
          <p:cNvSpPr txBox="1"/>
          <p:nvPr/>
        </p:nvSpPr>
        <p:spPr>
          <a:xfrm>
            <a:off x="2346960" y="2652712"/>
            <a:ext cx="42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  <a:endParaRPr lang="en-AE" sz="40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653B3-1971-8188-3E74-235900679020}"/>
              </a:ext>
            </a:extLst>
          </p:cNvPr>
          <p:cNvSpPr txBox="1"/>
          <p:nvPr/>
        </p:nvSpPr>
        <p:spPr>
          <a:xfrm>
            <a:off x="2346960" y="4437202"/>
            <a:ext cx="42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  <a:endParaRPr lang="en-A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1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F2B5-E4E6-7903-3EF7-586F7077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Mark the following statements as true or false.</a:t>
            </a:r>
            <a:endParaRPr lang="en-AE" sz="4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CD0FDC-2B4A-5437-30E8-828B3D54C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573511"/>
              </p:ext>
            </p:extLst>
          </p:nvPr>
        </p:nvGraphicFramePr>
        <p:xfrm>
          <a:off x="838200" y="1825625"/>
          <a:ext cx="10515600" cy="3868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">
                  <a:extLst>
                    <a:ext uri="{9D8B030D-6E8A-4147-A177-3AD203B41FA5}">
                      <a16:colId xmlns:a16="http://schemas.microsoft.com/office/drawing/2014/main" val="197165227"/>
                    </a:ext>
                  </a:extLst>
                </a:gridCol>
                <a:gridCol w="680720">
                  <a:extLst>
                    <a:ext uri="{9D8B030D-6E8A-4147-A177-3AD203B41FA5}">
                      <a16:colId xmlns:a16="http://schemas.microsoft.com/office/drawing/2014/main" val="1811595659"/>
                    </a:ext>
                  </a:extLst>
                </a:gridCol>
                <a:gridCol w="802640">
                  <a:extLst>
                    <a:ext uri="{9D8B030D-6E8A-4147-A177-3AD203B41FA5}">
                      <a16:colId xmlns:a16="http://schemas.microsoft.com/office/drawing/2014/main" val="4188483218"/>
                    </a:ext>
                  </a:extLst>
                </a:gridCol>
                <a:gridCol w="8407400">
                  <a:extLst>
                    <a:ext uri="{9D8B030D-6E8A-4147-A177-3AD203B41FA5}">
                      <a16:colId xmlns:a16="http://schemas.microsoft.com/office/drawing/2014/main" val="2006342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No.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0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False</a:t>
                      </a:r>
                      <a:endParaRPr lang="en-AE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Statements</a:t>
                      </a:r>
                      <a:endParaRPr lang="en-AE" sz="2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11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28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Alex believed in talent development and established mentorship programs, training initiatives, and opportunities for professional growth.</a:t>
                      </a:r>
                      <a:endParaRPr lang="en-AE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03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E" sz="32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AE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Alex's leadership style was characterized by exclusivity and a lack of transparency.</a:t>
                      </a:r>
                      <a:endParaRPr lang="en-AE" sz="4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43729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45F2E-A324-ACD2-B941-377888DE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27</a:t>
            </a:fld>
            <a:endParaRPr lang="en-A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7E72B-1FE1-837C-6D00-DB58A6A584F4}"/>
              </a:ext>
            </a:extLst>
          </p:cNvPr>
          <p:cNvSpPr txBox="1"/>
          <p:nvPr/>
        </p:nvSpPr>
        <p:spPr>
          <a:xfrm>
            <a:off x="2245360" y="4231640"/>
            <a:ext cx="42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</a:t>
            </a:r>
            <a:endParaRPr lang="en-AE" sz="4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3B727-B5CE-9A7A-4E6A-84FF19D4B576}"/>
              </a:ext>
            </a:extLst>
          </p:cNvPr>
          <p:cNvSpPr txBox="1"/>
          <p:nvPr/>
        </p:nvSpPr>
        <p:spPr>
          <a:xfrm>
            <a:off x="1539240" y="2559119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658897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4877-7EE3-6C8D-6A44-4D0D9413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0" u="none" strike="noStrike" baseline="0" dirty="0">
                <a:latin typeface="Tahoma,Bold"/>
              </a:rPr>
              <a:t>MODE OF ASSESSMENTS</a:t>
            </a:r>
            <a:endParaRPr lang="en-AE" sz="115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BEB9432-DB33-CDCC-37D3-1C97FC037B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0515597" cy="4361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9960">
                  <a:extLst>
                    <a:ext uri="{9D8B030D-6E8A-4147-A177-3AD203B41FA5}">
                      <a16:colId xmlns:a16="http://schemas.microsoft.com/office/drawing/2014/main" val="475574126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3696497780"/>
                    </a:ext>
                  </a:extLst>
                </a:gridCol>
                <a:gridCol w="3256277">
                  <a:extLst>
                    <a:ext uri="{9D8B030D-6E8A-4147-A177-3AD203B41FA5}">
                      <a16:colId xmlns:a16="http://schemas.microsoft.com/office/drawing/2014/main" val="1627790403"/>
                    </a:ext>
                  </a:extLst>
                </a:gridCol>
              </a:tblGrid>
              <a:tr h="1482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Components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08716844"/>
                  </a:ext>
                </a:extLst>
              </a:tr>
              <a:tr h="746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Semester Exam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29103006"/>
                  </a:ext>
                </a:extLst>
              </a:tr>
              <a:tr h="746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Assignment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14325578"/>
                  </a:ext>
                </a:extLst>
              </a:tr>
              <a:tr h="74667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Absenteeism &amp; Participation</a:t>
                      </a:r>
                      <a:endParaRPr lang="en-AE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AE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52910183"/>
                  </a:ext>
                </a:extLst>
              </a:tr>
              <a:tr h="63938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Final Exam</a:t>
                      </a:r>
                      <a:endParaRPr lang="en-AE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</a:t>
                      </a:r>
                      <a:endParaRPr lang="en-AE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85714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CD6E5-3556-C515-3D03-C9A5C86C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3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562387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CDBF-32D0-6FFD-9B29-BA224C3B1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Semester and Final Exams</a:t>
            </a:r>
            <a:endParaRPr lang="en-AE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69D15-BB74-BB86-F1CB-5A621B2D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4</a:t>
            </a:fld>
            <a:endParaRPr lang="en-AE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1DAF14D-9855-C2E1-599B-9765E57334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597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26608472"/>
                    </a:ext>
                  </a:extLst>
                </a:gridCol>
                <a:gridCol w="1666240">
                  <a:extLst>
                    <a:ext uri="{9D8B030D-6E8A-4147-A177-3AD203B41FA5}">
                      <a16:colId xmlns:a16="http://schemas.microsoft.com/office/drawing/2014/main" val="1582377330"/>
                    </a:ext>
                  </a:extLst>
                </a:gridCol>
                <a:gridCol w="7066277">
                  <a:extLst>
                    <a:ext uri="{9D8B030D-6E8A-4147-A177-3AD203B41FA5}">
                      <a16:colId xmlns:a16="http://schemas.microsoft.com/office/drawing/2014/main" val="1420529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Semester Exam</a:t>
                      </a:r>
                      <a:endParaRPr lang="en-AE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Final Exam</a:t>
                      </a:r>
                      <a:endParaRPr lang="en-AE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Types of Questions</a:t>
                      </a:r>
                      <a:endParaRPr lang="en-AE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786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Multiple-choice questions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29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True / False questions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124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dirty="0"/>
                        <a:t>Match the terms to their explanations 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60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Fill in the blanks 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157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Definitions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13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E" sz="3200" dirty="0">
                          <a:solidFill>
                            <a:srgbClr val="FF000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/>
                        <a:t>Short essay questions</a:t>
                      </a:r>
                      <a:endParaRPr lang="en-AE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669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618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2F9F-8AE5-7669-2A55-A7CCEF54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E" sz="5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How to write your assignment in Managerial Reading?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4347E-7062-788D-CB9F-C4C0944D5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custGeom>
            <a:avLst/>
            <a:gdLst>
              <a:gd name="connsiteX0" fmla="*/ 0 w 5181600"/>
              <a:gd name="connsiteY0" fmla="*/ 0 h 4351338"/>
              <a:gd name="connsiteX1" fmla="*/ 472101 w 5181600"/>
              <a:gd name="connsiteY1" fmla="*/ 0 h 4351338"/>
              <a:gd name="connsiteX2" fmla="*/ 1047835 w 5181600"/>
              <a:gd name="connsiteY2" fmla="*/ 0 h 4351338"/>
              <a:gd name="connsiteX3" fmla="*/ 1727200 w 5181600"/>
              <a:gd name="connsiteY3" fmla="*/ 0 h 4351338"/>
              <a:gd name="connsiteX4" fmla="*/ 2406565 w 5181600"/>
              <a:gd name="connsiteY4" fmla="*/ 0 h 4351338"/>
              <a:gd name="connsiteX5" fmla="*/ 2930483 w 5181600"/>
              <a:gd name="connsiteY5" fmla="*/ 0 h 4351338"/>
              <a:gd name="connsiteX6" fmla="*/ 3558032 w 5181600"/>
              <a:gd name="connsiteY6" fmla="*/ 0 h 4351338"/>
              <a:gd name="connsiteX7" fmla="*/ 4185581 w 5181600"/>
              <a:gd name="connsiteY7" fmla="*/ 0 h 4351338"/>
              <a:gd name="connsiteX8" fmla="*/ 4605867 w 5181600"/>
              <a:gd name="connsiteY8" fmla="*/ 0 h 4351338"/>
              <a:gd name="connsiteX9" fmla="*/ 5181600 w 5181600"/>
              <a:gd name="connsiteY9" fmla="*/ 0 h 4351338"/>
              <a:gd name="connsiteX10" fmla="*/ 5181600 w 5181600"/>
              <a:gd name="connsiteY10" fmla="*/ 456890 h 4351338"/>
              <a:gd name="connsiteX11" fmla="*/ 5181600 w 5181600"/>
              <a:gd name="connsiteY11" fmla="*/ 1044321 h 4351338"/>
              <a:gd name="connsiteX12" fmla="*/ 5181600 w 5181600"/>
              <a:gd name="connsiteY12" fmla="*/ 1457698 h 4351338"/>
              <a:gd name="connsiteX13" fmla="*/ 5181600 w 5181600"/>
              <a:gd name="connsiteY13" fmla="*/ 2001615 h 4351338"/>
              <a:gd name="connsiteX14" fmla="*/ 5181600 w 5181600"/>
              <a:gd name="connsiteY14" fmla="*/ 2502019 h 4351338"/>
              <a:gd name="connsiteX15" fmla="*/ 5181600 w 5181600"/>
              <a:gd name="connsiteY15" fmla="*/ 3089450 h 4351338"/>
              <a:gd name="connsiteX16" fmla="*/ 5181600 w 5181600"/>
              <a:gd name="connsiteY16" fmla="*/ 3589854 h 4351338"/>
              <a:gd name="connsiteX17" fmla="*/ 5181600 w 5181600"/>
              <a:gd name="connsiteY17" fmla="*/ 4351338 h 4351338"/>
              <a:gd name="connsiteX18" fmla="*/ 4657683 w 5181600"/>
              <a:gd name="connsiteY18" fmla="*/ 4351338 h 4351338"/>
              <a:gd name="connsiteX19" fmla="*/ 4237397 w 5181600"/>
              <a:gd name="connsiteY19" fmla="*/ 4351338 h 4351338"/>
              <a:gd name="connsiteX20" fmla="*/ 3609848 w 5181600"/>
              <a:gd name="connsiteY20" fmla="*/ 4351338 h 4351338"/>
              <a:gd name="connsiteX21" fmla="*/ 3085931 w 5181600"/>
              <a:gd name="connsiteY21" fmla="*/ 4351338 h 4351338"/>
              <a:gd name="connsiteX22" fmla="*/ 2562013 w 5181600"/>
              <a:gd name="connsiteY22" fmla="*/ 4351338 h 4351338"/>
              <a:gd name="connsiteX23" fmla="*/ 1986280 w 5181600"/>
              <a:gd name="connsiteY23" fmla="*/ 4351338 h 4351338"/>
              <a:gd name="connsiteX24" fmla="*/ 1410547 w 5181600"/>
              <a:gd name="connsiteY24" fmla="*/ 4351338 h 4351338"/>
              <a:gd name="connsiteX25" fmla="*/ 990261 w 5181600"/>
              <a:gd name="connsiteY25" fmla="*/ 4351338 h 4351338"/>
              <a:gd name="connsiteX26" fmla="*/ 0 w 5181600"/>
              <a:gd name="connsiteY26" fmla="*/ 4351338 h 4351338"/>
              <a:gd name="connsiteX27" fmla="*/ 0 w 5181600"/>
              <a:gd name="connsiteY27" fmla="*/ 3850934 h 4351338"/>
              <a:gd name="connsiteX28" fmla="*/ 0 w 5181600"/>
              <a:gd name="connsiteY28" fmla="*/ 3263504 h 4351338"/>
              <a:gd name="connsiteX29" fmla="*/ 0 w 5181600"/>
              <a:gd name="connsiteY29" fmla="*/ 2763100 h 4351338"/>
              <a:gd name="connsiteX30" fmla="*/ 0 w 5181600"/>
              <a:gd name="connsiteY30" fmla="*/ 2349723 h 4351338"/>
              <a:gd name="connsiteX31" fmla="*/ 0 w 5181600"/>
              <a:gd name="connsiteY31" fmla="*/ 1762292 h 4351338"/>
              <a:gd name="connsiteX32" fmla="*/ 0 w 5181600"/>
              <a:gd name="connsiteY32" fmla="*/ 1305401 h 4351338"/>
              <a:gd name="connsiteX33" fmla="*/ 0 w 5181600"/>
              <a:gd name="connsiteY33" fmla="*/ 761484 h 4351338"/>
              <a:gd name="connsiteX34" fmla="*/ 0 w 5181600"/>
              <a:gd name="connsiteY3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81600" h="4351338" fill="none" extrusionOk="0">
                <a:moveTo>
                  <a:pt x="0" y="0"/>
                </a:moveTo>
                <a:cubicBezTo>
                  <a:pt x="147703" y="-26591"/>
                  <a:pt x="347145" y="5423"/>
                  <a:pt x="472101" y="0"/>
                </a:cubicBezTo>
                <a:cubicBezTo>
                  <a:pt x="597057" y="-5423"/>
                  <a:pt x="926945" y="8315"/>
                  <a:pt x="1047835" y="0"/>
                </a:cubicBezTo>
                <a:cubicBezTo>
                  <a:pt x="1168725" y="-8315"/>
                  <a:pt x="1552030" y="40867"/>
                  <a:pt x="1727200" y="0"/>
                </a:cubicBezTo>
                <a:cubicBezTo>
                  <a:pt x="1902371" y="-40867"/>
                  <a:pt x="2235695" y="15089"/>
                  <a:pt x="2406565" y="0"/>
                </a:cubicBezTo>
                <a:cubicBezTo>
                  <a:pt x="2577436" y="-15089"/>
                  <a:pt x="2737188" y="21004"/>
                  <a:pt x="2930483" y="0"/>
                </a:cubicBezTo>
                <a:cubicBezTo>
                  <a:pt x="3123778" y="-21004"/>
                  <a:pt x="3332506" y="37499"/>
                  <a:pt x="3558032" y="0"/>
                </a:cubicBezTo>
                <a:cubicBezTo>
                  <a:pt x="3783558" y="-37499"/>
                  <a:pt x="4024730" y="47654"/>
                  <a:pt x="4185581" y="0"/>
                </a:cubicBezTo>
                <a:cubicBezTo>
                  <a:pt x="4346432" y="-47654"/>
                  <a:pt x="4509403" y="21413"/>
                  <a:pt x="4605867" y="0"/>
                </a:cubicBezTo>
                <a:cubicBezTo>
                  <a:pt x="4702331" y="-21413"/>
                  <a:pt x="5059581" y="46167"/>
                  <a:pt x="5181600" y="0"/>
                </a:cubicBezTo>
                <a:cubicBezTo>
                  <a:pt x="5206504" y="176040"/>
                  <a:pt x="5142039" y="252884"/>
                  <a:pt x="5181600" y="456890"/>
                </a:cubicBezTo>
                <a:cubicBezTo>
                  <a:pt x="5221161" y="660896"/>
                  <a:pt x="5164250" y="902298"/>
                  <a:pt x="5181600" y="1044321"/>
                </a:cubicBezTo>
                <a:cubicBezTo>
                  <a:pt x="5198950" y="1186344"/>
                  <a:pt x="5156651" y="1279591"/>
                  <a:pt x="5181600" y="1457698"/>
                </a:cubicBezTo>
                <a:cubicBezTo>
                  <a:pt x="5206549" y="1635805"/>
                  <a:pt x="5149025" y="1780186"/>
                  <a:pt x="5181600" y="2001615"/>
                </a:cubicBezTo>
                <a:cubicBezTo>
                  <a:pt x="5214175" y="2223044"/>
                  <a:pt x="5125760" y="2253202"/>
                  <a:pt x="5181600" y="2502019"/>
                </a:cubicBezTo>
                <a:cubicBezTo>
                  <a:pt x="5237440" y="2750836"/>
                  <a:pt x="5178873" y="2893910"/>
                  <a:pt x="5181600" y="3089450"/>
                </a:cubicBezTo>
                <a:cubicBezTo>
                  <a:pt x="5184327" y="3284990"/>
                  <a:pt x="5124345" y="3432816"/>
                  <a:pt x="5181600" y="3589854"/>
                </a:cubicBezTo>
                <a:cubicBezTo>
                  <a:pt x="5238855" y="3746892"/>
                  <a:pt x="5180977" y="4087208"/>
                  <a:pt x="5181600" y="4351338"/>
                </a:cubicBezTo>
                <a:cubicBezTo>
                  <a:pt x="5015808" y="4361937"/>
                  <a:pt x="4878203" y="4299660"/>
                  <a:pt x="4657683" y="4351338"/>
                </a:cubicBezTo>
                <a:cubicBezTo>
                  <a:pt x="4437163" y="4403016"/>
                  <a:pt x="4376862" y="4319095"/>
                  <a:pt x="4237397" y="4351338"/>
                </a:cubicBezTo>
                <a:cubicBezTo>
                  <a:pt x="4097932" y="4383581"/>
                  <a:pt x="3761381" y="4297130"/>
                  <a:pt x="3609848" y="4351338"/>
                </a:cubicBezTo>
                <a:cubicBezTo>
                  <a:pt x="3458315" y="4405546"/>
                  <a:pt x="3207673" y="4345212"/>
                  <a:pt x="3085931" y="4351338"/>
                </a:cubicBezTo>
                <a:cubicBezTo>
                  <a:pt x="2964189" y="4357464"/>
                  <a:pt x="2745064" y="4290092"/>
                  <a:pt x="2562013" y="4351338"/>
                </a:cubicBezTo>
                <a:cubicBezTo>
                  <a:pt x="2378962" y="4412584"/>
                  <a:pt x="2137890" y="4288914"/>
                  <a:pt x="1986280" y="4351338"/>
                </a:cubicBezTo>
                <a:cubicBezTo>
                  <a:pt x="1834670" y="4413762"/>
                  <a:pt x="1667063" y="4346268"/>
                  <a:pt x="1410547" y="4351338"/>
                </a:cubicBezTo>
                <a:cubicBezTo>
                  <a:pt x="1154031" y="4356408"/>
                  <a:pt x="1183944" y="4328449"/>
                  <a:pt x="990261" y="4351338"/>
                </a:cubicBezTo>
                <a:cubicBezTo>
                  <a:pt x="796578" y="4374227"/>
                  <a:pt x="203687" y="4351008"/>
                  <a:pt x="0" y="4351338"/>
                </a:cubicBezTo>
                <a:cubicBezTo>
                  <a:pt x="-48532" y="4127946"/>
                  <a:pt x="42457" y="4061853"/>
                  <a:pt x="0" y="3850934"/>
                </a:cubicBezTo>
                <a:cubicBezTo>
                  <a:pt x="-42457" y="3640015"/>
                  <a:pt x="46705" y="3393444"/>
                  <a:pt x="0" y="3263504"/>
                </a:cubicBezTo>
                <a:cubicBezTo>
                  <a:pt x="-46705" y="3133564"/>
                  <a:pt x="14662" y="2872108"/>
                  <a:pt x="0" y="2763100"/>
                </a:cubicBezTo>
                <a:cubicBezTo>
                  <a:pt x="-14662" y="2654092"/>
                  <a:pt x="21089" y="2461200"/>
                  <a:pt x="0" y="2349723"/>
                </a:cubicBezTo>
                <a:cubicBezTo>
                  <a:pt x="-21089" y="2238246"/>
                  <a:pt x="68772" y="1996860"/>
                  <a:pt x="0" y="1762292"/>
                </a:cubicBezTo>
                <a:cubicBezTo>
                  <a:pt x="-68772" y="1527724"/>
                  <a:pt x="21302" y="1438354"/>
                  <a:pt x="0" y="1305401"/>
                </a:cubicBezTo>
                <a:cubicBezTo>
                  <a:pt x="-21302" y="1172448"/>
                  <a:pt x="9815" y="1021156"/>
                  <a:pt x="0" y="761484"/>
                </a:cubicBezTo>
                <a:cubicBezTo>
                  <a:pt x="-9815" y="501812"/>
                  <a:pt x="11968" y="274618"/>
                  <a:pt x="0" y="0"/>
                </a:cubicBezTo>
                <a:close/>
              </a:path>
              <a:path w="5181600" h="4351338" stroke="0" extrusionOk="0">
                <a:moveTo>
                  <a:pt x="0" y="0"/>
                </a:moveTo>
                <a:cubicBezTo>
                  <a:pt x="142700" y="-45210"/>
                  <a:pt x="213497" y="12079"/>
                  <a:pt x="420285" y="0"/>
                </a:cubicBezTo>
                <a:cubicBezTo>
                  <a:pt x="627073" y="-12079"/>
                  <a:pt x="735325" y="40424"/>
                  <a:pt x="892387" y="0"/>
                </a:cubicBezTo>
                <a:cubicBezTo>
                  <a:pt x="1049449" y="-40424"/>
                  <a:pt x="1240014" y="37796"/>
                  <a:pt x="1416304" y="0"/>
                </a:cubicBezTo>
                <a:cubicBezTo>
                  <a:pt x="1592594" y="-37796"/>
                  <a:pt x="1678135" y="12859"/>
                  <a:pt x="1836589" y="0"/>
                </a:cubicBezTo>
                <a:cubicBezTo>
                  <a:pt x="1995044" y="-12859"/>
                  <a:pt x="2156272" y="38749"/>
                  <a:pt x="2412323" y="0"/>
                </a:cubicBezTo>
                <a:cubicBezTo>
                  <a:pt x="2668374" y="-38749"/>
                  <a:pt x="2732022" y="28918"/>
                  <a:pt x="2884424" y="0"/>
                </a:cubicBezTo>
                <a:cubicBezTo>
                  <a:pt x="3036826" y="-28918"/>
                  <a:pt x="3169654" y="28708"/>
                  <a:pt x="3356525" y="0"/>
                </a:cubicBezTo>
                <a:cubicBezTo>
                  <a:pt x="3543396" y="-28708"/>
                  <a:pt x="3804552" y="64017"/>
                  <a:pt x="3984075" y="0"/>
                </a:cubicBezTo>
                <a:cubicBezTo>
                  <a:pt x="4163598" y="-64017"/>
                  <a:pt x="4341864" y="41071"/>
                  <a:pt x="4456176" y="0"/>
                </a:cubicBezTo>
                <a:cubicBezTo>
                  <a:pt x="4570488" y="-41071"/>
                  <a:pt x="5017313" y="71393"/>
                  <a:pt x="5181600" y="0"/>
                </a:cubicBezTo>
                <a:cubicBezTo>
                  <a:pt x="5219611" y="208818"/>
                  <a:pt x="5140715" y="432640"/>
                  <a:pt x="5181600" y="543917"/>
                </a:cubicBezTo>
                <a:cubicBezTo>
                  <a:pt x="5222485" y="655194"/>
                  <a:pt x="5135541" y="942577"/>
                  <a:pt x="5181600" y="1131348"/>
                </a:cubicBezTo>
                <a:cubicBezTo>
                  <a:pt x="5227659" y="1320119"/>
                  <a:pt x="5168159" y="1362079"/>
                  <a:pt x="5181600" y="1544725"/>
                </a:cubicBezTo>
                <a:cubicBezTo>
                  <a:pt x="5195041" y="1727371"/>
                  <a:pt x="5166713" y="1993448"/>
                  <a:pt x="5181600" y="2175669"/>
                </a:cubicBezTo>
                <a:cubicBezTo>
                  <a:pt x="5196487" y="2357890"/>
                  <a:pt x="5142745" y="2567789"/>
                  <a:pt x="5181600" y="2676073"/>
                </a:cubicBezTo>
                <a:cubicBezTo>
                  <a:pt x="5220455" y="2784357"/>
                  <a:pt x="5130062" y="3017681"/>
                  <a:pt x="5181600" y="3176477"/>
                </a:cubicBezTo>
                <a:cubicBezTo>
                  <a:pt x="5233138" y="3335273"/>
                  <a:pt x="5168570" y="3452098"/>
                  <a:pt x="5181600" y="3676881"/>
                </a:cubicBezTo>
                <a:cubicBezTo>
                  <a:pt x="5194630" y="3901664"/>
                  <a:pt x="5119570" y="4147986"/>
                  <a:pt x="5181600" y="4351338"/>
                </a:cubicBezTo>
                <a:cubicBezTo>
                  <a:pt x="5029916" y="4356612"/>
                  <a:pt x="4685238" y="4292798"/>
                  <a:pt x="4502235" y="4351338"/>
                </a:cubicBezTo>
                <a:cubicBezTo>
                  <a:pt x="4319232" y="4409878"/>
                  <a:pt x="4223907" y="4324387"/>
                  <a:pt x="4081949" y="4351338"/>
                </a:cubicBezTo>
                <a:cubicBezTo>
                  <a:pt x="3939991" y="4378289"/>
                  <a:pt x="3719704" y="4346184"/>
                  <a:pt x="3454400" y="4351338"/>
                </a:cubicBezTo>
                <a:cubicBezTo>
                  <a:pt x="3189096" y="4356492"/>
                  <a:pt x="3010310" y="4325841"/>
                  <a:pt x="2878667" y="4351338"/>
                </a:cubicBezTo>
                <a:cubicBezTo>
                  <a:pt x="2747024" y="4376835"/>
                  <a:pt x="2624923" y="4327182"/>
                  <a:pt x="2406565" y="4351338"/>
                </a:cubicBezTo>
                <a:cubicBezTo>
                  <a:pt x="2188207" y="4375494"/>
                  <a:pt x="1912278" y="4317874"/>
                  <a:pt x="1779016" y="4351338"/>
                </a:cubicBezTo>
                <a:cubicBezTo>
                  <a:pt x="1645754" y="4384802"/>
                  <a:pt x="1417009" y="4338183"/>
                  <a:pt x="1151467" y="4351338"/>
                </a:cubicBezTo>
                <a:cubicBezTo>
                  <a:pt x="885925" y="4364493"/>
                  <a:pt x="520126" y="4250830"/>
                  <a:pt x="0" y="4351338"/>
                </a:cubicBezTo>
                <a:cubicBezTo>
                  <a:pt x="-59347" y="4113996"/>
                  <a:pt x="1799" y="3969486"/>
                  <a:pt x="0" y="3720394"/>
                </a:cubicBezTo>
                <a:cubicBezTo>
                  <a:pt x="-1799" y="3471302"/>
                  <a:pt x="11857" y="3224444"/>
                  <a:pt x="0" y="3089450"/>
                </a:cubicBezTo>
                <a:cubicBezTo>
                  <a:pt x="-11857" y="2954456"/>
                  <a:pt x="3160" y="2593834"/>
                  <a:pt x="0" y="2458506"/>
                </a:cubicBezTo>
                <a:cubicBezTo>
                  <a:pt x="-3160" y="2323178"/>
                  <a:pt x="32870" y="2134820"/>
                  <a:pt x="0" y="1914589"/>
                </a:cubicBezTo>
                <a:cubicBezTo>
                  <a:pt x="-32870" y="1694358"/>
                  <a:pt x="4614" y="1635725"/>
                  <a:pt x="0" y="1414185"/>
                </a:cubicBezTo>
                <a:cubicBezTo>
                  <a:pt x="-4614" y="1192645"/>
                  <a:pt x="32122" y="1097624"/>
                  <a:pt x="0" y="826754"/>
                </a:cubicBezTo>
                <a:cubicBezTo>
                  <a:pt x="-32122" y="555884"/>
                  <a:pt x="4893" y="39264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29964252"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marL="342900" lvl="0" indent="-34290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 to Salem Al-</a:t>
            </a:r>
            <a:r>
              <a:rPr lang="en-AE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Jundi’s</a:t>
            </a: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AE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YouTube channel</a:t>
            </a: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 rtl="0">
              <a:lnSpc>
                <a:spcPct val="107000"/>
              </a:lnSpc>
            </a:pPr>
            <a:endParaRPr lang="en-AE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4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Select one video clip among 49 videos in Microeconomics and Macroeconomics.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Listen and then write an article of one page about the video you selected.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4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Write your full name and section (morning or evening) in the first line.</a:t>
            </a:r>
          </a:p>
          <a:p>
            <a:pPr lvl="0">
              <a:lnSpc>
                <a:spcPct val="107000"/>
              </a:lnSpc>
            </a:pPr>
            <a:endParaRPr lang="en-AE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Write the video’s title in the second line.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article should include </a:t>
            </a:r>
            <a:r>
              <a:rPr lang="en-AE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an introduction, sections, and a conclusion</a:t>
            </a:r>
            <a:r>
              <a:rPr lang="en-AE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AB437-B370-4BE8-69B1-1CE0D44B9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custGeom>
            <a:avLst/>
            <a:gdLst>
              <a:gd name="connsiteX0" fmla="*/ 0 w 5181600"/>
              <a:gd name="connsiteY0" fmla="*/ 0 h 4351338"/>
              <a:gd name="connsiteX1" fmla="*/ 420285 w 5181600"/>
              <a:gd name="connsiteY1" fmla="*/ 0 h 4351338"/>
              <a:gd name="connsiteX2" fmla="*/ 1099651 w 5181600"/>
              <a:gd name="connsiteY2" fmla="*/ 0 h 4351338"/>
              <a:gd name="connsiteX3" fmla="*/ 1623568 w 5181600"/>
              <a:gd name="connsiteY3" fmla="*/ 0 h 4351338"/>
              <a:gd name="connsiteX4" fmla="*/ 2147485 w 5181600"/>
              <a:gd name="connsiteY4" fmla="*/ 0 h 4351338"/>
              <a:gd name="connsiteX5" fmla="*/ 2567771 w 5181600"/>
              <a:gd name="connsiteY5" fmla="*/ 0 h 4351338"/>
              <a:gd name="connsiteX6" fmla="*/ 3247136 w 5181600"/>
              <a:gd name="connsiteY6" fmla="*/ 0 h 4351338"/>
              <a:gd name="connsiteX7" fmla="*/ 3667421 w 5181600"/>
              <a:gd name="connsiteY7" fmla="*/ 0 h 4351338"/>
              <a:gd name="connsiteX8" fmla="*/ 4087707 w 5181600"/>
              <a:gd name="connsiteY8" fmla="*/ 0 h 4351338"/>
              <a:gd name="connsiteX9" fmla="*/ 5181600 w 5181600"/>
              <a:gd name="connsiteY9" fmla="*/ 0 h 4351338"/>
              <a:gd name="connsiteX10" fmla="*/ 5181600 w 5181600"/>
              <a:gd name="connsiteY10" fmla="*/ 630944 h 4351338"/>
              <a:gd name="connsiteX11" fmla="*/ 5181600 w 5181600"/>
              <a:gd name="connsiteY11" fmla="*/ 1131348 h 4351338"/>
              <a:gd name="connsiteX12" fmla="*/ 5181600 w 5181600"/>
              <a:gd name="connsiteY12" fmla="*/ 1718779 h 4351338"/>
              <a:gd name="connsiteX13" fmla="*/ 5181600 w 5181600"/>
              <a:gd name="connsiteY13" fmla="*/ 2306209 h 4351338"/>
              <a:gd name="connsiteX14" fmla="*/ 5181600 w 5181600"/>
              <a:gd name="connsiteY14" fmla="*/ 2850126 h 4351338"/>
              <a:gd name="connsiteX15" fmla="*/ 5181600 w 5181600"/>
              <a:gd name="connsiteY15" fmla="*/ 3481070 h 4351338"/>
              <a:gd name="connsiteX16" fmla="*/ 5181600 w 5181600"/>
              <a:gd name="connsiteY16" fmla="*/ 4351338 h 4351338"/>
              <a:gd name="connsiteX17" fmla="*/ 4709499 w 5181600"/>
              <a:gd name="connsiteY17" fmla="*/ 4351338 h 4351338"/>
              <a:gd name="connsiteX18" fmla="*/ 4081949 w 5181600"/>
              <a:gd name="connsiteY18" fmla="*/ 4351338 h 4351338"/>
              <a:gd name="connsiteX19" fmla="*/ 3558032 w 5181600"/>
              <a:gd name="connsiteY19" fmla="*/ 4351338 h 4351338"/>
              <a:gd name="connsiteX20" fmla="*/ 3085931 w 5181600"/>
              <a:gd name="connsiteY20" fmla="*/ 4351338 h 4351338"/>
              <a:gd name="connsiteX21" fmla="*/ 2562013 w 5181600"/>
              <a:gd name="connsiteY21" fmla="*/ 4351338 h 4351338"/>
              <a:gd name="connsiteX22" fmla="*/ 2089912 w 5181600"/>
              <a:gd name="connsiteY22" fmla="*/ 4351338 h 4351338"/>
              <a:gd name="connsiteX23" fmla="*/ 1410547 w 5181600"/>
              <a:gd name="connsiteY23" fmla="*/ 4351338 h 4351338"/>
              <a:gd name="connsiteX24" fmla="*/ 990261 w 5181600"/>
              <a:gd name="connsiteY24" fmla="*/ 4351338 h 4351338"/>
              <a:gd name="connsiteX25" fmla="*/ 0 w 5181600"/>
              <a:gd name="connsiteY25" fmla="*/ 4351338 h 4351338"/>
              <a:gd name="connsiteX26" fmla="*/ 0 w 5181600"/>
              <a:gd name="connsiteY26" fmla="*/ 3894448 h 4351338"/>
              <a:gd name="connsiteX27" fmla="*/ 0 w 5181600"/>
              <a:gd name="connsiteY27" fmla="*/ 3481070 h 4351338"/>
              <a:gd name="connsiteX28" fmla="*/ 0 w 5181600"/>
              <a:gd name="connsiteY28" fmla="*/ 2937153 h 4351338"/>
              <a:gd name="connsiteX29" fmla="*/ 0 w 5181600"/>
              <a:gd name="connsiteY29" fmla="*/ 2306209 h 4351338"/>
              <a:gd name="connsiteX30" fmla="*/ 0 w 5181600"/>
              <a:gd name="connsiteY30" fmla="*/ 1805805 h 4351338"/>
              <a:gd name="connsiteX31" fmla="*/ 0 w 5181600"/>
              <a:gd name="connsiteY31" fmla="*/ 1218375 h 4351338"/>
              <a:gd name="connsiteX32" fmla="*/ 0 w 5181600"/>
              <a:gd name="connsiteY32" fmla="*/ 587431 h 4351338"/>
              <a:gd name="connsiteX33" fmla="*/ 0 w 5181600"/>
              <a:gd name="connsiteY33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81600" h="4351338" fill="none" extrusionOk="0">
                <a:moveTo>
                  <a:pt x="0" y="0"/>
                </a:moveTo>
                <a:cubicBezTo>
                  <a:pt x="86979" y="-46986"/>
                  <a:pt x="334653" y="16217"/>
                  <a:pt x="420285" y="0"/>
                </a:cubicBezTo>
                <a:cubicBezTo>
                  <a:pt x="505918" y="-16217"/>
                  <a:pt x="774609" y="43240"/>
                  <a:pt x="1099651" y="0"/>
                </a:cubicBezTo>
                <a:cubicBezTo>
                  <a:pt x="1424693" y="-43240"/>
                  <a:pt x="1486830" y="42752"/>
                  <a:pt x="1623568" y="0"/>
                </a:cubicBezTo>
                <a:cubicBezTo>
                  <a:pt x="1760306" y="-42752"/>
                  <a:pt x="1989734" y="14859"/>
                  <a:pt x="2147485" y="0"/>
                </a:cubicBezTo>
                <a:cubicBezTo>
                  <a:pt x="2305236" y="-14859"/>
                  <a:pt x="2368682" y="47983"/>
                  <a:pt x="2567771" y="0"/>
                </a:cubicBezTo>
                <a:cubicBezTo>
                  <a:pt x="2766860" y="-47983"/>
                  <a:pt x="3107005" y="5532"/>
                  <a:pt x="3247136" y="0"/>
                </a:cubicBezTo>
                <a:cubicBezTo>
                  <a:pt x="3387267" y="-5532"/>
                  <a:pt x="3543977" y="27111"/>
                  <a:pt x="3667421" y="0"/>
                </a:cubicBezTo>
                <a:cubicBezTo>
                  <a:pt x="3790866" y="-27111"/>
                  <a:pt x="3918916" y="20096"/>
                  <a:pt x="4087707" y="0"/>
                </a:cubicBezTo>
                <a:cubicBezTo>
                  <a:pt x="4256498" y="-20096"/>
                  <a:pt x="4643987" y="45112"/>
                  <a:pt x="5181600" y="0"/>
                </a:cubicBezTo>
                <a:cubicBezTo>
                  <a:pt x="5184045" y="262422"/>
                  <a:pt x="5116311" y="353039"/>
                  <a:pt x="5181600" y="630944"/>
                </a:cubicBezTo>
                <a:cubicBezTo>
                  <a:pt x="5246889" y="908849"/>
                  <a:pt x="5129693" y="990644"/>
                  <a:pt x="5181600" y="1131348"/>
                </a:cubicBezTo>
                <a:cubicBezTo>
                  <a:pt x="5233507" y="1272052"/>
                  <a:pt x="5157847" y="1491655"/>
                  <a:pt x="5181600" y="1718779"/>
                </a:cubicBezTo>
                <a:cubicBezTo>
                  <a:pt x="5205353" y="1945903"/>
                  <a:pt x="5144348" y="2130716"/>
                  <a:pt x="5181600" y="2306209"/>
                </a:cubicBezTo>
                <a:cubicBezTo>
                  <a:pt x="5218852" y="2481702"/>
                  <a:pt x="5147448" y="2722661"/>
                  <a:pt x="5181600" y="2850126"/>
                </a:cubicBezTo>
                <a:cubicBezTo>
                  <a:pt x="5215752" y="2977591"/>
                  <a:pt x="5120328" y="3192454"/>
                  <a:pt x="5181600" y="3481070"/>
                </a:cubicBezTo>
                <a:cubicBezTo>
                  <a:pt x="5242872" y="3769686"/>
                  <a:pt x="5149881" y="4131337"/>
                  <a:pt x="5181600" y="4351338"/>
                </a:cubicBezTo>
                <a:cubicBezTo>
                  <a:pt x="5008110" y="4385288"/>
                  <a:pt x="4863149" y="4333838"/>
                  <a:pt x="4709499" y="4351338"/>
                </a:cubicBezTo>
                <a:cubicBezTo>
                  <a:pt x="4555849" y="4368838"/>
                  <a:pt x="4223984" y="4346362"/>
                  <a:pt x="4081949" y="4351338"/>
                </a:cubicBezTo>
                <a:cubicBezTo>
                  <a:pt x="3939914" y="4356314"/>
                  <a:pt x="3811295" y="4293561"/>
                  <a:pt x="3558032" y="4351338"/>
                </a:cubicBezTo>
                <a:cubicBezTo>
                  <a:pt x="3304769" y="4409115"/>
                  <a:pt x="3267273" y="4350119"/>
                  <a:pt x="3085931" y="4351338"/>
                </a:cubicBezTo>
                <a:cubicBezTo>
                  <a:pt x="2904589" y="4352557"/>
                  <a:pt x="2807106" y="4320431"/>
                  <a:pt x="2562013" y="4351338"/>
                </a:cubicBezTo>
                <a:cubicBezTo>
                  <a:pt x="2316920" y="4382245"/>
                  <a:pt x="2319902" y="4333955"/>
                  <a:pt x="2089912" y="4351338"/>
                </a:cubicBezTo>
                <a:cubicBezTo>
                  <a:pt x="1859922" y="4368721"/>
                  <a:pt x="1585411" y="4283532"/>
                  <a:pt x="1410547" y="4351338"/>
                </a:cubicBezTo>
                <a:cubicBezTo>
                  <a:pt x="1235684" y="4419144"/>
                  <a:pt x="1125814" y="4317280"/>
                  <a:pt x="990261" y="4351338"/>
                </a:cubicBezTo>
                <a:cubicBezTo>
                  <a:pt x="854708" y="4385396"/>
                  <a:pt x="435009" y="4247365"/>
                  <a:pt x="0" y="4351338"/>
                </a:cubicBezTo>
                <a:cubicBezTo>
                  <a:pt x="-31575" y="4141494"/>
                  <a:pt x="8140" y="4042401"/>
                  <a:pt x="0" y="3894448"/>
                </a:cubicBezTo>
                <a:cubicBezTo>
                  <a:pt x="-8140" y="3746495"/>
                  <a:pt x="27403" y="3610727"/>
                  <a:pt x="0" y="3481070"/>
                </a:cubicBezTo>
                <a:cubicBezTo>
                  <a:pt x="-27403" y="3351413"/>
                  <a:pt x="63078" y="3149700"/>
                  <a:pt x="0" y="2937153"/>
                </a:cubicBezTo>
                <a:cubicBezTo>
                  <a:pt x="-63078" y="2724606"/>
                  <a:pt x="12293" y="2448657"/>
                  <a:pt x="0" y="2306209"/>
                </a:cubicBezTo>
                <a:cubicBezTo>
                  <a:pt x="-12293" y="2163761"/>
                  <a:pt x="4632" y="1943462"/>
                  <a:pt x="0" y="1805805"/>
                </a:cubicBezTo>
                <a:cubicBezTo>
                  <a:pt x="-4632" y="1668148"/>
                  <a:pt x="67349" y="1374390"/>
                  <a:pt x="0" y="1218375"/>
                </a:cubicBezTo>
                <a:cubicBezTo>
                  <a:pt x="-67349" y="1062360"/>
                  <a:pt x="72073" y="831759"/>
                  <a:pt x="0" y="587431"/>
                </a:cubicBezTo>
                <a:cubicBezTo>
                  <a:pt x="-72073" y="343103"/>
                  <a:pt x="43424" y="150253"/>
                  <a:pt x="0" y="0"/>
                </a:cubicBezTo>
                <a:close/>
              </a:path>
              <a:path w="5181600" h="4351338" stroke="0" extrusionOk="0">
                <a:moveTo>
                  <a:pt x="0" y="0"/>
                </a:moveTo>
                <a:cubicBezTo>
                  <a:pt x="139531" y="-5314"/>
                  <a:pt x="258922" y="16646"/>
                  <a:pt x="472101" y="0"/>
                </a:cubicBezTo>
                <a:cubicBezTo>
                  <a:pt x="685280" y="-16646"/>
                  <a:pt x="931250" y="34959"/>
                  <a:pt x="1099651" y="0"/>
                </a:cubicBezTo>
                <a:cubicBezTo>
                  <a:pt x="1268052" y="-34959"/>
                  <a:pt x="1370943" y="6957"/>
                  <a:pt x="1519936" y="0"/>
                </a:cubicBezTo>
                <a:cubicBezTo>
                  <a:pt x="1668930" y="-6957"/>
                  <a:pt x="1831125" y="48173"/>
                  <a:pt x="1940221" y="0"/>
                </a:cubicBezTo>
                <a:cubicBezTo>
                  <a:pt x="2049318" y="-48173"/>
                  <a:pt x="2406661" y="36633"/>
                  <a:pt x="2619587" y="0"/>
                </a:cubicBezTo>
                <a:cubicBezTo>
                  <a:pt x="2832513" y="-36633"/>
                  <a:pt x="3013778" y="38471"/>
                  <a:pt x="3298952" y="0"/>
                </a:cubicBezTo>
                <a:cubicBezTo>
                  <a:pt x="3584126" y="-38471"/>
                  <a:pt x="3645541" y="6006"/>
                  <a:pt x="3771053" y="0"/>
                </a:cubicBezTo>
                <a:cubicBezTo>
                  <a:pt x="3896565" y="-6006"/>
                  <a:pt x="4034608" y="29104"/>
                  <a:pt x="4191339" y="0"/>
                </a:cubicBezTo>
                <a:cubicBezTo>
                  <a:pt x="4348070" y="-29104"/>
                  <a:pt x="4759473" y="10905"/>
                  <a:pt x="5181600" y="0"/>
                </a:cubicBezTo>
                <a:cubicBezTo>
                  <a:pt x="5234589" y="193235"/>
                  <a:pt x="5162056" y="389450"/>
                  <a:pt x="5181600" y="543917"/>
                </a:cubicBezTo>
                <a:cubicBezTo>
                  <a:pt x="5201144" y="698384"/>
                  <a:pt x="5160001" y="906457"/>
                  <a:pt x="5181600" y="1131348"/>
                </a:cubicBezTo>
                <a:cubicBezTo>
                  <a:pt x="5203199" y="1356239"/>
                  <a:pt x="5148193" y="1460290"/>
                  <a:pt x="5181600" y="1762292"/>
                </a:cubicBezTo>
                <a:cubicBezTo>
                  <a:pt x="5215007" y="2064294"/>
                  <a:pt x="5165567" y="2072749"/>
                  <a:pt x="5181600" y="2306209"/>
                </a:cubicBezTo>
                <a:cubicBezTo>
                  <a:pt x="5197633" y="2539669"/>
                  <a:pt x="5163813" y="2650361"/>
                  <a:pt x="5181600" y="2937153"/>
                </a:cubicBezTo>
                <a:cubicBezTo>
                  <a:pt x="5199387" y="3223945"/>
                  <a:pt x="5179993" y="3205067"/>
                  <a:pt x="5181600" y="3437557"/>
                </a:cubicBezTo>
                <a:cubicBezTo>
                  <a:pt x="5183207" y="3670047"/>
                  <a:pt x="5091219" y="4132604"/>
                  <a:pt x="5181600" y="4351338"/>
                </a:cubicBezTo>
                <a:cubicBezTo>
                  <a:pt x="4972912" y="4379888"/>
                  <a:pt x="4963208" y="4307119"/>
                  <a:pt x="4761315" y="4351338"/>
                </a:cubicBezTo>
                <a:cubicBezTo>
                  <a:pt x="4559423" y="4395557"/>
                  <a:pt x="4405159" y="4339274"/>
                  <a:pt x="4237397" y="4351338"/>
                </a:cubicBezTo>
                <a:cubicBezTo>
                  <a:pt x="4069635" y="4363402"/>
                  <a:pt x="3818289" y="4294590"/>
                  <a:pt x="3713480" y="4351338"/>
                </a:cubicBezTo>
                <a:cubicBezTo>
                  <a:pt x="3608671" y="4408086"/>
                  <a:pt x="3339314" y="4312840"/>
                  <a:pt x="3241379" y="4351338"/>
                </a:cubicBezTo>
                <a:cubicBezTo>
                  <a:pt x="3143444" y="4389836"/>
                  <a:pt x="2911726" y="4335747"/>
                  <a:pt x="2665645" y="4351338"/>
                </a:cubicBezTo>
                <a:cubicBezTo>
                  <a:pt x="2419564" y="4366929"/>
                  <a:pt x="2331096" y="4292102"/>
                  <a:pt x="2141728" y="4351338"/>
                </a:cubicBezTo>
                <a:cubicBezTo>
                  <a:pt x="1952360" y="4410574"/>
                  <a:pt x="1621461" y="4340657"/>
                  <a:pt x="1462363" y="4351338"/>
                </a:cubicBezTo>
                <a:cubicBezTo>
                  <a:pt x="1303266" y="4362019"/>
                  <a:pt x="1114430" y="4280400"/>
                  <a:pt x="834813" y="4351338"/>
                </a:cubicBezTo>
                <a:cubicBezTo>
                  <a:pt x="555196" y="4422276"/>
                  <a:pt x="324065" y="4308777"/>
                  <a:pt x="0" y="4351338"/>
                </a:cubicBezTo>
                <a:cubicBezTo>
                  <a:pt x="-36560" y="4246143"/>
                  <a:pt x="51858" y="4060835"/>
                  <a:pt x="0" y="3894448"/>
                </a:cubicBezTo>
                <a:cubicBezTo>
                  <a:pt x="-51858" y="3728061"/>
                  <a:pt x="47754" y="3579376"/>
                  <a:pt x="0" y="3350530"/>
                </a:cubicBezTo>
                <a:cubicBezTo>
                  <a:pt x="-47754" y="3121684"/>
                  <a:pt x="21788" y="2903097"/>
                  <a:pt x="0" y="2719586"/>
                </a:cubicBezTo>
                <a:cubicBezTo>
                  <a:pt x="-21788" y="2536075"/>
                  <a:pt x="25733" y="2343854"/>
                  <a:pt x="0" y="2219182"/>
                </a:cubicBezTo>
                <a:cubicBezTo>
                  <a:pt x="-25733" y="2094510"/>
                  <a:pt x="8541" y="1983369"/>
                  <a:pt x="0" y="1762292"/>
                </a:cubicBezTo>
                <a:cubicBezTo>
                  <a:pt x="-8541" y="1541215"/>
                  <a:pt x="68979" y="1361190"/>
                  <a:pt x="0" y="1174861"/>
                </a:cubicBezTo>
                <a:cubicBezTo>
                  <a:pt x="-68979" y="988532"/>
                  <a:pt x="25317" y="850690"/>
                  <a:pt x="0" y="630944"/>
                </a:cubicBezTo>
                <a:cubicBezTo>
                  <a:pt x="-25317" y="411198"/>
                  <a:pt x="19532" y="16806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46464477"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marL="457200" lvl="0" indent="-45720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Send a PDF file to </a:t>
            </a:r>
            <a:r>
              <a:rPr lang="en-AE" sz="26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salem.aljundi@kunoozu.edu.iq</a:t>
            </a:r>
            <a:r>
              <a:rPr lang="en-AE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and start your email with your name, section, and the video’s title. Moreover, wait to receive confirmation. </a:t>
            </a: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Use Times New Roman as font, 12 as font size, Bold for subtitles, and Line spacing 1.</a:t>
            </a: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E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Name the PDF file with your full name in English. 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E" sz="2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Avoid similarities with articles of your classmates.</a:t>
            </a:r>
          </a:p>
          <a:p>
            <a:endParaRPr lang="en-A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C32FA-E658-6595-C109-7291C569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593F-C6A5-48D7-8322-BC8526C86B25}" type="slidenum">
              <a:rPr lang="en-AE" smtClean="0"/>
              <a:pPr/>
              <a:t>5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51958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8C188-4BED-FA59-9D6E-A52DB301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Chapter 2. Successful Manager</a:t>
            </a:r>
            <a:endParaRPr lang="en-AE" sz="6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D4FAA-B04F-33B5-0270-1A269F412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custGeom>
            <a:avLst/>
            <a:gdLst>
              <a:gd name="connsiteX0" fmla="*/ 0 w 5181600"/>
              <a:gd name="connsiteY0" fmla="*/ 0 h 4351338"/>
              <a:gd name="connsiteX1" fmla="*/ 523917 w 5181600"/>
              <a:gd name="connsiteY1" fmla="*/ 0 h 4351338"/>
              <a:gd name="connsiteX2" fmla="*/ 1203283 w 5181600"/>
              <a:gd name="connsiteY2" fmla="*/ 0 h 4351338"/>
              <a:gd name="connsiteX3" fmla="*/ 1623568 w 5181600"/>
              <a:gd name="connsiteY3" fmla="*/ 0 h 4351338"/>
              <a:gd name="connsiteX4" fmla="*/ 2147485 w 5181600"/>
              <a:gd name="connsiteY4" fmla="*/ 0 h 4351338"/>
              <a:gd name="connsiteX5" fmla="*/ 2775035 w 5181600"/>
              <a:gd name="connsiteY5" fmla="*/ 0 h 4351338"/>
              <a:gd name="connsiteX6" fmla="*/ 3350768 w 5181600"/>
              <a:gd name="connsiteY6" fmla="*/ 0 h 4351338"/>
              <a:gd name="connsiteX7" fmla="*/ 3771053 w 5181600"/>
              <a:gd name="connsiteY7" fmla="*/ 0 h 4351338"/>
              <a:gd name="connsiteX8" fmla="*/ 4191339 w 5181600"/>
              <a:gd name="connsiteY8" fmla="*/ 0 h 4351338"/>
              <a:gd name="connsiteX9" fmla="*/ 5181600 w 5181600"/>
              <a:gd name="connsiteY9" fmla="*/ 0 h 4351338"/>
              <a:gd name="connsiteX10" fmla="*/ 5181600 w 5181600"/>
              <a:gd name="connsiteY10" fmla="*/ 630944 h 4351338"/>
              <a:gd name="connsiteX11" fmla="*/ 5181600 w 5181600"/>
              <a:gd name="connsiteY11" fmla="*/ 1218375 h 4351338"/>
              <a:gd name="connsiteX12" fmla="*/ 5181600 w 5181600"/>
              <a:gd name="connsiteY12" fmla="*/ 1849319 h 4351338"/>
              <a:gd name="connsiteX13" fmla="*/ 5181600 w 5181600"/>
              <a:gd name="connsiteY13" fmla="*/ 2393236 h 4351338"/>
              <a:gd name="connsiteX14" fmla="*/ 5181600 w 5181600"/>
              <a:gd name="connsiteY14" fmla="*/ 2937153 h 4351338"/>
              <a:gd name="connsiteX15" fmla="*/ 5181600 w 5181600"/>
              <a:gd name="connsiteY15" fmla="*/ 3350530 h 4351338"/>
              <a:gd name="connsiteX16" fmla="*/ 5181600 w 5181600"/>
              <a:gd name="connsiteY16" fmla="*/ 4351338 h 4351338"/>
              <a:gd name="connsiteX17" fmla="*/ 4502235 w 5181600"/>
              <a:gd name="connsiteY17" fmla="*/ 4351338 h 4351338"/>
              <a:gd name="connsiteX18" fmla="*/ 3926501 w 5181600"/>
              <a:gd name="connsiteY18" fmla="*/ 4351338 h 4351338"/>
              <a:gd name="connsiteX19" fmla="*/ 3506216 w 5181600"/>
              <a:gd name="connsiteY19" fmla="*/ 4351338 h 4351338"/>
              <a:gd name="connsiteX20" fmla="*/ 3034115 w 5181600"/>
              <a:gd name="connsiteY20" fmla="*/ 4351338 h 4351338"/>
              <a:gd name="connsiteX21" fmla="*/ 2458381 w 5181600"/>
              <a:gd name="connsiteY21" fmla="*/ 4351338 h 4351338"/>
              <a:gd name="connsiteX22" fmla="*/ 1830832 w 5181600"/>
              <a:gd name="connsiteY22" fmla="*/ 4351338 h 4351338"/>
              <a:gd name="connsiteX23" fmla="*/ 1410547 w 5181600"/>
              <a:gd name="connsiteY23" fmla="*/ 4351338 h 4351338"/>
              <a:gd name="connsiteX24" fmla="*/ 731181 w 5181600"/>
              <a:gd name="connsiteY24" fmla="*/ 4351338 h 4351338"/>
              <a:gd name="connsiteX25" fmla="*/ 0 w 5181600"/>
              <a:gd name="connsiteY25" fmla="*/ 4351338 h 4351338"/>
              <a:gd name="connsiteX26" fmla="*/ 0 w 5181600"/>
              <a:gd name="connsiteY26" fmla="*/ 3850934 h 4351338"/>
              <a:gd name="connsiteX27" fmla="*/ 0 w 5181600"/>
              <a:gd name="connsiteY27" fmla="*/ 3263504 h 4351338"/>
              <a:gd name="connsiteX28" fmla="*/ 0 w 5181600"/>
              <a:gd name="connsiteY28" fmla="*/ 2806613 h 4351338"/>
              <a:gd name="connsiteX29" fmla="*/ 0 w 5181600"/>
              <a:gd name="connsiteY29" fmla="*/ 2393236 h 4351338"/>
              <a:gd name="connsiteX30" fmla="*/ 0 w 5181600"/>
              <a:gd name="connsiteY30" fmla="*/ 1762292 h 4351338"/>
              <a:gd name="connsiteX31" fmla="*/ 0 w 5181600"/>
              <a:gd name="connsiteY31" fmla="*/ 1218375 h 4351338"/>
              <a:gd name="connsiteX32" fmla="*/ 0 w 5181600"/>
              <a:gd name="connsiteY32" fmla="*/ 630944 h 4351338"/>
              <a:gd name="connsiteX33" fmla="*/ 0 w 5181600"/>
              <a:gd name="connsiteY33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181600" h="4351338" fill="none" extrusionOk="0">
                <a:moveTo>
                  <a:pt x="0" y="0"/>
                </a:moveTo>
                <a:cubicBezTo>
                  <a:pt x="205571" y="-29436"/>
                  <a:pt x="411605" y="41744"/>
                  <a:pt x="523917" y="0"/>
                </a:cubicBezTo>
                <a:cubicBezTo>
                  <a:pt x="636229" y="-41744"/>
                  <a:pt x="895106" y="22887"/>
                  <a:pt x="1203283" y="0"/>
                </a:cubicBezTo>
                <a:cubicBezTo>
                  <a:pt x="1511460" y="-22887"/>
                  <a:pt x="1484988" y="35409"/>
                  <a:pt x="1623568" y="0"/>
                </a:cubicBezTo>
                <a:cubicBezTo>
                  <a:pt x="1762148" y="-35409"/>
                  <a:pt x="1959769" y="28224"/>
                  <a:pt x="2147485" y="0"/>
                </a:cubicBezTo>
                <a:cubicBezTo>
                  <a:pt x="2335201" y="-28224"/>
                  <a:pt x="2601441" y="14446"/>
                  <a:pt x="2775035" y="0"/>
                </a:cubicBezTo>
                <a:cubicBezTo>
                  <a:pt x="2948629" y="-14446"/>
                  <a:pt x="3163382" y="10142"/>
                  <a:pt x="3350768" y="0"/>
                </a:cubicBezTo>
                <a:cubicBezTo>
                  <a:pt x="3538154" y="-10142"/>
                  <a:pt x="3622744" y="5079"/>
                  <a:pt x="3771053" y="0"/>
                </a:cubicBezTo>
                <a:cubicBezTo>
                  <a:pt x="3919363" y="-5079"/>
                  <a:pt x="3982014" y="50247"/>
                  <a:pt x="4191339" y="0"/>
                </a:cubicBezTo>
                <a:cubicBezTo>
                  <a:pt x="4400664" y="-50247"/>
                  <a:pt x="4753101" y="62189"/>
                  <a:pt x="5181600" y="0"/>
                </a:cubicBezTo>
                <a:cubicBezTo>
                  <a:pt x="5189836" y="129339"/>
                  <a:pt x="5173852" y="473946"/>
                  <a:pt x="5181600" y="630944"/>
                </a:cubicBezTo>
                <a:cubicBezTo>
                  <a:pt x="5189348" y="787942"/>
                  <a:pt x="5133156" y="1009459"/>
                  <a:pt x="5181600" y="1218375"/>
                </a:cubicBezTo>
                <a:cubicBezTo>
                  <a:pt x="5230044" y="1427291"/>
                  <a:pt x="5174270" y="1637385"/>
                  <a:pt x="5181600" y="1849319"/>
                </a:cubicBezTo>
                <a:cubicBezTo>
                  <a:pt x="5188930" y="2061253"/>
                  <a:pt x="5129274" y="2172340"/>
                  <a:pt x="5181600" y="2393236"/>
                </a:cubicBezTo>
                <a:cubicBezTo>
                  <a:pt x="5233926" y="2614132"/>
                  <a:pt x="5122629" y="2800770"/>
                  <a:pt x="5181600" y="2937153"/>
                </a:cubicBezTo>
                <a:cubicBezTo>
                  <a:pt x="5240571" y="3073536"/>
                  <a:pt x="5137856" y="3235854"/>
                  <a:pt x="5181600" y="3350530"/>
                </a:cubicBezTo>
                <a:cubicBezTo>
                  <a:pt x="5225344" y="3465206"/>
                  <a:pt x="5172198" y="4107839"/>
                  <a:pt x="5181600" y="4351338"/>
                </a:cubicBezTo>
                <a:cubicBezTo>
                  <a:pt x="4960096" y="4366211"/>
                  <a:pt x="4739190" y="4322084"/>
                  <a:pt x="4502235" y="4351338"/>
                </a:cubicBezTo>
                <a:cubicBezTo>
                  <a:pt x="4265281" y="4380592"/>
                  <a:pt x="4045421" y="4341353"/>
                  <a:pt x="3926501" y="4351338"/>
                </a:cubicBezTo>
                <a:cubicBezTo>
                  <a:pt x="3807581" y="4361323"/>
                  <a:pt x="3694205" y="4343177"/>
                  <a:pt x="3506216" y="4351338"/>
                </a:cubicBezTo>
                <a:cubicBezTo>
                  <a:pt x="3318228" y="4359499"/>
                  <a:pt x="3170793" y="4299021"/>
                  <a:pt x="3034115" y="4351338"/>
                </a:cubicBezTo>
                <a:cubicBezTo>
                  <a:pt x="2897437" y="4403655"/>
                  <a:pt x="2593416" y="4297469"/>
                  <a:pt x="2458381" y="4351338"/>
                </a:cubicBezTo>
                <a:cubicBezTo>
                  <a:pt x="2323346" y="4405207"/>
                  <a:pt x="2117821" y="4324803"/>
                  <a:pt x="1830832" y="4351338"/>
                </a:cubicBezTo>
                <a:cubicBezTo>
                  <a:pt x="1543843" y="4377873"/>
                  <a:pt x="1509998" y="4312607"/>
                  <a:pt x="1410547" y="4351338"/>
                </a:cubicBezTo>
                <a:cubicBezTo>
                  <a:pt x="1311096" y="4390069"/>
                  <a:pt x="992942" y="4287214"/>
                  <a:pt x="731181" y="4351338"/>
                </a:cubicBezTo>
                <a:cubicBezTo>
                  <a:pt x="469420" y="4415462"/>
                  <a:pt x="345743" y="4330823"/>
                  <a:pt x="0" y="4351338"/>
                </a:cubicBezTo>
                <a:cubicBezTo>
                  <a:pt x="-39166" y="4217008"/>
                  <a:pt x="27188" y="4060463"/>
                  <a:pt x="0" y="3850934"/>
                </a:cubicBezTo>
                <a:cubicBezTo>
                  <a:pt x="-27188" y="3641405"/>
                  <a:pt x="32686" y="3467575"/>
                  <a:pt x="0" y="3263504"/>
                </a:cubicBezTo>
                <a:cubicBezTo>
                  <a:pt x="-32686" y="3059433"/>
                  <a:pt x="21982" y="2989908"/>
                  <a:pt x="0" y="2806613"/>
                </a:cubicBezTo>
                <a:cubicBezTo>
                  <a:pt x="-21982" y="2623318"/>
                  <a:pt x="27760" y="2574531"/>
                  <a:pt x="0" y="2393236"/>
                </a:cubicBezTo>
                <a:cubicBezTo>
                  <a:pt x="-27760" y="2211941"/>
                  <a:pt x="50128" y="1935166"/>
                  <a:pt x="0" y="1762292"/>
                </a:cubicBezTo>
                <a:cubicBezTo>
                  <a:pt x="-50128" y="1589418"/>
                  <a:pt x="23166" y="1479185"/>
                  <a:pt x="0" y="1218375"/>
                </a:cubicBezTo>
                <a:cubicBezTo>
                  <a:pt x="-23166" y="957565"/>
                  <a:pt x="14839" y="771996"/>
                  <a:pt x="0" y="630944"/>
                </a:cubicBezTo>
                <a:cubicBezTo>
                  <a:pt x="-14839" y="489892"/>
                  <a:pt x="20691" y="137969"/>
                  <a:pt x="0" y="0"/>
                </a:cubicBezTo>
                <a:close/>
              </a:path>
              <a:path w="5181600" h="4351338" stroke="0" extrusionOk="0">
                <a:moveTo>
                  <a:pt x="0" y="0"/>
                </a:moveTo>
                <a:cubicBezTo>
                  <a:pt x="270979" y="-62559"/>
                  <a:pt x="476675" y="49058"/>
                  <a:pt x="679365" y="0"/>
                </a:cubicBezTo>
                <a:cubicBezTo>
                  <a:pt x="882055" y="-49058"/>
                  <a:pt x="919859" y="9889"/>
                  <a:pt x="1099651" y="0"/>
                </a:cubicBezTo>
                <a:cubicBezTo>
                  <a:pt x="1279443" y="-9889"/>
                  <a:pt x="1499113" y="79055"/>
                  <a:pt x="1779016" y="0"/>
                </a:cubicBezTo>
                <a:cubicBezTo>
                  <a:pt x="2058919" y="-79055"/>
                  <a:pt x="2104091" y="26897"/>
                  <a:pt x="2354749" y="0"/>
                </a:cubicBezTo>
                <a:cubicBezTo>
                  <a:pt x="2605407" y="-26897"/>
                  <a:pt x="2672361" y="43127"/>
                  <a:pt x="2826851" y="0"/>
                </a:cubicBezTo>
                <a:cubicBezTo>
                  <a:pt x="2981341" y="-43127"/>
                  <a:pt x="3223068" y="57013"/>
                  <a:pt x="3454400" y="0"/>
                </a:cubicBezTo>
                <a:cubicBezTo>
                  <a:pt x="3685732" y="-57013"/>
                  <a:pt x="3872842" y="715"/>
                  <a:pt x="3978317" y="0"/>
                </a:cubicBezTo>
                <a:cubicBezTo>
                  <a:pt x="4083792" y="-715"/>
                  <a:pt x="4326103" y="668"/>
                  <a:pt x="4450419" y="0"/>
                </a:cubicBezTo>
                <a:cubicBezTo>
                  <a:pt x="4574735" y="-668"/>
                  <a:pt x="5003886" y="63687"/>
                  <a:pt x="5181600" y="0"/>
                </a:cubicBezTo>
                <a:cubicBezTo>
                  <a:pt x="5209591" y="113191"/>
                  <a:pt x="5175797" y="287732"/>
                  <a:pt x="5181600" y="413377"/>
                </a:cubicBezTo>
                <a:cubicBezTo>
                  <a:pt x="5187403" y="539022"/>
                  <a:pt x="5135223" y="712197"/>
                  <a:pt x="5181600" y="913781"/>
                </a:cubicBezTo>
                <a:cubicBezTo>
                  <a:pt x="5227977" y="1115365"/>
                  <a:pt x="5170971" y="1302514"/>
                  <a:pt x="5181600" y="1414185"/>
                </a:cubicBezTo>
                <a:cubicBezTo>
                  <a:pt x="5192229" y="1525856"/>
                  <a:pt x="5175408" y="1643838"/>
                  <a:pt x="5181600" y="1827562"/>
                </a:cubicBezTo>
                <a:cubicBezTo>
                  <a:pt x="5187792" y="2011286"/>
                  <a:pt x="5157586" y="2225425"/>
                  <a:pt x="5181600" y="2327966"/>
                </a:cubicBezTo>
                <a:cubicBezTo>
                  <a:pt x="5205614" y="2430507"/>
                  <a:pt x="5178456" y="2585345"/>
                  <a:pt x="5181600" y="2784856"/>
                </a:cubicBezTo>
                <a:cubicBezTo>
                  <a:pt x="5184744" y="2984367"/>
                  <a:pt x="5174073" y="3087520"/>
                  <a:pt x="5181600" y="3198233"/>
                </a:cubicBezTo>
                <a:cubicBezTo>
                  <a:pt x="5189127" y="3308946"/>
                  <a:pt x="5142640" y="3571935"/>
                  <a:pt x="5181600" y="3742151"/>
                </a:cubicBezTo>
                <a:cubicBezTo>
                  <a:pt x="5220560" y="3912367"/>
                  <a:pt x="5169467" y="4151729"/>
                  <a:pt x="5181600" y="4351338"/>
                </a:cubicBezTo>
                <a:cubicBezTo>
                  <a:pt x="4971860" y="4360685"/>
                  <a:pt x="4846499" y="4291772"/>
                  <a:pt x="4554051" y="4351338"/>
                </a:cubicBezTo>
                <a:cubicBezTo>
                  <a:pt x="4261603" y="4410904"/>
                  <a:pt x="4260534" y="4342610"/>
                  <a:pt x="4030133" y="4351338"/>
                </a:cubicBezTo>
                <a:cubicBezTo>
                  <a:pt x="3799732" y="4360066"/>
                  <a:pt x="3699924" y="4310797"/>
                  <a:pt x="3506216" y="4351338"/>
                </a:cubicBezTo>
                <a:cubicBezTo>
                  <a:pt x="3312508" y="4391879"/>
                  <a:pt x="3243400" y="4337138"/>
                  <a:pt x="3085931" y="4351338"/>
                </a:cubicBezTo>
                <a:cubicBezTo>
                  <a:pt x="2928462" y="4365538"/>
                  <a:pt x="2655039" y="4296093"/>
                  <a:pt x="2458381" y="4351338"/>
                </a:cubicBezTo>
                <a:cubicBezTo>
                  <a:pt x="2261723" y="4406583"/>
                  <a:pt x="2067876" y="4333039"/>
                  <a:pt x="1830832" y="4351338"/>
                </a:cubicBezTo>
                <a:cubicBezTo>
                  <a:pt x="1593788" y="4369637"/>
                  <a:pt x="1336099" y="4290618"/>
                  <a:pt x="1151467" y="4351338"/>
                </a:cubicBezTo>
                <a:cubicBezTo>
                  <a:pt x="966835" y="4412058"/>
                  <a:pt x="817043" y="4323341"/>
                  <a:pt x="731181" y="4351338"/>
                </a:cubicBezTo>
                <a:cubicBezTo>
                  <a:pt x="645319" y="4379335"/>
                  <a:pt x="311469" y="4267049"/>
                  <a:pt x="0" y="4351338"/>
                </a:cubicBezTo>
                <a:cubicBezTo>
                  <a:pt x="-24658" y="4250776"/>
                  <a:pt x="34101" y="4080385"/>
                  <a:pt x="0" y="3894448"/>
                </a:cubicBezTo>
                <a:cubicBezTo>
                  <a:pt x="-34101" y="3708511"/>
                  <a:pt x="35048" y="3488459"/>
                  <a:pt x="0" y="3263504"/>
                </a:cubicBezTo>
                <a:cubicBezTo>
                  <a:pt x="-35048" y="3038549"/>
                  <a:pt x="22379" y="2946840"/>
                  <a:pt x="0" y="2850126"/>
                </a:cubicBezTo>
                <a:cubicBezTo>
                  <a:pt x="-22379" y="2753412"/>
                  <a:pt x="27940" y="2597665"/>
                  <a:pt x="0" y="2349723"/>
                </a:cubicBezTo>
                <a:cubicBezTo>
                  <a:pt x="-27940" y="2101781"/>
                  <a:pt x="10545" y="2010394"/>
                  <a:pt x="0" y="1805805"/>
                </a:cubicBezTo>
                <a:cubicBezTo>
                  <a:pt x="-10545" y="1601216"/>
                  <a:pt x="65972" y="1353548"/>
                  <a:pt x="0" y="1174861"/>
                </a:cubicBezTo>
                <a:cubicBezTo>
                  <a:pt x="-65972" y="996174"/>
                  <a:pt x="44376" y="700902"/>
                  <a:pt x="0" y="543917"/>
                </a:cubicBezTo>
                <a:cubicBezTo>
                  <a:pt x="-44376" y="386932"/>
                  <a:pt x="53034" y="16337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45718189"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685800" lvl="0" indent="-6858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Story</a:t>
            </a:r>
          </a:p>
          <a:p>
            <a:pPr marL="685800" lvl="0" indent="-6858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Multiple-choice questions</a:t>
            </a:r>
          </a:p>
          <a:p>
            <a:pPr marL="685800" lvl="0" indent="-6858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True / False 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2821C-3526-D84C-5BF5-74C0C70F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593F-C6A5-48D7-8322-BC8526C86B25}" type="slidenum">
              <a:rPr lang="en-AE" smtClean="0"/>
              <a:pPr/>
              <a:t>6</a:t>
            </a:fld>
            <a:endParaRPr lang="en-A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D116E-A183-58C1-89F4-A826A5AE4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25625"/>
            <a:ext cx="50952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0802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story of a successful manager,</a:t>
            </a:r>
            <a:br>
              <a:rPr lang="en-US" dirty="0"/>
            </a:br>
            <a:r>
              <a:rPr lang="en-US" dirty="0"/>
              <a:t> Alex Thompson. 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Read the passage and then answer the questions underneath. </a:t>
            </a:r>
          </a:p>
          <a:p>
            <a:r>
              <a:rPr lang="en-US" sz="3200" dirty="0"/>
              <a:t>Once upon a time in the bustling city of </a:t>
            </a:r>
            <a:r>
              <a:rPr lang="en-US" sz="3200" dirty="0" err="1"/>
              <a:t>Metroburg</a:t>
            </a:r>
            <a:r>
              <a:rPr lang="en-US" sz="3200" dirty="0"/>
              <a:t>, there was a dynamic and visionary manager named Alex Thompson. Alex had risen through the ranks, starting as an entry-level employee in a tech startup and steadily climbing the corporate ladder. Known for a unique combination of strategic acumen </a:t>
            </a:r>
            <a:r>
              <a:rPr lang="ar-SA" sz="3200" dirty="0"/>
              <a:t>فطنة</a:t>
            </a:r>
            <a:r>
              <a:rPr lang="en-US" sz="3200" dirty="0"/>
              <a:t>, empathy</a:t>
            </a:r>
            <a:r>
              <a:rPr lang="ar-SA" sz="3200" dirty="0"/>
              <a:t> تعاطف </a:t>
            </a:r>
            <a:r>
              <a:rPr lang="en-US" sz="3200" dirty="0"/>
              <a:t>, and a knack</a:t>
            </a:r>
            <a:r>
              <a:rPr lang="ar-SA" sz="3200" dirty="0"/>
              <a:t> موهبة </a:t>
            </a:r>
            <a:r>
              <a:rPr lang="en-US" sz="3200" dirty="0"/>
              <a:t> for innovation, Alex had become the driving force behind the company's remarkable success.</a:t>
            </a:r>
          </a:p>
          <a:p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7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8580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story of a successful manager,</a:t>
            </a:r>
            <a:br>
              <a:rPr lang="en-US" dirty="0"/>
            </a:br>
            <a:r>
              <a:rPr lang="en-US" dirty="0"/>
              <a:t> Alex Thompson. 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From the outset of Alex's managerial journey, there was a commitment to fostering a positive and inclusive workplace culture. </a:t>
            </a:r>
          </a:p>
          <a:p>
            <a:r>
              <a:rPr lang="en-US" sz="3200" dirty="0"/>
              <a:t>Team members admired Alex not just for his brilliant business strategies but also for the genuine care and support he provided to everyone. Regular team-building activities and an open-door policy created an atmosphere where creativity flourished</a:t>
            </a:r>
            <a:r>
              <a:rPr lang="ar-SA" sz="3200" dirty="0"/>
              <a:t> ازدهرت </a:t>
            </a:r>
            <a:r>
              <a:rPr lang="en-US" sz="3200" dirty="0"/>
              <a:t>, and employees felt empowered to contribute their best.</a:t>
            </a:r>
            <a:endParaRPr lang="en-AE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8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21737471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0177-B672-2038-0D1B-971C23FE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story of a successful manager,</a:t>
            </a:r>
            <a:br>
              <a:rPr lang="en-US" dirty="0"/>
            </a:br>
            <a:r>
              <a:rPr lang="en-US" dirty="0"/>
              <a:t> Alex Thompson. 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4112-C019-9EF7-3707-C8F2122B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of Alex's defining</a:t>
            </a:r>
            <a:r>
              <a:rPr lang="ar-SA" dirty="0"/>
              <a:t> حاسمة </a:t>
            </a:r>
            <a:r>
              <a:rPr lang="en-US" dirty="0"/>
              <a:t> moments as a manager came during a challenging period when the company faced a technological disruption</a:t>
            </a:r>
            <a:r>
              <a:rPr lang="ar-SA" dirty="0"/>
              <a:t> اضطراب </a:t>
            </a:r>
            <a:r>
              <a:rPr lang="en-US" dirty="0"/>
              <a:t>. Instead of succumbing</a:t>
            </a:r>
            <a:r>
              <a:rPr lang="ar-SA" dirty="0"/>
              <a:t>استسلام </a:t>
            </a:r>
            <a:r>
              <a:rPr lang="en-US" dirty="0"/>
              <a:t> to panic</a:t>
            </a:r>
            <a:r>
              <a:rPr lang="ar-SA" dirty="0"/>
              <a:t>ذعر </a:t>
            </a:r>
            <a:r>
              <a:rPr lang="en-US" dirty="0"/>
              <a:t>, Alex led the team through a comprehensive analysis of the situation. </a:t>
            </a:r>
            <a:endParaRPr lang="ar-SA" dirty="0"/>
          </a:p>
          <a:p>
            <a:r>
              <a:rPr lang="en-US" dirty="0"/>
              <a:t>Together, they developed a strategic plan that not only addressed the immediate challenges but also positioned the company as an industry leader in the long term. This visionary step showcased</a:t>
            </a:r>
            <a:r>
              <a:rPr lang="ar-SA" dirty="0"/>
              <a:t>اظهرت </a:t>
            </a:r>
            <a:r>
              <a:rPr lang="en-US" dirty="0"/>
              <a:t> Alex's ability to navigate</a:t>
            </a:r>
            <a:r>
              <a:rPr lang="ar-SA" dirty="0"/>
              <a:t>تغلب </a:t>
            </a:r>
            <a:r>
              <a:rPr lang="en-US" dirty="0"/>
              <a:t> uncertainty with resilience</a:t>
            </a:r>
            <a:r>
              <a:rPr lang="ar-SA" dirty="0"/>
              <a:t> مرونة </a:t>
            </a:r>
            <a:r>
              <a:rPr lang="en-US" dirty="0"/>
              <a:t> and foresight</a:t>
            </a:r>
            <a:r>
              <a:rPr lang="ar-SA" dirty="0"/>
              <a:t>بصيرة </a:t>
            </a:r>
            <a:r>
              <a:rPr lang="en-US" dirty="0"/>
              <a:t>.</a:t>
            </a:r>
            <a:endParaRPr lang="en-A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E3F5-36A7-371B-C31B-6CD09051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10A5-D6BE-49F1-B6B0-3994C46CDFDC}" type="slidenum">
              <a:rPr lang="en-AE" smtClean="0"/>
              <a:pPr/>
              <a:t>9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82262581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1693</Words>
  <Application>Microsoft Office PowerPoint</Application>
  <PresentationFormat>Widescreen</PresentationFormat>
  <Paragraphs>239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Tahoma,Bold</vt:lpstr>
      <vt:lpstr>Times New Roman</vt:lpstr>
      <vt:lpstr>Office Theme</vt:lpstr>
      <vt:lpstr>1_Office Theme</vt:lpstr>
      <vt:lpstr>Managerial Readings</vt:lpstr>
      <vt:lpstr>Content</vt:lpstr>
      <vt:lpstr>MODE OF ASSESSMENTS</vt:lpstr>
      <vt:lpstr>Semester and Final Exams</vt:lpstr>
      <vt:lpstr>How to write your assignment in Managerial Reading?</vt:lpstr>
      <vt:lpstr>Chapter 2. Successful Manager</vt:lpstr>
      <vt:lpstr>A story of a successful manager,  Alex Thompson. </vt:lpstr>
      <vt:lpstr>A story of a successful manager,  Alex Thompson. </vt:lpstr>
      <vt:lpstr>A story of a successful manager,  Alex Thompson. </vt:lpstr>
      <vt:lpstr>A story of a successful manager,  Alex Thompson. </vt:lpstr>
      <vt:lpstr>A story of a successful manager,  Alex Thompson. </vt:lpstr>
      <vt:lpstr>A story of a successful manager,  Alex Thompson. </vt:lpstr>
      <vt:lpstr>A story of a successful manager,  Alex Thompson. 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Choose the best correct alternative from each of the following multiple-choice questions and put a circle at the right answer.</vt:lpstr>
      <vt:lpstr>Mark the following statements as true or false.</vt:lpstr>
      <vt:lpstr>Mark the following statements as true or false.</vt:lpstr>
      <vt:lpstr>Mark the following statements as true or false.</vt:lpstr>
      <vt:lpstr>Mark the following statements as true or false.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تكنولوجيا المعلومات الادارية</dc:title>
  <dc:creator>Salem Al-Jundi</dc:creator>
  <cp:lastModifiedBy>Salem Al-Jundi</cp:lastModifiedBy>
  <cp:revision>112</cp:revision>
  <dcterms:created xsi:type="dcterms:W3CDTF">2023-10-15T14:15:01Z</dcterms:created>
  <dcterms:modified xsi:type="dcterms:W3CDTF">2024-01-28T16:11:53Z</dcterms:modified>
</cp:coreProperties>
</file>