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8" r:id="rId4"/>
    <p:sldId id="266" r:id="rId5"/>
    <p:sldId id="275" r:id="rId6"/>
    <p:sldId id="265" r:id="rId7"/>
    <p:sldId id="264" r:id="rId8"/>
    <p:sldId id="270" r:id="rId9"/>
    <p:sldId id="268" r:id="rId10"/>
    <p:sldId id="272" r:id="rId11"/>
    <p:sldId id="259" r:id="rId12"/>
    <p:sldId id="260" r:id="rId13"/>
    <p:sldId id="261" r:id="rId14"/>
    <p:sldId id="277" r:id="rId15"/>
    <p:sldId id="276" r:id="rId16"/>
    <p:sldId id="269" r:id="rId17"/>
    <p:sldId id="278" r:id="rId18"/>
    <p:sldId id="271" r:id="rId19"/>
    <p:sldId id="274" r:id="rId20"/>
    <p:sldId id="273" r:id="rId21"/>
    <p:sldId id="267" r:id="rId22"/>
    <p:sldId id="263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660"/>
  </p:normalViewPr>
  <p:slideViewPr>
    <p:cSldViewPr>
      <p:cViewPr varScale="1">
        <p:scale>
          <a:sx n="70" d="100"/>
          <a:sy n="70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7CB9FD-40B5-434D-A438-8C573EE9E1FD}" type="datetimeFigureOut">
              <a:rPr lang="en-US" smtClean="0"/>
              <a:t>03-Apr-20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ar-SA"/>
              <a:t>د. خلود القيسي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9B7A60-82CE-4496-B499-584BB077C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11631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3B5B30-3DF6-42E1-AA6E-038052F4E062}" type="datetimeFigureOut">
              <a:rPr lang="en-US" smtClean="0"/>
              <a:t>03-Apr-20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ar-SA"/>
              <a:t>د. خلود القيسي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66FED9-EECB-43FA-9761-2655C8D22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67117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6FED9-EECB-43FA-9761-2655C8D2226E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د. خلود القيسي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55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AE" dirty="0"/>
              <a:t>الاستراتيجية التسويقية: خطة يتم تصميمها وتفصل بالتحديد طريقة الدخول الى السوق الجديد وطريقة جذب عملاء جدد .</a:t>
            </a:r>
          </a:p>
          <a:p>
            <a:r>
              <a:rPr lang="ar-AE" dirty="0"/>
              <a:t>تقوم على اساسين هما : تحديد السوق +تحقيق الرغبات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ar-SA"/>
              <a:t>د. خلود القيسي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66FED9-EECB-43FA-9761-2655C8D2226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7118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AE" dirty="0"/>
              <a:t>مزيا توحيد السوق: </a:t>
            </a:r>
          </a:p>
          <a:p>
            <a:r>
              <a:rPr lang="ar-AE" dirty="0"/>
              <a:t>1- ارتفاع حجم انتاج الشركة </a:t>
            </a:r>
          </a:p>
          <a:p>
            <a:r>
              <a:rPr lang="ar-AE" dirty="0"/>
              <a:t>2-شراء مساحات اعلانيه متوسطه الحجم مثل الصحف والمجلات والتلفاز </a:t>
            </a:r>
          </a:p>
          <a:p>
            <a:r>
              <a:rPr lang="ar-AE" dirty="0"/>
              <a:t>3- مثل اتاحه البيع الاكتروني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ar-SA"/>
              <a:t>د. خلود القيسي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66FED9-EECB-43FA-9761-2655C8D2226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7103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AE" dirty="0"/>
              <a:t>استراتيجية التقسيم المتنوع (المتمايز ): نفس السلعه لكن وأشكال وخصائص مختلفة : مثل شركه بيبسي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ar-SA"/>
              <a:t>د. خلود القيسي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66FED9-EECB-43FA-9761-2655C8D2226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2198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AE" dirty="0"/>
              <a:t>السوق المستهدف :سوق حسب احتياجات المستهلك : مثل شركة تويوتا حيث تنتج أنواع مختلفه من السيارات وتستخدم مزيج تسويقي خاص لكل شريحة .</a:t>
            </a:r>
          </a:p>
          <a:p>
            <a:r>
              <a:rPr lang="ar-AE" dirty="0"/>
              <a:t>المنتج : الجودة +المواصفات+التنويع +العلامه التجارية+العبوه+الخدمه</a:t>
            </a:r>
          </a:p>
          <a:p>
            <a:r>
              <a:rPr lang="ar-AE" dirty="0"/>
              <a:t>التوزيع:الموقع+التخزين+النقل+المخاطر</a:t>
            </a:r>
          </a:p>
          <a:p>
            <a:r>
              <a:rPr lang="ar-AE" dirty="0"/>
              <a:t>السعر:الخصومات +سياسه التسعير </a:t>
            </a:r>
          </a:p>
          <a:p>
            <a:r>
              <a:rPr lang="ar-AE" dirty="0"/>
              <a:t>الترويج:الاعلان +البيع الشخصي +تنظيم العرض +النشر +العلاقات العامة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ar-SA"/>
              <a:t>د. خلود القيسي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66FED9-EECB-43FA-9761-2655C8D2226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0583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AE" dirty="0"/>
              <a:t>العمل على قطاعين أو أكثر من قطاع والقيام بتصميم منتج وبرامج خاصه بكل قطاع من القطاعات التسويق ويترتب عليها زياده التكاليف </a:t>
            </a:r>
          </a:p>
          <a:p>
            <a:r>
              <a:rPr lang="ar-AE" dirty="0"/>
              <a:t>وتكون  ارتفاع التكاليف على : 1- تكاليف تعديل الممنتج </a:t>
            </a:r>
            <a:br>
              <a:rPr lang="ar-AE" dirty="0"/>
            </a:br>
            <a:r>
              <a:rPr lang="ar-AE" dirty="0"/>
              <a:t>2-تكلفه الانتاج </a:t>
            </a:r>
          </a:p>
          <a:p>
            <a:r>
              <a:rPr lang="ar-AE" dirty="0"/>
              <a:t>3-التكاليف الادارية</a:t>
            </a:r>
          </a:p>
          <a:p>
            <a:r>
              <a:rPr lang="ar-AE" dirty="0"/>
              <a:t>4-تكاليف التخزين </a:t>
            </a:r>
          </a:p>
          <a:p>
            <a:r>
              <a:rPr lang="ar-AE" dirty="0"/>
              <a:t>5- تكاليف الترويج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ar-SA"/>
              <a:t>د. خلود القيسي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66FED9-EECB-43FA-9761-2655C8D2226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516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AE" dirty="0"/>
              <a:t>1- مبنية على حاجات قابلة للقياس </a:t>
            </a:r>
          </a:p>
          <a:p>
            <a:r>
              <a:rPr lang="ar-AE" dirty="0"/>
              <a:t>2- أن تكون الشريحه كبيرة نسبيا </a:t>
            </a:r>
          </a:p>
          <a:p>
            <a:r>
              <a:rPr lang="ar-AE" dirty="0"/>
              <a:t>3- امكانية الوصل الى الشريحه المستهدفه عن طريق الانشطة التسويقيه </a:t>
            </a:r>
          </a:p>
          <a:p>
            <a:r>
              <a:rPr lang="ar-AE" dirty="0"/>
              <a:t>4-ان تكون هناك فروق جوهرية بين الشرائح المختلفة </a:t>
            </a:r>
          </a:p>
          <a:p>
            <a:r>
              <a:rPr lang="ar-AE" dirty="0"/>
              <a:t>5- ان تكون الشريحه المستهدفه مربحه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ar-SA"/>
              <a:t>د. خلود القيسي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66FED9-EECB-43FA-9761-2655C8D2226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9573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AE" dirty="0"/>
              <a:t>مواد امكانيات المنظمة: عندما تكون المنظمة محدودة لدرجة أنها لا تكفي لتغطية السوق فانه من الافضل اختيار استراتيجيه السوق المركز </a:t>
            </a:r>
          </a:p>
          <a:p>
            <a:r>
              <a:rPr lang="ar-AE" dirty="0"/>
              <a:t>درجه التجانس المنتج: من ناحيه السعر والمنتج المتنوع مثل الالات التصوير +السيارات </a:t>
            </a:r>
          </a:p>
          <a:p>
            <a:r>
              <a:rPr lang="ar-AE" dirty="0"/>
              <a:t>تجانس السوق : اذا كان لدى المستهلكين نفس الاذواق حيث انهم يشترون نفس الكميات كل فتره </a:t>
            </a:r>
          </a:p>
          <a:p>
            <a:r>
              <a:rPr lang="ar-AE" dirty="0"/>
              <a:t>المنافسه السوقيه : مثل شركة عصائر وشركة اخرى تنافسها عندما تفكر الشركتين بانتاج مشروب خاص بالحمية من أجل التميزعن الشركة الاخرى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ar-SA"/>
              <a:t>د. خلود القيسي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66FED9-EECB-43FA-9761-2655C8D2226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75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400"/>
            </a:lvl1pPr>
          </a:lstStyle>
          <a:p>
            <a:fld id="{6A9D2195-CD0C-4A25-95F2-C8E1141FAC48}" type="datetime2">
              <a:rPr lang="en-US" smtClean="0"/>
              <a:t>Friday, 3 April, 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50000"/>
            </a:avLst>
          </a:prstGeom>
        </p:spPr>
        <p:txBody>
          <a:bodyPr/>
          <a:lstStyle/>
          <a:p>
            <a:fld id="{7BF5A037-054E-47F7-92BB-02F1785A351D}" type="slidenum">
              <a:rPr lang="en-US" smtClean="0"/>
              <a:pPr/>
              <a:t>‹#›</a:t>
            </a:fld>
            <a:r>
              <a:rPr lang="en-US" dirty="0" smtClean="0"/>
              <a:t> of 38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7F5A-4A6E-4CDA-8CDE-7D73FE4D46CA}" type="datetime2">
              <a:rPr lang="en-US" smtClean="0"/>
              <a:t>Friday, 3 April,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1788" y="5257800"/>
            <a:ext cx="548640" cy="114300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7BF5A037-054E-47F7-92BB-02F1785A35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73BAB-CAE1-40F3-A3DF-6E310FDB5703}" type="datetime2">
              <a:rPr lang="en-US" smtClean="0"/>
              <a:t>Friday, 3 April,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1788" y="5257800"/>
            <a:ext cx="548640" cy="114300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7BF5A037-054E-47F7-92BB-02F1785A35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37DC0-8EAB-4B05-85E1-DD6B7BE7A7B0}" type="datetime2">
              <a:rPr lang="en-US" smtClean="0"/>
              <a:t>Friday, 3 April,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1788" y="5257800"/>
            <a:ext cx="548640" cy="114300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7BF5A037-054E-47F7-92BB-02F1785A35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17B6-85D9-4D84-9FE0-2F2E44528702}" type="datetime2">
              <a:rPr lang="en-US" smtClean="0"/>
              <a:t>Friday, 3 April,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1788" y="5257800"/>
            <a:ext cx="548640" cy="114300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7BF5A037-054E-47F7-92BB-02F1785A35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5CDA2-2EC0-4396-A71A-C5F241D6A2AD}" type="datetime2">
              <a:rPr lang="en-US" smtClean="0"/>
              <a:t>Friday, 3 April,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31788" y="5257800"/>
            <a:ext cx="548640" cy="114300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7BF5A037-054E-47F7-92BB-02F1785A35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C0645-1BFD-4164-B129-F976FB522979}" type="datetime2">
              <a:rPr lang="en-US" smtClean="0"/>
              <a:t>Friday, 3 April,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531788" y="5257800"/>
            <a:ext cx="548640" cy="114300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7BF5A037-054E-47F7-92BB-02F1785A35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E888D-FCBA-4E7F-9FAD-C702F78841D2}" type="datetime2">
              <a:rPr lang="en-US" smtClean="0"/>
              <a:t>Friday, 3 April,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1788" y="5257800"/>
            <a:ext cx="548640" cy="114300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7BF5A037-054E-47F7-92BB-02F1785A35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4387-FCA0-4F15-933C-74BC795AF906}" type="datetime2">
              <a:rPr lang="en-US" smtClean="0"/>
              <a:t>Friday, 3 April,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1788" y="5257800"/>
            <a:ext cx="548640" cy="114300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7BF5A037-054E-47F7-92BB-02F1785A35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7EEC9-8645-4CC1-BF19-AD3691A54757}" type="datetime2">
              <a:rPr lang="en-US" smtClean="0"/>
              <a:t>Friday, 3 April,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31788" y="5257800"/>
            <a:ext cx="548640" cy="114300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7BF5A037-054E-47F7-92BB-02F1785A351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6343-1F11-4FCE-9C2A-3EEABB65A0CE}" type="datetime2">
              <a:rPr lang="en-US" smtClean="0"/>
              <a:t>Friday, 3 April, 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531788" y="5257800"/>
            <a:ext cx="548640" cy="114300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7BF5A037-054E-47F7-92BB-02F1785A351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322751" y="1874520"/>
            <a:ext cx="28955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bg2"/>
                </a:solidFill>
              </a:defRPr>
            </a:lvl1pPr>
          </a:lstStyle>
          <a:p>
            <a:fld id="{2885D57E-C9BF-40DF-A606-50D71FE260E8}" type="datetime2">
              <a:rPr lang="en-US" smtClean="0"/>
              <a:t>Friday, 3 April, 2020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8458200" y="4495800"/>
            <a:ext cx="6858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CC96C646-0241-45E6-8913-DB9EC5E961B8}" type="slidenum">
              <a:rPr lang="en-US" sz="2400" smtClean="0"/>
              <a:t>‹#›</a:t>
            </a:fld>
            <a:endParaRPr lang="en-US" sz="2400" dirty="0" smtClean="0"/>
          </a:p>
          <a:p>
            <a:pPr algn="ctr"/>
            <a:r>
              <a:rPr lang="en-US" sz="2400" dirty="0" smtClean="0"/>
              <a:t>of </a:t>
            </a:r>
          </a:p>
          <a:p>
            <a:pPr algn="ctr"/>
            <a:r>
              <a:rPr lang="en-US" sz="2400" dirty="0" smtClean="0"/>
              <a:t>23</a:t>
            </a:r>
            <a:endParaRPr lang="en-US" sz="2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0"/>
            <a:ext cx="7543800" cy="3355975"/>
          </a:xfrm>
        </p:spPr>
        <p:txBody>
          <a:bodyPr/>
          <a:lstStyle/>
          <a:p>
            <a:pPr algn="ctr" rtl="1"/>
            <a:r>
              <a:rPr lang="ar-SA" dirty="0">
                <a:solidFill>
                  <a:srgbClr val="C00000"/>
                </a:solidFill>
              </a:rPr>
              <a:t>تجزئة/ تقسيم السوق </a:t>
            </a:r>
            <a:br>
              <a:rPr lang="ar-SA" dirty="0">
                <a:solidFill>
                  <a:srgbClr val="C00000"/>
                </a:solidFill>
              </a:rPr>
            </a:br>
            <a:r>
              <a:rPr lang="en-US" dirty="0">
                <a:solidFill>
                  <a:srgbClr val="C00000"/>
                </a:solidFill>
              </a:rPr>
              <a:t>Market segmentation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990600"/>
            <a:ext cx="70866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11500" dirty="0"/>
              <a:t>الفصل الرابع</a:t>
            </a:r>
            <a:endParaRPr lang="en-US" sz="115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16200000">
            <a:off x="7398951" y="1798320"/>
            <a:ext cx="2743199" cy="365760"/>
          </a:xfrm>
        </p:spPr>
        <p:txBody>
          <a:bodyPr/>
          <a:lstStyle/>
          <a:p>
            <a:fld id="{BC21683F-71C1-40FC-B96B-262A12F5BAC5}" type="datetime2">
              <a:rPr lang="en-US" sz="1800" smtClean="0"/>
              <a:t>Friday, 3 April, 2020</a:t>
            </a:fld>
            <a:endParaRPr lang="en-US" sz="1800" dirty="0"/>
          </a:p>
        </p:txBody>
      </p:sp>
      <p:sp>
        <p:nvSpPr>
          <p:cNvPr id="6" name="Rectangle 5"/>
          <p:cNvSpPr/>
          <p:nvPr/>
        </p:nvSpPr>
        <p:spPr>
          <a:xfrm>
            <a:off x="8458200" y="4953000"/>
            <a:ext cx="685800" cy="14509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437C2135-EFAB-447E-9E42-9A3786E5C991}" type="slidenum">
              <a:rPr lang="en-US" sz="2000" smtClean="0"/>
              <a:t>1</a:t>
            </a:fld>
            <a:r>
              <a:rPr lang="en-US" sz="2000" dirty="0" smtClean="0"/>
              <a:t> </a:t>
            </a:r>
          </a:p>
          <a:p>
            <a:pPr algn="ctr"/>
            <a:r>
              <a:rPr lang="en-US" sz="2000" dirty="0" smtClean="0"/>
              <a:t>of </a:t>
            </a:r>
          </a:p>
          <a:p>
            <a:pPr algn="ctr"/>
            <a:r>
              <a:rPr lang="en-US" sz="2000" dirty="0" smtClean="0"/>
              <a:t>22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178072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ctr"/>
            <a:r>
              <a:rPr lang="ar-AE" sz="6600" b="1" dirty="0">
                <a:solidFill>
                  <a:srgbClr val="C00000"/>
                </a:solidFill>
              </a:rPr>
              <a:t>أسئلة للمناقشة</a:t>
            </a:r>
            <a:endParaRPr lang="en-US" sz="6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96200" cy="5029200"/>
          </a:xfrm>
          <a:blipFill>
            <a:blip r:embed="rId3"/>
            <a:tile tx="0" ty="0" sx="100000" sy="100000" flip="none" algn="tl"/>
          </a:blipFill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AE" sz="4600" dirty="0"/>
              <a:t>يطبق مسؤولو التسويق نوعين من الاستراتيجيات عند تعاملهم مع الاسواق المستهدفة. قارن بين استراتيجية السوق الكلي (غير المتمايز) و استراتيجية تجزئة السوق ( استراتيجية التجزئة المركزة و استراتيجية التقسيم المتمايز).</a:t>
            </a:r>
            <a:endParaRPr lang="en-US" sz="4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5FA44-5D32-46F0-A964-2137A31FA534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9282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 invX="1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>
                <a:solidFill>
                  <a:srgbClr val="C00000"/>
                </a:solidFill>
              </a:rPr>
              <a:t>الاستراتيجية التسويقية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36538" indent="-122238" algn="r" rtl="1"/>
            <a:r>
              <a:rPr lang="ar-SA" sz="2400" dirty="0"/>
              <a:t>هي خطة طويلة المدى لاستخدام الموارد التنظيمية في تحقيق الأهداف التسويقية للمنظم</a:t>
            </a:r>
            <a:r>
              <a:rPr lang="ar-AE" sz="2400" dirty="0"/>
              <a:t>ة</a:t>
            </a:r>
            <a:r>
              <a:rPr lang="ar-SA" sz="2400" dirty="0"/>
              <a:t>  و يشمل تحديد:</a:t>
            </a:r>
          </a:p>
          <a:p>
            <a:pPr marL="633413" indent="-519113" algn="r" rtl="1">
              <a:buFont typeface="Wingdings" pitchFamily="2" charset="2"/>
              <a:buChar char="Ø"/>
            </a:pPr>
            <a:r>
              <a:rPr lang="ar-SA" sz="2400" dirty="0"/>
              <a:t>تحديد السوق أو الاسواق المستهدفة : تلك الاسواق التي تستطيع من خلالها أن تحقق رغباتها و أهدافها (  تستخدم مجموعه من الاسس لتجزئة و تقسيم الاسواق)</a:t>
            </a:r>
          </a:p>
          <a:p>
            <a:pPr marL="633413" indent="-519113" algn="r" rtl="1">
              <a:buFont typeface="Wingdings" pitchFamily="2" charset="2"/>
              <a:buChar char="Ø"/>
            </a:pPr>
            <a:r>
              <a:rPr lang="ar-SA" sz="2400" dirty="0"/>
              <a:t>تصميم المزيج التسويقي الملائم لخدمة الأسواق المستهدفة</a:t>
            </a:r>
            <a:r>
              <a:rPr lang="ar-AE" sz="2400" dirty="0"/>
              <a:t> </a:t>
            </a:r>
            <a:r>
              <a:rPr lang="en-US" sz="2400" dirty="0"/>
              <a:t> (</a:t>
            </a:r>
            <a:r>
              <a:rPr lang="en-US" sz="2400" b="1" dirty="0"/>
              <a:t>4Ps</a:t>
            </a:r>
            <a:r>
              <a:rPr lang="en-US" sz="2400" dirty="0"/>
              <a:t>)</a:t>
            </a:r>
          </a:p>
          <a:p>
            <a:pPr marL="114300" indent="0" algn="r" rtl="1">
              <a:buNone/>
            </a:pPr>
            <a:endParaRPr lang="en-US" sz="2400" dirty="0"/>
          </a:p>
          <a:p>
            <a:pPr marL="280988" indent="-166688" algn="r" rtl="1"/>
            <a:r>
              <a:rPr lang="ar-SA" sz="2400" b="1" dirty="0">
                <a:solidFill>
                  <a:srgbClr val="002060"/>
                </a:solidFill>
              </a:rPr>
              <a:t>الاستراتيجيات المستخدمة في التعامل مع الاسواق المستهدفة</a:t>
            </a:r>
            <a:r>
              <a:rPr lang="ar-SA" sz="2400" dirty="0"/>
              <a:t>:</a:t>
            </a:r>
          </a:p>
          <a:p>
            <a:pPr marL="339725" indent="-225425" algn="r" rtl="1">
              <a:buFont typeface="Wingdings" pitchFamily="2" charset="2"/>
              <a:buChar char="Ø"/>
            </a:pPr>
            <a:r>
              <a:rPr lang="ar-SA" sz="2400" dirty="0"/>
              <a:t>استراتيجية السوق الكلي/ غير المتمايز/ توحيد السوق</a:t>
            </a:r>
          </a:p>
          <a:p>
            <a:pPr marL="339725" indent="-225425" algn="r" rtl="1">
              <a:buFont typeface="Wingdings" pitchFamily="2" charset="2"/>
              <a:buChar char="Ø"/>
            </a:pPr>
            <a:r>
              <a:rPr lang="ar-SA" sz="2400" dirty="0"/>
              <a:t>استراتيجية تجزئة السوق: ومنها التجزئة المتمايزة / و التجزئة المركزة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4EF00-5396-4A4B-AD22-D73049EB822F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7512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sz="4000" dirty="0">
                <a:solidFill>
                  <a:srgbClr val="C00000"/>
                </a:solidFill>
              </a:rPr>
              <a:t>استراتيجية السوق الكلي/غير المتمايز/توحيد </a:t>
            </a:r>
            <a:r>
              <a:rPr lang="ar-SA" sz="3600" dirty="0">
                <a:solidFill>
                  <a:srgbClr val="C00000"/>
                </a:solidFill>
              </a:rPr>
              <a:t>السوق</a:t>
            </a:r>
            <a:r>
              <a:rPr lang="ar-SA" sz="4000" dirty="0">
                <a:solidFill>
                  <a:srgbClr val="C00000"/>
                </a:solidFill>
              </a:rPr>
              <a:t> 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620000" cy="5105400"/>
          </a:xfrm>
        </p:spPr>
        <p:txBody>
          <a:bodyPr>
            <a:noAutofit/>
          </a:bodyPr>
          <a:lstStyle/>
          <a:p>
            <a:pPr algn="r" rtl="1"/>
            <a:r>
              <a:rPr lang="ar-SA" sz="2800" dirty="0"/>
              <a:t>ينظر للسوق عل</a:t>
            </a:r>
            <a:r>
              <a:rPr lang="ar-AE" sz="2800" dirty="0"/>
              <a:t>ى</a:t>
            </a:r>
            <a:r>
              <a:rPr lang="ar-SA" sz="2800" dirty="0"/>
              <a:t> انه وحدة واحدة و بالتالى يتم خدمته بمزيج تسويقي واحد وفقا للتشابه بين الافراد في الحاجات و الرغبات . ( قد تنجح فيما يتعلق بالسلع الغذانية: السكر و الملح .... الخ)</a:t>
            </a:r>
            <a:r>
              <a:rPr lang="ar-AE" sz="2800" dirty="0"/>
              <a:t>،</a:t>
            </a:r>
            <a:r>
              <a:rPr lang="ar-SA" sz="2800" dirty="0"/>
              <a:t> و لنجاحها لابد من توفر شرطين:</a:t>
            </a:r>
          </a:p>
          <a:p>
            <a:pPr marL="628650" indent="-514350" algn="r" rtl="1">
              <a:buFont typeface="+mj-lt"/>
              <a:buAutoNum type="romanUcPeriod"/>
            </a:pPr>
            <a:r>
              <a:rPr lang="ar-SA" sz="2400" dirty="0">
                <a:solidFill>
                  <a:srgbClr val="C00000"/>
                </a:solidFill>
              </a:rPr>
              <a:t>ان تكون حاجات و رغبات العدد الاكبر من المستهلكين متشابه</a:t>
            </a:r>
            <a:r>
              <a:rPr lang="ar-AE" sz="2400" dirty="0">
                <a:solidFill>
                  <a:srgbClr val="C00000"/>
                </a:solidFill>
              </a:rPr>
              <a:t>ة</a:t>
            </a:r>
            <a:endParaRPr lang="ar-SA" sz="2400" dirty="0">
              <a:solidFill>
                <a:srgbClr val="C00000"/>
              </a:solidFill>
            </a:endParaRPr>
          </a:p>
          <a:p>
            <a:pPr marL="628650" indent="-514350" algn="r" rtl="1">
              <a:buFont typeface="+mj-lt"/>
              <a:buAutoNum type="romanUcPeriod"/>
            </a:pPr>
            <a:r>
              <a:rPr lang="ar-SA" sz="2400" dirty="0">
                <a:solidFill>
                  <a:srgbClr val="C00000"/>
                </a:solidFill>
              </a:rPr>
              <a:t>أن تكون المنظمه قادرة عل</a:t>
            </a:r>
            <a:r>
              <a:rPr lang="ar-AE" sz="2400" dirty="0">
                <a:solidFill>
                  <a:srgbClr val="C00000"/>
                </a:solidFill>
              </a:rPr>
              <a:t>ى</a:t>
            </a:r>
            <a:r>
              <a:rPr lang="ar-SA" sz="2400" dirty="0">
                <a:solidFill>
                  <a:srgbClr val="C00000"/>
                </a:solidFill>
              </a:rPr>
              <a:t> اشباع حاجاتهم بمزيج واحد و الاستمرار في تقديمه </a:t>
            </a:r>
          </a:p>
          <a:p>
            <a:pPr algn="r" rtl="1"/>
            <a:r>
              <a:rPr lang="ar-SA" sz="2800" dirty="0"/>
              <a:t>مزايا استراتيجية  توحيد السوق:</a:t>
            </a:r>
          </a:p>
          <a:p>
            <a:pPr marL="1150938" indent="-295275" algn="r" rtl="1">
              <a:buFont typeface="+mj-lt"/>
              <a:buAutoNum type="arabicPeriod"/>
            </a:pPr>
            <a:r>
              <a:rPr lang="ar-SA" sz="2800" dirty="0"/>
              <a:t>الوفورات الاقتصادية ( اقتصاديات الحجم الكبير)</a:t>
            </a:r>
          </a:p>
          <a:p>
            <a:pPr marL="1150938" indent="-295275" algn="r" rtl="1">
              <a:buFont typeface="+mj-lt"/>
              <a:buAutoNum type="arabicPeriod"/>
            </a:pPr>
            <a:r>
              <a:rPr lang="ar-SA" sz="2800" dirty="0"/>
              <a:t>تخفيض التكالىف التسويقية </a:t>
            </a:r>
          </a:p>
          <a:p>
            <a:pPr marL="1150938" indent="-295275" algn="r" rtl="1">
              <a:buFont typeface="+mj-lt"/>
              <a:buAutoNum type="arabicPeriod"/>
            </a:pPr>
            <a:r>
              <a:rPr lang="ar-SA" sz="2800" dirty="0"/>
              <a:t>تحقيق مبيعات كبيرة </a:t>
            </a:r>
            <a:endParaRPr lang="en-US" sz="2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751-A79C-4A8C-ADE4-9837E45D29EC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929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sz="5400" dirty="0">
                <a:solidFill>
                  <a:srgbClr val="C00000"/>
                </a:solidFill>
              </a:rPr>
              <a:t>استراتيجية تجزئة /تقسيم السوق</a:t>
            </a: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7620000" cy="4800600"/>
          </a:xfrm>
        </p:spPr>
        <p:txBody>
          <a:bodyPr>
            <a:normAutofit lnSpcReduction="10000"/>
          </a:bodyPr>
          <a:lstStyle/>
          <a:p>
            <a:pPr algn="r" rtl="1"/>
            <a:r>
              <a:rPr lang="ar-SA" dirty="0"/>
              <a:t>يمكن تحديد نوعين من هذه الاستراتيجيات :</a:t>
            </a:r>
            <a:endParaRPr lang="ar-AE" dirty="0"/>
          </a:p>
          <a:p>
            <a:pPr algn="r" rtl="1"/>
            <a:endParaRPr lang="ar-SA" dirty="0"/>
          </a:p>
          <a:p>
            <a:pPr algn="r" rtl="1">
              <a:buFont typeface="Wingdings" pitchFamily="2" charset="2"/>
              <a:buChar char="Ø"/>
            </a:pPr>
            <a:r>
              <a:rPr lang="ar-SA" dirty="0"/>
              <a:t> </a:t>
            </a:r>
            <a:r>
              <a:rPr lang="ar-SA" dirty="0">
                <a:solidFill>
                  <a:srgbClr val="002060"/>
                </a:solidFill>
              </a:rPr>
              <a:t>استراتيجية</a:t>
            </a:r>
            <a:r>
              <a:rPr lang="ar-AE" dirty="0">
                <a:solidFill>
                  <a:srgbClr val="002060"/>
                </a:solidFill>
              </a:rPr>
              <a:t> </a:t>
            </a:r>
            <a:r>
              <a:rPr lang="ar-SA" dirty="0">
                <a:solidFill>
                  <a:srgbClr val="002060"/>
                </a:solidFill>
              </a:rPr>
              <a:t>التجزئة المركزة </a:t>
            </a:r>
            <a:r>
              <a:rPr lang="ar-SA" dirty="0"/>
              <a:t>: </a:t>
            </a:r>
          </a:p>
          <a:p>
            <a:pPr marL="114300" indent="0" algn="r" rtl="1">
              <a:buNone/>
            </a:pPr>
            <a:r>
              <a:rPr lang="ar-SA" dirty="0"/>
              <a:t>و تقوم حول التركيز عل</a:t>
            </a:r>
            <a:r>
              <a:rPr lang="ar-AE" dirty="0"/>
              <a:t>ى</a:t>
            </a:r>
            <a:r>
              <a:rPr lang="ar-SA" dirty="0"/>
              <a:t> مزيج تسويقي واحد موجه ال</a:t>
            </a:r>
            <a:r>
              <a:rPr lang="ar-AE" dirty="0"/>
              <a:t>ى</a:t>
            </a:r>
            <a:r>
              <a:rPr lang="ar-SA" dirty="0"/>
              <a:t> قطاع سوقي واحد مستهدف فقط. و تصلح هذه الاستراتيجية للمنظمات محدودة الموارد. ألا انها مصحوبة بالمخاطر.</a:t>
            </a:r>
            <a:endParaRPr lang="ar-AE" dirty="0"/>
          </a:p>
          <a:p>
            <a:pPr marL="114300" indent="0" algn="r" rtl="1">
              <a:buNone/>
            </a:pPr>
            <a:endParaRPr lang="ar-SA" dirty="0"/>
          </a:p>
          <a:p>
            <a:pPr algn="r" rtl="1">
              <a:buFont typeface="Wingdings" pitchFamily="2" charset="2"/>
              <a:buChar char="Ø"/>
            </a:pPr>
            <a:r>
              <a:rPr lang="ar-SA" dirty="0"/>
              <a:t> </a:t>
            </a:r>
            <a:r>
              <a:rPr lang="ar-SA" dirty="0">
                <a:solidFill>
                  <a:srgbClr val="002060"/>
                </a:solidFill>
              </a:rPr>
              <a:t>استراتيجية التقسيم المتنوع (المتمايز) </a:t>
            </a:r>
            <a:r>
              <a:rPr lang="ar-SA" dirty="0"/>
              <a:t>: </a:t>
            </a:r>
          </a:p>
          <a:p>
            <a:pPr marL="114300" indent="0" algn="r" rtl="1">
              <a:buNone/>
            </a:pPr>
            <a:r>
              <a:rPr lang="ar-SA" dirty="0"/>
              <a:t>في ظل هذه الاستراتيجية تقوم المنظمة بتقديم منتجات منفصلة لمجموعة قطاعات السوق المتاحة بعد تقسيمه. اي انها تقوم بخدمة أكثر من قطاع ( مثال شركة تويوتا لديها عده انواع من العلامات كل منها موجه  لقطاع مختلف من الزبائن).</a:t>
            </a:r>
          </a:p>
          <a:p>
            <a:pPr marL="114300" indent="0" algn="r" rtl="1">
              <a:buNone/>
            </a:pPr>
            <a:r>
              <a:rPr lang="ar-SA" dirty="0"/>
              <a:t>المزايا: - زيادة المبيعات و الارباح و خلق ولاء للمنتج</a:t>
            </a:r>
          </a:p>
          <a:p>
            <a:pPr marL="114300" indent="0" algn="r" rtl="1">
              <a:buNone/>
            </a:pPr>
            <a:r>
              <a:rPr lang="ar-SA" dirty="0"/>
              <a:t>العيوب: ارتفاع في تكالىف الانتاج و التسويق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EBD2F-0A47-41AD-A20F-2078CCE713D7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25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EBA0CC3B-60E8-4B96-88C8-95338D935A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533400"/>
            <a:ext cx="7327900" cy="549592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BC6C-5ABA-4A77-B4E9-C7E70E371BC2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8075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2A46CD08-73FE-4C5D-9B10-6CE18FC1E2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400050"/>
            <a:ext cx="7505700" cy="562927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7C09-DB6D-4C03-AF27-06D6521E3FE8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4303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>
                <a:solidFill>
                  <a:srgbClr val="002060"/>
                </a:solidFill>
              </a:rPr>
              <a:t>استراتيجية</a:t>
            </a:r>
            <a:r>
              <a:rPr lang="ar-AE" dirty="0">
                <a:solidFill>
                  <a:srgbClr val="002060"/>
                </a:solidFill>
              </a:rPr>
              <a:t> </a:t>
            </a:r>
            <a:r>
              <a:rPr lang="ar-SA" dirty="0">
                <a:solidFill>
                  <a:srgbClr val="002060"/>
                </a:solidFill>
              </a:rPr>
              <a:t>التجزئة المركزة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1" y="1828800"/>
            <a:ext cx="7277910" cy="4275772"/>
          </a:xfr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51C6F-21B2-4225-8361-6A8999F7C735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8065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6BC77912-32C4-4DC9-B3F8-D958401AB3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900" y="828675"/>
            <a:ext cx="6934200" cy="520065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2398C-6518-42DD-8757-4B7803AD3705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860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>
                <a:solidFill>
                  <a:srgbClr val="002060"/>
                </a:solidFill>
              </a:rPr>
              <a:t>استراتيجية التقسيم المتنوع (المتمايز)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657350"/>
            <a:ext cx="7467600" cy="5086350"/>
          </a:xfr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ECD64-7A48-443E-9EE7-DACD10C2ADD7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7785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ctr"/>
            <a:r>
              <a:rPr lang="ar-AE" sz="6600" b="1" dirty="0">
                <a:solidFill>
                  <a:srgbClr val="C00000"/>
                </a:solidFill>
              </a:rPr>
              <a:t>أسئلة للمناقشة</a:t>
            </a:r>
            <a:endParaRPr lang="en-US" sz="6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96200" cy="5029200"/>
          </a:xfrm>
          <a:blipFill>
            <a:blip r:embed="rId3"/>
            <a:tile tx="0" ty="0" sx="100000" sy="100000" flip="none" algn="tl"/>
          </a:blipFill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AE" sz="4600" dirty="0"/>
              <a:t>لكي تكون استراتيجية تجزئة / تقسيم السوق فعالة و ذات كفاءة عالية و لكي تنجح في اشباع حاجات القطاعات المستهدفة و تحقق المنظمة اهدافها في الوقت نفسه، يجب توفر بعض الشروط. حلّل شروط التجزئة الفعالة للسوق و معززا إجابتك بأمثلة تطبيقية.</a:t>
            </a:r>
            <a:endParaRPr lang="en-US" sz="4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75080-4B15-4DFD-B4C1-C4B8886BCD77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7621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 invX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>
                <a:solidFill>
                  <a:srgbClr val="C00000"/>
                </a:solidFill>
              </a:rPr>
              <a:t>السوق </a:t>
            </a:r>
            <a:r>
              <a:rPr lang="en-US" dirty="0">
                <a:solidFill>
                  <a:srgbClr val="C00000"/>
                </a:solidFill>
              </a:rPr>
              <a:t>Market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 rtl="1"/>
            <a:r>
              <a:rPr lang="ar-SA" sz="2400" dirty="0"/>
              <a:t>من ناحية </a:t>
            </a:r>
            <a:r>
              <a:rPr lang="ar-SA" sz="2400" dirty="0">
                <a:solidFill>
                  <a:srgbClr val="FF0000"/>
                </a:solidFill>
              </a:rPr>
              <a:t>اقتصادية</a:t>
            </a:r>
            <a:r>
              <a:rPr lang="ar-SA" sz="2400" dirty="0"/>
              <a:t> : المكان حيث يلتقي الباعة و المشترون. العرض والطلب لمنتج ما بهدف تحديد سعره.</a:t>
            </a:r>
          </a:p>
          <a:p>
            <a:pPr algn="r" rtl="1"/>
            <a:endParaRPr lang="ar-SA" sz="2400" dirty="0"/>
          </a:p>
          <a:p>
            <a:pPr algn="r" rtl="1"/>
            <a:r>
              <a:rPr lang="ar-SA" sz="2400" dirty="0"/>
              <a:t>من ناحية </a:t>
            </a:r>
            <a:r>
              <a:rPr lang="ar-SA" sz="2400" dirty="0">
                <a:solidFill>
                  <a:srgbClr val="FF0000"/>
                </a:solidFill>
              </a:rPr>
              <a:t>جغرافية</a:t>
            </a:r>
            <a:r>
              <a:rPr lang="ar-SA" sz="2400" dirty="0"/>
              <a:t>: المنطقة الجغرافية الفعل</a:t>
            </a:r>
            <a:r>
              <a:rPr lang="ar-AE" sz="2400" dirty="0"/>
              <a:t>ي</a:t>
            </a:r>
            <a:r>
              <a:rPr lang="ar-SA" sz="2400" dirty="0"/>
              <a:t>ة أو مكان فيقال السوق العربية، </a:t>
            </a:r>
            <a:r>
              <a:rPr lang="ar-AE" sz="2400" dirty="0"/>
              <a:t>السوق </a:t>
            </a:r>
            <a:r>
              <a:rPr lang="ar-SA" sz="2400" dirty="0"/>
              <a:t>الاوروبية المشتركة</a:t>
            </a:r>
            <a:r>
              <a:rPr lang="ar-AE" sz="2400" dirty="0"/>
              <a:t>. أين يقع سوق الزعفرانة؟</a:t>
            </a:r>
            <a:endParaRPr lang="ar-SA" sz="2400" dirty="0"/>
          </a:p>
          <a:p>
            <a:pPr algn="r" rtl="1"/>
            <a:endParaRPr lang="ar-SA" sz="2400" dirty="0"/>
          </a:p>
          <a:p>
            <a:pPr algn="r" rtl="1"/>
            <a:r>
              <a:rPr lang="ar-SA" sz="2400" dirty="0"/>
              <a:t>من ناحية </a:t>
            </a:r>
            <a:r>
              <a:rPr lang="ar-SA" sz="2400" dirty="0">
                <a:solidFill>
                  <a:srgbClr val="FF0000"/>
                </a:solidFill>
              </a:rPr>
              <a:t>تسويقية</a:t>
            </a:r>
            <a:r>
              <a:rPr lang="ar-SA" sz="2400" dirty="0"/>
              <a:t>: مجموع</a:t>
            </a:r>
            <a:r>
              <a:rPr lang="ar-AE" sz="2400" dirty="0"/>
              <a:t>ة</a:t>
            </a:r>
            <a:r>
              <a:rPr lang="ar-SA" sz="2400" dirty="0"/>
              <a:t> من الافراد و المنظمات (المشترون) الذين تتوفر لديهم </a:t>
            </a:r>
            <a:r>
              <a:rPr lang="ar-SA" sz="2400" dirty="0">
                <a:solidFill>
                  <a:srgbClr val="002060"/>
                </a:solidFill>
              </a:rPr>
              <a:t>الحاجة</a:t>
            </a:r>
            <a:r>
              <a:rPr lang="ar-SA" sz="2400" dirty="0"/>
              <a:t> لمنتجات معينة و لديهم </a:t>
            </a:r>
            <a:r>
              <a:rPr lang="ar-SA" sz="2400" dirty="0">
                <a:solidFill>
                  <a:srgbClr val="002060"/>
                </a:solidFill>
              </a:rPr>
              <a:t>القدرة</a:t>
            </a:r>
            <a:r>
              <a:rPr lang="ar-SA" sz="2400" dirty="0"/>
              <a:t> و </a:t>
            </a:r>
            <a:r>
              <a:rPr lang="ar-SA" sz="2400" dirty="0">
                <a:solidFill>
                  <a:srgbClr val="002060"/>
                </a:solidFill>
              </a:rPr>
              <a:t>الاستعداد</a:t>
            </a:r>
            <a:r>
              <a:rPr lang="ar-SA" sz="2400" dirty="0"/>
              <a:t> </a:t>
            </a:r>
            <a:r>
              <a:rPr lang="ar-SA" sz="2400" dirty="0">
                <a:solidFill>
                  <a:srgbClr val="002060"/>
                </a:solidFill>
              </a:rPr>
              <a:t>والسلطة</a:t>
            </a:r>
            <a:r>
              <a:rPr lang="ar-SA" sz="2400" dirty="0"/>
              <a:t> لشراء هذه المنتجات و التي يقوم بعرضها مجموع</a:t>
            </a:r>
            <a:r>
              <a:rPr lang="ar-AE" sz="2400" dirty="0"/>
              <a:t>ة</a:t>
            </a:r>
            <a:r>
              <a:rPr lang="ar-SA" sz="2400" dirty="0"/>
              <a:t> اخرى من الاأفراد و المنظمات (البائعون/ المنتجون).</a:t>
            </a:r>
            <a:r>
              <a:rPr lang="ar-AE" sz="2400" dirty="0"/>
              <a:t> لا يحق لصغار السن شراء التبغ.</a:t>
            </a:r>
            <a:endParaRPr lang="en-US" sz="24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A04D-32CD-4146-B42B-DE770D588B2B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9264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>
                <a:solidFill>
                  <a:srgbClr val="C00000"/>
                </a:solidFill>
              </a:rPr>
              <a:t>شروط التجزئة الف</a:t>
            </a:r>
            <a:r>
              <a:rPr lang="ar-AE" dirty="0">
                <a:solidFill>
                  <a:srgbClr val="C00000"/>
                </a:solidFill>
              </a:rPr>
              <a:t>ع</a:t>
            </a:r>
            <a:r>
              <a:rPr lang="ar-SA" dirty="0">
                <a:solidFill>
                  <a:srgbClr val="C00000"/>
                </a:solidFill>
              </a:rPr>
              <a:t>الة</a:t>
            </a:r>
            <a:r>
              <a:rPr lang="ar-AE" dirty="0">
                <a:solidFill>
                  <a:srgbClr val="C00000"/>
                </a:solidFill>
              </a:rPr>
              <a:t> للسوق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620000" cy="5105400"/>
          </a:xfrm>
        </p:spPr>
        <p:txBody>
          <a:bodyPr/>
          <a:lstStyle/>
          <a:p>
            <a:pPr algn="r" rtl="1"/>
            <a:r>
              <a:rPr lang="ar-SA" dirty="0">
                <a:solidFill>
                  <a:srgbClr val="002060"/>
                </a:solidFill>
              </a:rPr>
              <a:t>القابلية للقياس </a:t>
            </a:r>
            <a:r>
              <a:rPr lang="ar-SA" dirty="0"/>
              <a:t>: </a:t>
            </a:r>
          </a:p>
          <a:p>
            <a:pPr marL="114300" indent="0" algn="r" rtl="1">
              <a:buNone/>
            </a:pPr>
            <a:r>
              <a:rPr lang="ar-SA" dirty="0"/>
              <a:t> توفر خصائص احصائية  عن المستهلكين ضمن القطاع و امكانية التعرف عل</a:t>
            </a:r>
            <a:r>
              <a:rPr lang="ar-AE" dirty="0"/>
              <a:t>ى</a:t>
            </a:r>
            <a:r>
              <a:rPr lang="ar-SA" dirty="0"/>
              <a:t> خصائصهم الديموغرافية</a:t>
            </a:r>
          </a:p>
          <a:p>
            <a:pPr marL="114300" indent="0" algn="r" rtl="1">
              <a:buNone/>
            </a:pPr>
            <a:endParaRPr lang="ar-SA" sz="1100" dirty="0"/>
          </a:p>
          <a:p>
            <a:pPr algn="r" rtl="1"/>
            <a:r>
              <a:rPr lang="ar-SA" dirty="0">
                <a:solidFill>
                  <a:srgbClr val="002060"/>
                </a:solidFill>
              </a:rPr>
              <a:t>الربحية</a:t>
            </a:r>
            <a:r>
              <a:rPr lang="ar-SA" dirty="0"/>
              <a:t>: </a:t>
            </a:r>
          </a:p>
          <a:p>
            <a:pPr marL="114300" indent="0" algn="r" rtl="1">
              <a:buNone/>
            </a:pPr>
            <a:r>
              <a:rPr lang="ar-SA" dirty="0"/>
              <a:t>أن تكون الربحية المتوقعه من خدمة القطاع  أكبر من التكالىف المصاحبة لخدمته</a:t>
            </a:r>
          </a:p>
          <a:p>
            <a:pPr marL="114300" indent="0" algn="r" rtl="1">
              <a:buNone/>
            </a:pPr>
            <a:endParaRPr lang="ar-SA" sz="1200" dirty="0"/>
          </a:p>
          <a:p>
            <a:pPr algn="r" rtl="1"/>
            <a:r>
              <a:rPr lang="ar-SA" dirty="0">
                <a:solidFill>
                  <a:srgbClr val="002060"/>
                </a:solidFill>
              </a:rPr>
              <a:t>امكانية الوصول ل</a:t>
            </a:r>
            <a:r>
              <a:rPr lang="ar-AE" dirty="0">
                <a:solidFill>
                  <a:srgbClr val="002060"/>
                </a:solidFill>
              </a:rPr>
              <a:t>ل</a:t>
            </a:r>
            <a:r>
              <a:rPr lang="ar-SA" dirty="0">
                <a:solidFill>
                  <a:srgbClr val="002060"/>
                </a:solidFill>
              </a:rPr>
              <a:t>سوق المستهدف: </a:t>
            </a:r>
          </a:p>
          <a:p>
            <a:pPr marL="114300" indent="0" algn="r" rtl="1">
              <a:buNone/>
            </a:pPr>
            <a:r>
              <a:rPr lang="ar-SA" dirty="0"/>
              <a:t>أن تكون المنظمة قادرة عل</a:t>
            </a:r>
            <a:r>
              <a:rPr lang="ar-AE" dirty="0"/>
              <a:t>ى</a:t>
            </a:r>
            <a:r>
              <a:rPr lang="ar-SA" dirty="0"/>
              <a:t> الوصول ال</a:t>
            </a:r>
            <a:r>
              <a:rPr lang="ar-AE" dirty="0"/>
              <a:t>ى</a:t>
            </a:r>
            <a:r>
              <a:rPr lang="ar-SA" dirty="0"/>
              <a:t> القطاعات المختارة من خلال جهودها التسويقية بكفاءة عالىة و بطريقة اقتصادية</a:t>
            </a:r>
          </a:p>
          <a:p>
            <a:pPr marL="114300" indent="0" algn="r" rtl="1">
              <a:buNone/>
            </a:pPr>
            <a:endParaRPr lang="ar-SA" sz="1400" dirty="0"/>
          </a:p>
          <a:p>
            <a:pPr algn="r" rtl="1"/>
            <a:r>
              <a:rPr lang="ar-SA" dirty="0">
                <a:solidFill>
                  <a:srgbClr val="002060"/>
                </a:solidFill>
              </a:rPr>
              <a:t>التباين و الاختلاف:</a:t>
            </a:r>
          </a:p>
          <a:p>
            <a:pPr marL="114300" indent="0" algn="r" rtl="1">
              <a:buNone/>
            </a:pPr>
            <a:r>
              <a:rPr lang="ar-SA" dirty="0"/>
              <a:t>يجب أ</a:t>
            </a:r>
            <a:r>
              <a:rPr lang="ar-AE" dirty="0"/>
              <a:t>ن</a:t>
            </a:r>
            <a:r>
              <a:rPr lang="ar-SA" dirty="0"/>
              <a:t> تكون هنالك فروقات واضحة بين القطاعات المستهدفة من السوق  </a:t>
            </a:r>
          </a:p>
          <a:p>
            <a:pPr algn="r" rt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17CCE-D574-49A6-B9A2-64304D7D1B6A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8057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ctr"/>
            <a:r>
              <a:rPr lang="ar-AE" sz="6600" b="1" dirty="0">
                <a:solidFill>
                  <a:srgbClr val="C00000"/>
                </a:solidFill>
              </a:rPr>
              <a:t>أسئلة للمناقشة</a:t>
            </a:r>
            <a:endParaRPr lang="en-US" sz="6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96200" cy="5029200"/>
          </a:xfrm>
          <a:blipFill>
            <a:blip r:embed="rId3"/>
            <a:tile tx="0" ty="0" sx="100000" sy="100000" flip="none" algn="tl"/>
          </a:blipFill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AE" sz="5400" dirty="0"/>
              <a:t>يتوقف الاختيار بين استراتيجيات تقسيم (تجزئة) السوق الى قطاعات متنوعة على مجموعة من المعايير. وظّف هذه المعايير في إختيار الاستراتيجية الملائمة، و معززا إجابتك بأمثلة تطبيقية.</a:t>
            </a:r>
            <a:endParaRPr lang="en-US" sz="6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381B-9372-484C-9FBA-D8BB325CB51E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0347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 invX="1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92162"/>
          </a:xfrm>
        </p:spPr>
        <p:txBody>
          <a:bodyPr/>
          <a:lstStyle/>
          <a:p>
            <a:pPr algn="r" rtl="1"/>
            <a:r>
              <a:rPr lang="ar-SA" sz="3600" b="1" dirty="0">
                <a:solidFill>
                  <a:schemeClr val="accent2">
                    <a:lumMod val="50000"/>
                  </a:schemeClr>
                </a:solidFill>
              </a:rPr>
              <a:t>معايير الاختيار بين استراتيجيات</a:t>
            </a: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ar-AE" sz="3600" b="1" dirty="0">
                <a:solidFill>
                  <a:schemeClr val="accent2">
                    <a:lumMod val="50000"/>
                  </a:schemeClr>
                </a:solidFill>
              </a:rPr>
              <a:t> تجزئة / تقسيم السوق</a:t>
            </a:r>
            <a:r>
              <a:rPr lang="ar-SA" sz="36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en-US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20000" cy="5410200"/>
          </a:xfrm>
        </p:spPr>
        <p:txBody>
          <a:bodyPr>
            <a:normAutofit lnSpcReduction="10000"/>
          </a:bodyPr>
          <a:lstStyle/>
          <a:p>
            <a:pPr algn="r" rtl="1"/>
            <a:r>
              <a:rPr lang="ar-SA" b="1" dirty="0">
                <a:solidFill>
                  <a:srgbClr val="002060"/>
                </a:solidFill>
              </a:rPr>
              <a:t>موارد و امكانيات المنظمة:</a:t>
            </a:r>
            <a:endParaRPr lang="ar-SA" b="1" dirty="0"/>
          </a:p>
          <a:p>
            <a:pPr marL="114300" indent="0" algn="r" rtl="1">
              <a:buNone/>
            </a:pPr>
            <a:r>
              <a:rPr lang="ar-SA" dirty="0">
                <a:solidFill>
                  <a:srgbClr val="FF0000"/>
                </a:solidFill>
              </a:rPr>
              <a:t>موارد محدودة               استراتيجية التجزئة المركزة </a:t>
            </a:r>
          </a:p>
          <a:p>
            <a:pPr marL="114300" indent="0" algn="r" rtl="1">
              <a:buNone/>
            </a:pPr>
            <a:r>
              <a:rPr lang="ar-SA" dirty="0">
                <a:solidFill>
                  <a:srgbClr val="FF0000"/>
                </a:solidFill>
              </a:rPr>
              <a:t>موارد غير محدودة               استراتيجية تقسيم السوق المتنوع ( المتمايز) </a:t>
            </a:r>
          </a:p>
          <a:p>
            <a:pPr algn="r" rtl="1"/>
            <a:r>
              <a:rPr lang="ar-SA" b="1" dirty="0">
                <a:solidFill>
                  <a:srgbClr val="002060"/>
                </a:solidFill>
              </a:rPr>
              <a:t>درجة تجانس المنتج:</a:t>
            </a:r>
          </a:p>
          <a:p>
            <a:pPr marL="114300" indent="0" algn="r" rtl="1">
              <a:buNone/>
            </a:pPr>
            <a:r>
              <a:rPr lang="ar-SA" dirty="0">
                <a:solidFill>
                  <a:srgbClr val="FF0000"/>
                </a:solidFill>
              </a:rPr>
              <a:t>المنتج المعياري                استراتيجية السوق الموحد ( غير المتمايز)</a:t>
            </a:r>
          </a:p>
          <a:p>
            <a:pPr marL="114300" indent="0" algn="r" rtl="1">
              <a:buNone/>
            </a:pPr>
            <a:r>
              <a:rPr lang="ar-SA" dirty="0">
                <a:solidFill>
                  <a:srgbClr val="FF0000"/>
                </a:solidFill>
              </a:rPr>
              <a:t>المنتج المتنوع                  استراتيجية تقسيم السوق المتنوع ( المتمايز).  </a:t>
            </a:r>
          </a:p>
          <a:p>
            <a:pPr algn="r" rtl="1"/>
            <a:r>
              <a:rPr lang="ar-SA" b="1" dirty="0">
                <a:solidFill>
                  <a:srgbClr val="002060"/>
                </a:solidFill>
              </a:rPr>
              <a:t>تجانس السوق: </a:t>
            </a:r>
          </a:p>
          <a:p>
            <a:pPr marL="114300" indent="0" algn="r" rtl="1">
              <a:buNone/>
            </a:pPr>
            <a:r>
              <a:rPr lang="ar-SA" dirty="0">
                <a:solidFill>
                  <a:srgbClr val="FF0000"/>
                </a:solidFill>
              </a:rPr>
              <a:t>سوق متجانس                   استراتيجية السوق الموحد ( غير المتمايز)</a:t>
            </a:r>
          </a:p>
          <a:p>
            <a:pPr marL="114300" indent="0" algn="r" rtl="1">
              <a:buNone/>
            </a:pPr>
            <a:r>
              <a:rPr lang="ar-SA" dirty="0">
                <a:solidFill>
                  <a:srgbClr val="FF0000"/>
                </a:solidFill>
              </a:rPr>
              <a:t>غير متجانس                استراتيجية تقسيم السوق ( المتنوع) المتمايز </a:t>
            </a:r>
          </a:p>
          <a:p>
            <a:pPr algn="r" rtl="1"/>
            <a:r>
              <a:rPr lang="ar-SA" dirty="0">
                <a:solidFill>
                  <a:srgbClr val="002060"/>
                </a:solidFill>
              </a:rPr>
              <a:t>المنافسة السوقية:</a:t>
            </a:r>
          </a:p>
          <a:p>
            <a:pPr marL="114300" indent="0" algn="r" rtl="1">
              <a:buNone/>
            </a:pPr>
            <a:r>
              <a:rPr lang="ar-AE" dirty="0">
                <a:solidFill>
                  <a:srgbClr val="FF0000"/>
                </a:solidFill>
              </a:rPr>
              <a:t>اذا رغبت بموجهة منافسين اقل ، فان </a:t>
            </a:r>
            <a:r>
              <a:rPr lang="ar-SA" dirty="0">
                <a:solidFill>
                  <a:srgbClr val="FF0000"/>
                </a:solidFill>
              </a:rPr>
              <a:t>استراتيجية التجزئة المركزة </a:t>
            </a:r>
            <a:r>
              <a:rPr lang="ar-AE" dirty="0">
                <a:solidFill>
                  <a:srgbClr val="FF0000"/>
                </a:solidFill>
              </a:rPr>
              <a:t>افضل</a:t>
            </a:r>
            <a:endParaRPr lang="ar-SA" dirty="0">
              <a:solidFill>
                <a:srgbClr val="FF0000"/>
              </a:solidFill>
            </a:endParaRPr>
          </a:p>
          <a:p>
            <a:pPr algn="r" rtl="1"/>
            <a:r>
              <a:rPr lang="ar-SA" dirty="0">
                <a:solidFill>
                  <a:srgbClr val="002060"/>
                </a:solidFill>
              </a:rPr>
              <a:t>المرحلة في دورة حياه المنتج:</a:t>
            </a:r>
          </a:p>
          <a:p>
            <a:pPr marL="114300" indent="0" algn="r" rtl="1">
              <a:buNone/>
            </a:pPr>
            <a:r>
              <a:rPr lang="ar-SA" dirty="0">
                <a:solidFill>
                  <a:srgbClr val="FF0000"/>
                </a:solidFill>
              </a:rPr>
              <a:t>التقديم</a:t>
            </a:r>
            <a:r>
              <a:rPr lang="ar-AE" dirty="0">
                <a:solidFill>
                  <a:srgbClr val="FF0000"/>
                </a:solidFill>
              </a:rPr>
              <a:t> لمنتج جديد</a:t>
            </a:r>
            <a:r>
              <a:rPr lang="ar-SA" dirty="0">
                <a:solidFill>
                  <a:srgbClr val="FF0000"/>
                </a:solidFill>
              </a:rPr>
              <a:t> : التجزئة المركزة   </a:t>
            </a:r>
          </a:p>
          <a:p>
            <a:pPr marL="114300" indent="0" algn="r" rtl="1">
              <a:buNone/>
            </a:pPr>
            <a:r>
              <a:rPr lang="ar-SA" dirty="0">
                <a:solidFill>
                  <a:srgbClr val="FF0000"/>
                </a:solidFill>
              </a:rPr>
              <a:t>مرحلة النضج: التقسيم المتنوع 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5616678" y="1676400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5197578" y="2057400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5518121" y="2819400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616678" y="3200400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5518121" y="4267200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5321709" y="3886200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F8C2-6268-402B-917D-E075026B63F0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3408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AE" sz="4800" dirty="0">
                <a:solidFill>
                  <a:srgbClr val="FF0000"/>
                </a:solidFill>
              </a:rPr>
              <a:t>مشكلات تسويقية معاصرة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r" rtl="1">
              <a:buNone/>
            </a:pPr>
            <a:r>
              <a:rPr lang="ar-SA" sz="3600" dirty="0"/>
              <a:t>أسعى لإنشاء مدرسة تعرض المنهج الفلبيني، و قد حصلت مؤخرا على قطعة أرض مناسبة من المنطقة التعليمية في مدينة العين لبناء مباني المدرسة. تستخدم المدرسة اللغة الفلبينية </a:t>
            </a:r>
            <a:r>
              <a:rPr lang="en-US" sz="3600" dirty="0"/>
              <a:t>Tagalog </a:t>
            </a:r>
            <a:r>
              <a:rPr lang="ar-SA" sz="3600" dirty="0"/>
              <a:t> و خريجيها في المستقبل يستطيعوا التسجيل في الجامعات الحكومية المجانية في الفلبين. أستخدم معايير تجزئة السوق المركبة (الجغرافية ، الديموغرافية ، النفسية و السلوكية ) لوصف السوق المستهدفة لهذه المدرسة المقترحة.</a:t>
            </a:r>
            <a:endParaRPr lang="en-US" sz="3600" dirty="0"/>
          </a:p>
          <a:p>
            <a:pPr marL="114300" indent="0" algn="r" rtl="1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37DC0-8EAB-4B05-85E1-DD6B7BE7A7B0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949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>
                <a:solidFill>
                  <a:srgbClr val="C00000"/>
                </a:solidFill>
              </a:rPr>
              <a:t>أنواع الأسواق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620000" cy="5181600"/>
          </a:xfrm>
        </p:spPr>
        <p:txBody>
          <a:bodyPr>
            <a:normAutofit lnSpcReduction="10000"/>
          </a:bodyPr>
          <a:lstStyle/>
          <a:p>
            <a:pPr algn="r" rtl="1"/>
            <a:r>
              <a:rPr lang="ar-SA" b="1" dirty="0"/>
              <a:t>السوق الاستهلاكي</a:t>
            </a:r>
            <a:r>
              <a:rPr lang="ar-SA" dirty="0"/>
              <a:t>: يتكون من المشترين أو الأفراد و الأسر الذين لديهم الحاجة و الرغبة و المقدرة الشرائية و الاستعداد و السلطة لشراء منتجات (سلع و خدمات) معينة بغرض استهلاكها نهائيا و ليس بغرض استخدامها لتحقيق ارباح مادية</a:t>
            </a:r>
          </a:p>
          <a:p>
            <a:pPr marL="114300" indent="0" algn="r" rtl="1">
              <a:buNone/>
            </a:pPr>
            <a:r>
              <a:rPr lang="ar-SA" dirty="0"/>
              <a:t> </a:t>
            </a:r>
          </a:p>
          <a:p>
            <a:pPr algn="r" rtl="1"/>
            <a:r>
              <a:rPr lang="ar-SA" b="1" dirty="0"/>
              <a:t>سوق المنظمات / المشتري</a:t>
            </a:r>
            <a:r>
              <a:rPr lang="ar-AE" b="1" dirty="0"/>
              <a:t>/ المستخدم</a:t>
            </a:r>
            <a:r>
              <a:rPr lang="ar-SA" b="1" dirty="0"/>
              <a:t> الصناعي</a:t>
            </a:r>
            <a:r>
              <a:rPr lang="ar-SA" dirty="0"/>
              <a:t>: يتألف من الأفراد او المنظمات الذين لديهم الحاج</a:t>
            </a:r>
            <a:r>
              <a:rPr lang="ar-AE" dirty="0"/>
              <a:t>ة</a:t>
            </a:r>
            <a:r>
              <a:rPr lang="ar-SA" dirty="0"/>
              <a:t> و الرغبة و المقدرة المال</a:t>
            </a:r>
            <a:r>
              <a:rPr lang="ar-AE" dirty="0"/>
              <a:t>ي</a:t>
            </a:r>
            <a:r>
              <a:rPr lang="ar-SA" dirty="0"/>
              <a:t>ة و الاستعداد و السلطة لشراء منتجات (سلع و خدمات) معينة بهدف :</a:t>
            </a:r>
          </a:p>
          <a:p>
            <a:pPr lvl="1" algn="r" rtl="1">
              <a:buFont typeface="Wingdings" pitchFamily="2" charset="2"/>
              <a:buChar char="Ø"/>
            </a:pPr>
            <a:r>
              <a:rPr lang="ar-SA" dirty="0"/>
              <a:t> استخدامها مباشرة في انتاج منتجات أخرى مثل شراء الالات و المعدات لانتاج السلع الاستهلاكية بشكلها النهائي  </a:t>
            </a:r>
          </a:p>
          <a:p>
            <a:pPr lvl="1" algn="r" rtl="1">
              <a:buFont typeface="Wingdings" pitchFamily="2" charset="2"/>
              <a:buChar char="Ø"/>
            </a:pPr>
            <a:r>
              <a:rPr lang="ar-SA" dirty="0"/>
              <a:t>لاعادة صياغتها بشكل أخر كشراء المواد الخام مثل الحديد الخام لانتاج سلع مثل الشبابيك و الابواب </a:t>
            </a:r>
          </a:p>
          <a:p>
            <a:pPr lvl="1" algn="r" rtl="1">
              <a:buFont typeface="Wingdings" pitchFamily="2" charset="2"/>
              <a:buChar char="Ø"/>
            </a:pPr>
            <a:r>
              <a:rPr lang="ar-SA" dirty="0"/>
              <a:t>لإعادة بيعها مثل تجار التجزئة و الجملة يشترون السلع و الخدمات لاعادة بيعها للمستهلك النهائي</a:t>
            </a:r>
          </a:p>
          <a:p>
            <a:pPr lvl="1" algn="r" rtl="1">
              <a:buFont typeface="Wingdings" pitchFamily="2" charset="2"/>
              <a:buChar char="Ø"/>
            </a:pPr>
            <a:r>
              <a:rPr lang="ar-SA" dirty="0"/>
              <a:t>شراء السلع بهدف تسهيل أعمال المنظم</a:t>
            </a:r>
            <a:r>
              <a:rPr lang="ar-AE" dirty="0"/>
              <a:t>ة</a:t>
            </a:r>
            <a:r>
              <a:rPr lang="ar-SA" dirty="0"/>
              <a:t> كقيام الجامعه بشراء القرطاسية وتوزيعها عل</a:t>
            </a:r>
            <a:r>
              <a:rPr lang="ar-AE" dirty="0"/>
              <a:t>ى</a:t>
            </a:r>
            <a:r>
              <a:rPr lang="ar-SA" dirty="0"/>
              <a:t> الموظفين لاستخدامها في انجاز المع</a:t>
            </a:r>
            <a:r>
              <a:rPr lang="ar-AE" dirty="0"/>
              <a:t>ا</a:t>
            </a:r>
            <a:r>
              <a:rPr lang="ar-SA" dirty="0"/>
              <a:t>ملات الخاصة بالجامع</a:t>
            </a:r>
            <a:r>
              <a:rPr lang="ar-AE" dirty="0"/>
              <a:t>ة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09D7-DDAF-40BC-AEE0-2665F7512992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166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>
                <a:solidFill>
                  <a:srgbClr val="FF0000"/>
                </a:solidFill>
              </a:rPr>
              <a:t>أسس تجزئة الأسواق الاستهلاكية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 rtl="1"/>
            <a:r>
              <a:rPr lang="ar-SA" sz="2800" dirty="0"/>
              <a:t>يختلف المشترون ضمن أي سوق في الرغبات و الموارد المتاحة و أماكن تواجدهم و تفضيلاتهم و ممارساتهم الشرائية. مما يجعل من الصعب ايجاد توافق كلي بينهم عل</a:t>
            </a:r>
            <a:r>
              <a:rPr lang="ar-AE" sz="2800" dirty="0"/>
              <a:t>ى</a:t>
            </a:r>
            <a:r>
              <a:rPr lang="ar-SA" sz="2800" dirty="0"/>
              <a:t> مزيج تسويقي واحد. </a:t>
            </a:r>
          </a:p>
          <a:p>
            <a:pPr algn="r" rtl="1"/>
            <a:r>
              <a:rPr lang="ar-SA" sz="2800" dirty="0"/>
              <a:t>ت</a:t>
            </a:r>
            <a:r>
              <a:rPr lang="ar-AE" sz="2800" dirty="0"/>
              <a:t>أ</a:t>
            </a:r>
            <a:r>
              <a:rPr lang="ar-SA" sz="2800" dirty="0"/>
              <a:t>تي استراتيجيات تقسيم الاسواق كأحد الادوات الرئيسية في التطبيق العملي للمفهوم التسويقي.</a:t>
            </a:r>
          </a:p>
          <a:p>
            <a:pPr algn="r" rtl="1"/>
            <a:r>
              <a:rPr lang="ar-SA" sz="2800" dirty="0"/>
              <a:t>من خلال تقسيم السوق، تقوم المنظمات بتجزئة الأسواق الكبيرة الغير متجانسة ال</a:t>
            </a:r>
            <a:r>
              <a:rPr lang="ar-AE" sz="2800" dirty="0"/>
              <a:t>ى</a:t>
            </a:r>
            <a:r>
              <a:rPr lang="ar-SA" sz="2800" dirty="0"/>
              <a:t> قطاعات صغيرة يمكن الوصول ال</a:t>
            </a:r>
            <a:r>
              <a:rPr lang="ar-AE" sz="2800" dirty="0"/>
              <a:t>ي</a:t>
            </a:r>
            <a:r>
              <a:rPr lang="ar-SA" sz="2800" dirty="0"/>
              <a:t>ها و خدمتها بسلع و خدمات تلبي احتياجاتهم بشكل اكثر كفاءة و فعال</a:t>
            </a:r>
            <a:r>
              <a:rPr lang="ar-AE" sz="2800" dirty="0"/>
              <a:t>ي</a:t>
            </a:r>
            <a:r>
              <a:rPr lang="ar-SA" sz="2800" dirty="0"/>
              <a:t>ة.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D57A6-0A1D-4B1C-BDFD-0D27257C1CDA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774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AE" sz="4000" b="1" dirty="0">
                <a:solidFill>
                  <a:srgbClr val="FF0000"/>
                </a:solidFill>
              </a:rPr>
              <a:t>ما هي الشريحة المستهدفة في مجتمع الامارات؟</a:t>
            </a:r>
            <a:endParaRPr lang="en-US" sz="4000" b="1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9200"/>
            <a:ext cx="9144000" cy="5357813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4DCF-9561-4CAC-96D2-D0032C367C6F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791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sz="4000" dirty="0">
                <a:solidFill>
                  <a:srgbClr val="FF0000"/>
                </a:solidFill>
              </a:rPr>
              <a:t>المعايير المستخدمة في تجزئة الاسواق الاستهلاكية </a:t>
            </a:r>
            <a:endParaRPr lang="en-US" sz="40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17638"/>
            <a:ext cx="7540801" cy="5220554"/>
          </a:xfr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D47D6-4B98-49D9-AFDC-E7A66036F7BA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983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sz="4000" dirty="0">
                <a:solidFill>
                  <a:srgbClr val="FF0000"/>
                </a:solidFill>
              </a:rPr>
              <a:t>المعايير المستخدمة في تجزئة الاسواق الاستهلاكية 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SA" b="1" dirty="0">
                <a:solidFill>
                  <a:srgbClr val="002060"/>
                </a:solidFill>
              </a:rPr>
              <a:t>المعايير الجغرافية </a:t>
            </a:r>
            <a:r>
              <a:rPr lang="ar-SA" dirty="0"/>
              <a:t>: </a:t>
            </a:r>
          </a:p>
          <a:p>
            <a:pPr algn="r" rtl="1">
              <a:buFont typeface="Wingdings" pitchFamily="2" charset="2"/>
              <a:buChar char="Ø"/>
            </a:pPr>
            <a:r>
              <a:rPr lang="ar-SA" dirty="0"/>
              <a:t>تقسم الاسواق اما حسب القارات/ الاقالىم/ الدول/ المدن ...</a:t>
            </a:r>
          </a:p>
          <a:p>
            <a:pPr algn="r" rtl="1"/>
            <a:endParaRPr lang="ar-SA" sz="1200" dirty="0"/>
          </a:p>
          <a:p>
            <a:pPr algn="r" rtl="1"/>
            <a:r>
              <a:rPr lang="ar-SA" b="1" dirty="0">
                <a:solidFill>
                  <a:srgbClr val="002060"/>
                </a:solidFill>
              </a:rPr>
              <a:t>المعايير الديموغرافية </a:t>
            </a:r>
            <a:r>
              <a:rPr lang="ar-SA" dirty="0"/>
              <a:t>: </a:t>
            </a:r>
          </a:p>
          <a:p>
            <a:pPr algn="r" rtl="1">
              <a:buFont typeface="Wingdings" pitchFamily="2" charset="2"/>
              <a:buChar char="Ø"/>
            </a:pPr>
            <a:r>
              <a:rPr lang="ar-SA" dirty="0"/>
              <a:t>التقسيم حسب العمر</a:t>
            </a:r>
            <a:endParaRPr lang="en-US" dirty="0"/>
          </a:p>
          <a:p>
            <a:pPr algn="r" rtl="1">
              <a:buFont typeface="Wingdings" pitchFamily="2" charset="2"/>
              <a:buChar char="Ø"/>
            </a:pPr>
            <a:r>
              <a:rPr lang="ar-SA" dirty="0"/>
              <a:t>التقسيم حسب الجنس</a:t>
            </a:r>
            <a:endParaRPr lang="en-US" dirty="0"/>
          </a:p>
          <a:p>
            <a:pPr algn="r" rtl="1">
              <a:buFont typeface="Wingdings" pitchFamily="2" charset="2"/>
              <a:buChar char="Ø"/>
            </a:pPr>
            <a:r>
              <a:rPr lang="ar-SA" dirty="0"/>
              <a:t>التقسيم حسب حجم الأسرة</a:t>
            </a:r>
          </a:p>
          <a:p>
            <a:pPr algn="r" rtl="1">
              <a:buFont typeface="Wingdings" pitchFamily="2" charset="2"/>
              <a:buChar char="Ø"/>
            </a:pPr>
            <a:r>
              <a:rPr lang="ar-SA" dirty="0"/>
              <a:t>التقسيم حسب الحالة الاجتماعية /التقسيم حسب دورة حياة الاسرة </a:t>
            </a:r>
          </a:p>
          <a:p>
            <a:pPr algn="r" rtl="1">
              <a:buFont typeface="Wingdings" pitchFamily="2" charset="2"/>
              <a:buChar char="Ø"/>
            </a:pPr>
            <a:r>
              <a:rPr lang="ar-SA" dirty="0"/>
              <a:t>التقسيم حسب الدخل</a:t>
            </a:r>
          </a:p>
          <a:p>
            <a:pPr algn="r" rtl="1">
              <a:buFont typeface="Wingdings" pitchFamily="2" charset="2"/>
              <a:buChar char="Ø"/>
            </a:pPr>
            <a:r>
              <a:rPr lang="ar-SA" dirty="0"/>
              <a:t>التقسيم حسب المهن</a:t>
            </a:r>
            <a:r>
              <a:rPr lang="ar-AE" dirty="0"/>
              <a:t>ة</a:t>
            </a:r>
            <a:r>
              <a:rPr lang="ar-SA" dirty="0"/>
              <a:t> (الوظيفة)</a:t>
            </a:r>
          </a:p>
          <a:p>
            <a:pPr algn="r" rtl="1">
              <a:buFont typeface="Wingdings" pitchFamily="2" charset="2"/>
              <a:buChar char="Ø"/>
            </a:pPr>
            <a:r>
              <a:rPr lang="ar-SA" dirty="0"/>
              <a:t>التقسيم حسب المستو</a:t>
            </a:r>
            <a:r>
              <a:rPr lang="ar-AE" dirty="0"/>
              <a:t>ى</a:t>
            </a:r>
            <a:r>
              <a:rPr lang="ar-SA" dirty="0"/>
              <a:t> التعلىمي</a:t>
            </a:r>
          </a:p>
          <a:p>
            <a:pPr algn="r" rtl="1">
              <a:buFont typeface="Wingdings" pitchFamily="2" charset="2"/>
              <a:buChar char="Ø"/>
            </a:pPr>
            <a:r>
              <a:rPr lang="ar-SA" dirty="0"/>
              <a:t>التقسيم حسب العرق/ الجنسية</a:t>
            </a:r>
          </a:p>
          <a:p>
            <a:pPr algn="r" rtl="1">
              <a:buFont typeface="Wingdings" pitchFamily="2" charset="2"/>
              <a:buChar char="Ø"/>
            </a:pPr>
            <a:r>
              <a:rPr lang="ar-SA" dirty="0"/>
              <a:t>التقسيم حسب الديانة </a:t>
            </a:r>
          </a:p>
          <a:p>
            <a:pPr algn="r" rtl="1">
              <a:buFont typeface="Wingdings" pitchFamily="2" charset="2"/>
              <a:buChar char="Ø"/>
            </a:pPr>
            <a:endParaRPr lang="ar-SA" dirty="0"/>
          </a:p>
          <a:p>
            <a:pPr algn="r" rtl="1">
              <a:buFont typeface="Wingdings" pitchFamily="2" charset="2"/>
              <a:buChar char="Ø"/>
            </a:pPr>
            <a:endParaRPr lang="en-US" dirty="0"/>
          </a:p>
          <a:p>
            <a:pPr algn="r" rtl="1"/>
            <a:endParaRPr lang="ar-SA" dirty="0"/>
          </a:p>
          <a:p>
            <a:pPr algn="r" rtl="1"/>
            <a:endParaRPr lang="en-US" dirty="0"/>
          </a:p>
          <a:p>
            <a:pPr algn="r" rtl="1"/>
            <a:endParaRPr lang="en-US" dirty="0"/>
          </a:p>
          <a:p>
            <a:pPr algn="r" rtl="1"/>
            <a:endParaRPr lang="en-US" dirty="0"/>
          </a:p>
          <a:p>
            <a:pPr algn="r" rtl="1"/>
            <a:endParaRPr lang="en-US" dirty="0"/>
          </a:p>
          <a:p>
            <a:pPr algn="r" rtl="1"/>
            <a:endParaRPr lang="en-US" dirty="0"/>
          </a:p>
          <a:p>
            <a:pPr algn="r" rtl="1"/>
            <a:endParaRPr lang="ar-SA" dirty="0"/>
          </a:p>
          <a:p>
            <a:pPr algn="r" rt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E6BF-EC25-4940-BCBF-CE027DE53F97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993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3600" dirty="0">
                <a:solidFill>
                  <a:schemeClr val="accent2">
                    <a:lumMod val="50000"/>
                  </a:schemeClr>
                </a:solidFill>
              </a:rPr>
              <a:t>المعايير الديموغرافية في تجزئة الاسواق الاستهلاكية 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900" y="1600200"/>
            <a:ext cx="4800600" cy="4800600"/>
          </a:xfr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ABD9-C095-498B-B607-3890AD6EDD1E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562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sz="4000" dirty="0">
                <a:solidFill>
                  <a:srgbClr val="FF0000"/>
                </a:solidFill>
              </a:rPr>
              <a:t>المعايير المستخدمة في تجزئة الاسواق الاستهلاكية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2400" b="1" dirty="0">
                <a:solidFill>
                  <a:srgbClr val="002060"/>
                </a:solidFill>
              </a:rPr>
              <a:t>المعايير النفسية </a:t>
            </a:r>
            <a:r>
              <a:rPr lang="ar-SA" sz="2400" dirty="0"/>
              <a:t>:</a:t>
            </a:r>
          </a:p>
          <a:p>
            <a:pPr lvl="2" algn="r" rtl="1">
              <a:buFont typeface="Wingdings" pitchFamily="2" charset="2"/>
              <a:buChar char="Ø"/>
            </a:pPr>
            <a:r>
              <a:rPr lang="ar-SA" sz="2400" b="1" dirty="0"/>
              <a:t>التقسيم حسب الشخصية</a:t>
            </a:r>
          </a:p>
          <a:p>
            <a:pPr lvl="2" algn="r" rtl="1">
              <a:buFont typeface="Wingdings" pitchFamily="2" charset="2"/>
              <a:buChar char="Ø"/>
            </a:pPr>
            <a:r>
              <a:rPr lang="ar-SA" sz="2400" b="1" dirty="0"/>
              <a:t>التقسيم حسب الاسلوب المعيشي </a:t>
            </a:r>
          </a:p>
          <a:p>
            <a:pPr lvl="2" algn="r" rtl="1">
              <a:buFont typeface="Wingdings" pitchFamily="2" charset="2"/>
              <a:buChar char="Ø"/>
            </a:pPr>
            <a:r>
              <a:rPr lang="ar-SA" sz="2400" b="1" dirty="0"/>
              <a:t>التقسيم حسب الطبقة الاجتماعية</a:t>
            </a:r>
          </a:p>
          <a:p>
            <a:pPr marL="777240" lvl="2" indent="0" algn="r" rtl="1">
              <a:buNone/>
            </a:pPr>
            <a:endParaRPr lang="ar-SA" sz="2400" dirty="0"/>
          </a:p>
          <a:p>
            <a:pPr marL="460375" lvl="2" indent="-342900" algn="r" rtl="1"/>
            <a:r>
              <a:rPr lang="ar-SA" sz="2400" b="1" dirty="0">
                <a:solidFill>
                  <a:srgbClr val="002060"/>
                </a:solidFill>
              </a:rPr>
              <a:t>المعايير السلوكية :</a:t>
            </a:r>
          </a:p>
          <a:p>
            <a:pPr marL="855663" lvl="2" indent="-58738" algn="r" rtl="1">
              <a:buFont typeface="Wingdings" pitchFamily="2" charset="2"/>
              <a:buChar char="Ø"/>
            </a:pPr>
            <a:r>
              <a:rPr lang="ar-SA" sz="2400" b="1" dirty="0"/>
              <a:t>التقسيم حسب الموقف الشرائي</a:t>
            </a:r>
          </a:p>
          <a:p>
            <a:pPr marL="855663" lvl="2" indent="-58738" algn="r" rtl="1">
              <a:buFont typeface="Wingdings" pitchFamily="2" charset="2"/>
              <a:buChar char="Ø"/>
            </a:pPr>
            <a:r>
              <a:rPr lang="ar-SA" sz="2400" b="1" dirty="0"/>
              <a:t>التقسيم حسب معدل الاستخدم</a:t>
            </a:r>
          </a:p>
          <a:p>
            <a:pPr marL="855663" lvl="2" indent="-58738" algn="r" rtl="1">
              <a:buFont typeface="Wingdings" pitchFamily="2" charset="2"/>
              <a:buChar char="Ø"/>
            </a:pPr>
            <a:r>
              <a:rPr lang="ar-SA" sz="2400" b="1" dirty="0"/>
              <a:t>التقسيم حسب حاله الاستخدام</a:t>
            </a:r>
          </a:p>
          <a:p>
            <a:pPr marL="855663" lvl="2" indent="-58738" algn="r" rtl="1">
              <a:buFont typeface="Wingdings" pitchFamily="2" charset="2"/>
              <a:buChar char="Ø"/>
            </a:pPr>
            <a:r>
              <a:rPr lang="ar-SA" sz="2400" b="1" dirty="0"/>
              <a:t>التقسيم حسب معدل الولاء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31360-2107-41C2-9D14-CBC978C510D0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850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2438</TotalTime>
  <Words>1455</Words>
  <Application>Microsoft Office PowerPoint</Application>
  <PresentationFormat>On-screen Show (4:3)</PresentationFormat>
  <Paragraphs>187</Paragraphs>
  <Slides>23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Cambria</vt:lpstr>
      <vt:lpstr>Times New Roman</vt:lpstr>
      <vt:lpstr>Wingdings</vt:lpstr>
      <vt:lpstr>Adjacency</vt:lpstr>
      <vt:lpstr>تجزئة/ تقسيم السوق  Market segmentation </vt:lpstr>
      <vt:lpstr>السوق Market</vt:lpstr>
      <vt:lpstr>أنواع الأسواق</vt:lpstr>
      <vt:lpstr>أسس تجزئة الأسواق الاستهلاكية</vt:lpstr>
      <vt:lpstr>ما هي الشريحة المستهدفة في مجتمع الامارات؟</vt:lpstr>
      <vt:lpstr>المعايير المستخدمة في تجزئة الاسواق الاستهلاكية </vt:lpstr>
      <vt:lpstr>المعايير المستخدمة في تجزئة الاسواق الاستهلاكية </vt:lpstr>
      <vt:lpstr>المعايير الديموغرافية في تجزئة الاسواق الاستهلاكية </vt:lpstr>
      <vt:lpstr>المعايير المستخدمة في تجزئة الاسواق الاستهلاكية </vt:lpstr>
      <vt:lpstr>أسئلة للمناقشة</vt:lpstr>
      <vt:lpstr>الاستراتيجية التسويقية </vt:lpstr>
      <vt:lpstr>استراتيجية السوق الكلي/غير المتمايز/توحيد السوق </vt:lpstr>
      <vt:lpstr>استراتيجية تجزئة /تقسيم السوق</vt:lpstr>
      <vt:lpstr>PowerPoint Presentation</vt:lpstr>
      <vt:lpstr>PowerPoint Presentation</vt:lpstr>
      <vt:lpstr>استراتيجية التجزئة المركزة</vt:lpstr>
      <vt:lpstr>PowerPoint Presentation</vt:lpstr>
      <vt:lpstr>استراتيجية التقسيم المتنوع (المتمايز)</vt:lpstr>
      <vt:lpstr>أسئلة للمناقشة</vt:lpstr>
      <vt:lpstr>شروط التجزئة الفعالة للسوق</vt:lpstr>
      <vt:lpstr>أسئلة للمناقشة</vt:lpstr>
      <vt:lpstr>معايير الاختيار بين استراتيجيات  تجزئة / تقسيم السوق </vt:lpstr>
      <vt:lpstr>مشكلات تسويقية معاصرة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تجزئة/ تقسيم السوق  Market segmentation</dc:title>
  <dc:creator>Kholoud Ibrahim AlQeisi</dc:creator>
  <cp:lastModifiedBy>Salim Al Jundi </cp:lastModifiedBy>
  <cp:revision>58</cp:revision>
  <dcterms:created xsi:type="dcterms:W3CDTF">2016-10-04T09:59:11Z</dcterms:created>
  <dcterms:modified xsi:type="dcterms:W3CDTF">2020-04-03T17:10:13Z</dcterms:modified>
</cp:coreProperties>
</file>